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6B_A6493689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41" r:id="rId5"/>
    <p:sldId id="339" r:id="rId6"/>
    <p:sldId id="342" r:id="rId7"/>
    <p:sldId id="343" r:id="rId8"/>
    <p:sldId id="344" r:id="rId9"/>
    <p:sldId id="345" r:id="rId10"/>
    <p:sldId id="346" r:id="rId11"/>
    <p:sldId id="347" r:id="rId12"/>
    <p:sldId id="349" r:id="rId13"/>
    <p:sldId id="348" r:id="rId14"/>
    <p:sldId id="356" r:id="rId15"/>
    <p:sldId id="350" r:id="rId16"/>
    <p:sldId id="363" r:id="rId17"/>
    <p:sldId id="361" r:id="rId18"/>
    <p:sldId id="352" r:id="rId19"/>
    <p:sldId id="354" r:id="rId20"/>
    <p:sldId id="357" r:id="rId21"/>
    <p:sldId id="364" r:id="rId22"/>
    <p:sldId id="360" r:id="rId23"/>
    <p:sldId id="362" r:id="rId24"/>
  </p:sldIdLst>
  <p:sldSz cx="9144000" cy="6858000" type="screen4x3"/>
  <p:notesSz cx="6950075" cy="9236075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D7CC6B-A1B8-AD7D-3755-15D3A9A6852F}" name="Susi Farnworth" initials="SF" userId="S::sfarnworth@engineeringuk.com::149f92b6-5847-495d-85a4-165a98363bf6" providerId="AD"/>
  <p188:author id="{D260EC95-7627-6CBC-7475-422F5FD1AB25}" name="Susi Farnworth" initials="SF" userId="S::SFarnworth@engineeringuk.com::149f92b6-5847-495d-85a4-165a98363bf6" providerId="AD"/>
  <p188:author id="{48A318D3-559E-DE9C-E947-83EA1EB88813}" name="Molly Imrie" initials="MI" userId="S::mimrie@engineeringuk.com::3f63afd6-1e0f-4646-ae31-7775d198ce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00B99F-69FB-CDA6-CC1D-B9C5BBC38942}" v="16" dt="2025-06-10T13:32:02.568"/>
    <p1510:client id="{BBFE188F-7E03-4084-B175-C840FCBF3036}" v="575" dt="2025-06-10T12:58:31.89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6B_A649368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2BB1F1-C671-483D-B4FD-2A3B730E85F0}" authorId="{2FD7CC6B-A1B8-AD7D-3755-15D3A9A6852F}" created="2025-05-15T16:03:55.029">
    <pc:sldMkLst xmlns:pc="http://schemas.microsoft.com/office/powerpoint/2013/main/command">
      <pc:docMk/>
      <pc:sldMk cId="2789815945" sldId="363"/>
    </pc:sldMkLst>
    <p188:txBody>
      <a:bodyPr/>
      <a:lstStyle/>
      <a:p>
        <a:r>
          <a:rPr lang="en-US"/>
          <a:t>Insert photo from perspective of young person approaching a stall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540" cy="4620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341" y="1"/>
            <a:ext cx="3011540" cy="4620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CA9DB-78C2-42B4-A2B1-93E878DC2073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4061"/>
            <a:ext cx="3011540" cy="4620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341" y="8774061"/>
            <a:ext cx="3011540" cy="4620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72E26-5827-40B7-8A43-F52AC34E8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97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</p:spPr>
        <p:txBody>
          <a:bodyPr lIns="92492" tIns="46246" rIns="92492" bIns="46246"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26677" y="4387136"/>
            <a:ext cx="5096722" cy="4156234"/>
          </a:xfrm>
          <a:prstGeom prst="rect">
            <a:avLst/>
          </a:prstGeom>
        </p:spPr>
        <p:txBody>
          <a:bodyPr lIns="92492" tIns="46246" rIns="92492" bIns="46246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635430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88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097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341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85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FAD7-45F0-18E0-B593-CF6FCFB06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72D240-B9A4-2A7E-CECA-581DEAFCC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BE9D08-3157-945A-5D8B-198D63F20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069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52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881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672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831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EA1C-0069-D75E-15B7-3590DC944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6BE84E-87DB-EFA2-34E9-8DDF6CBDF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9EFA05-6171-277A-3140-863F56ABF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993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25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24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44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51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7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18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50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22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6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94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Click to edit Master subtitle style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Click to edit Master title style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Click to edit Master text styles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Click to edit Master text styles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Click to edit Master text styles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B_A649368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1419281" y="656267"/>
            <a:ext cx="6507124" cy="87486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visit to The Big Bang Fair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BB257-6551-422F-B16D-ABB4DD48C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49" y="1809306"/>
            <a:ext cx="6140302" cy="40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2454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59308" y="482075"/>
            <a:ext cx="8171408" cy="1006473"/>
          </a:xfrm>
          <a:prstGeom prst="rect">
            <a:avLst/>
          </a:prstGeom>
        </p:spPr>
        <p:txBody>
          <a:bodyPr lIns="45719" tIns="45720" rIns="45719" bIns="45720" anchor="ctr"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/>
                <a:cs typeface="Arial"/>
              </a:rPr>
              <a:t>This is what it looks like inside the Fair</a:t>
            </a:r>
            <a:endParaRPr sz="360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594B9-28F9-4FE6-9263-B93125238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7" r="21951"/>
          <a:stretch/>
        </p:blipFill>
        <p:spPr>
          <a:xfrm>
            <a:off x="1646016" y="2775296"/>
            <a:ext cx="5851968" cy="3600629"/>
          </a:xfrm>
          <a:prstGeom prst="rect">
            <a:avLst/>
          </a:prstGeom>
        </p:spPr>
      </p:pic>
      <p:sp>
        <p:nvSpPr>
          <p:cNvPr id="8" name="Shape 53">
            <a:extLst>
              <a:ext uri="{FF2B5EF4-FFF2-40B4-BE49-F238E27FC236}">
                <a16:creationId xmlns:a16="http://schemas.microsoft.com/office/drawing/2014/main" id="{8ECF1B3F-8778-4CD5-8B45-26E51A2E0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463" y="1392215"/>
            <a:ext cx="8410297" cy="1126265"/>
          </a:xfrm>
          <a:prstGeom prst="rect">
            <a:avLst/>
          </a:prstGeom>
        </p:spPr>
        <p:txBody>
          <a:bodyPr lIns="46800" tIns="45720" rIns="45719" bIns="45720"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It may be very busy.</a:t>
            </a:r>
            <a:endParaRPr lang="en-US"/>
          </a:p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There will be lots of activities I can try.</a:t>
            </a:r>
            <a:endParaRPr lang="en-GB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313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85308" y="266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VAG Rounded" panose="020B0500000000000000" pitchFamily="34" charset="0"/>
              </a:rPr>
              <a:t>At The Fair I </a:t>
            </a: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n-GB" sz="3600">
                <a:solidFill>
                  <a:srgbClr val="002060"/>
                </a:solidFill>
                <a:latin typeface="VAG Rounded" panose="020B0500000000000000" pitchFamily="34" charset="0"/>
              </a:rPr>
              <a:t> hear… </a:t>
            </a:r>
            <a:endParaRPr sz="3600">
              <a:solidFill>
                <a:srgbClr val="002060"/>
              </a:solidFill>
              <a:latin typeface="VAG Rounded" panose="020B0500000000000000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789628" y="1254423"/>
            <a:ext cx="7924297" cy="5045075"/>
          </a:xfrm>
          <a:prstGeom prst="rect">
            <a:avLst/>
          </a:prstGeom>
        </p:spPr>
        <p:txBody>
          <a:bodyPr lIns="46800" tIns="45720" rIns="45719" bIns="45720" anchor="t">
            <a:normAutofit lnSpcReduction="10000"/>
          </a:bodyPr>
          <a:lstStyle/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Lots of people talking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There may be some loud bangs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There may be equipment at exhibits that make noises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There may be announcements made to all visitors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In an emergency, I will hear the fire alarm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If it is too loud, I can ask my teacher to take me to the calm area or quiet room. 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69985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23308" y="392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watch a panel talk…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621322" y="1229950"/>
            <a:ext cx="8216678" cy="4497639"/>
          </a:xfrm>
          <a:prstGeom prst="rect">
            <a:avLst/>
          </a:prstGeom>
        </p:spPr>
        <p:txBody>
          <a:bodyPr lIns="46800" tIns="45720" rIns="45719" bIns="45720" anchor="t">
            <a:normAutofit/>
          </a:bodyPr>
          <a:lstStyle/>
          <a:p>
            <a:pPr marL="0" lv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 will join a queue.</a:t>
            </a:r>
          </a:p>
          <a:p>
            <a:pPr marL="0" lv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 will be shown where to sit.</a:t>
            </a:r>
          </a:p>
          <a:p>
            <a:pPr marL="0" lv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will hear scientists and engineers talk about their jobs.</a:t>
            </a:r>
          </a:p>
          <a:p>
            <a:pPr marL="0" lv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Some people in the audience will ask questions.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1C5BE-CFAF-FC85-0A1C-157CB54CD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11" y="3946004"/>
            <a:ext cx="3729317" cy="27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358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5059E-FE02-5459-66DF-C261AE121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>
            <a:extLst>
              <a:ext uri="{FF2B5EF4-FFF2-40B4-BE49-F238E27FC236}">
                <a16:creationId xmlns:a16="http://schemas.microsoft.com/office/drawing/2014/main" id="{5521E8FE-3105-9B01-6591-F1B971493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08" y="392075"/>
            <a:ext cx="7904217" cy="997473"/>
          </a:xfrm>
          <a:prstGeom prst="rect">
            <a:avLst/>
          </a:prstGeom>
        </p:spPr>
        <p:txBody>
          <a:bodyPr lIns="45719" tIns="45720" rIns="45719" bIns="45720" anchor="ctr">
            <a:normAutofit fontScale="90000"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/>
                <a:cs typeface="Arial"/>
              </a:rPr>
              <a:t>There will be lots of stands where I can try hands-on activities....... </a:t>
            </a:r>
            <a:endParaRPr lang="en-GB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>
            <a:extLst>
              <a:ext uri="{FF2B5EF4-FFF2-40B4-BE49-F238E27FC236}">
                <a16:creationId xmlns:a16="http://schemas.microsoft.com/office/drawing/2014/main" id="{48FB7058-EB73-B7E6-3E88-0EAD9CC1C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322" y="1229950"/>
            <a:ext cx="8216678" cy="4497639"/>
          </a:xfrm>
          <a:prstGeom prst="rect">
            <a:avLst/>
          </a:prstGeom>
        </p:spPr>
        <p:txBody>
          <a:bodyPr lIns="46800" tIns="45720" rIns="45719" bIns="45720" anchor="t">
            <a:normAutofit/>
          </a:bodyPr>
          <a:lstStyle/>
          <a:p>
            <a:pPr mar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can choose which ones I want to go to</a:t>
            </a:r>
          </a:p>
          <a:p>
            <a:pPr mar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[insert photo example of a stand]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15945"/>
      </p:ext>
    </p:extLst>
  </p:cSld>
  <p:clrMapOvr>
    <a:masterClrMapping/>
  </p:clrMapOvr>
  <p:transition spd="med"/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434308" y="383075"/>
            <a:ext cx="8855408" cy="997473"/>
          </a:xfrm>
          <a:prstGeom prst="rect">
            <a:avLst/>
          </a:prstGeom>
        </p:spPr>
        <p:txBody>
          <a:bodyPr lIns="45719" tIns="45720" rIns="45719" bIns="45720" anchor="ctr">
            <a:no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/>
                <a:cs typeface="Arial"/>
              </a:rPr>
              <a:t>At the Fair I can try lots of hands-on activities</a:t>
            </a:r>
            <a:endParaRPr sz="36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438628" y="1686423"/>
            <a:ext cx="8419297" cy="4877340"/>
          </a:xfrm>
          <a:prstGeom prst="rect">
            <a:avLst/>
          </a:prstGeom>
        </p:spPr>
        <p:txBody>
          <a:bodyPr lIns="46800" tIns="45720" rIns="45719" bIns="45720" anchor="t"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If I try an activity…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may need to wait for my turn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There will be someone to tell me what to do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might be asked questions about the activity and how it works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don’t have to answer questions if I don’t want to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can ask questions about the activity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There may be someone telling me about their job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If I want to stop an activity I can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024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50308" y="464075"/>
            <a:ext cx="8319000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choose which hands-on activities to try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650308" y="1785967"/>
            <a:ext cx="8230275" cy="508656"/>
          </a:xfrm>
          <a:prstGeom prst="rect">
            <a:avLst/>
          </a:prstGeom>
        </p:spPr>
        <p:txBody>
          <a:bodyPr lIns="46800">
            <a:normAutofit/>
          </a:bodyPr>
          <a:lstStyle/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Here are some examples of what I might try….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3A8C8-3BC8-4626-809B-F5C70DE8D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9405"/>
          <a:stretch/>
        </p:blipFill>
        <p:spPr>
          <a:xfrm>
            <a:off x="6203114" y="3272110"/>
            <a:ext cx="2164065" cy="16141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CD1C6A-DF49-4D81-911A-A1842E511F4C}"/>
              </a:ext>
            </a:extLst>
          </p:cNvPr>
          <p:cNvSpPr txBox="1"/>
          <p:nvPr/>
        </p:nvSpPr>
        <p:spPr>
          <a:xfrm>
            <a:off x="1017461" y="5169056"/>
            <a:ext cx="2067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insects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E260D-A0A2-431C-8F79-A6CB388AF96D}"/>
              </a:ext>
            </a:extLst>
          </p:cNvPr>
          <p:cNvSpPr txBox="1"/>
          <p:nvPr/>
        </p:nvSpPr>
        <p:spPr>
          <a:xfrm>
            <a:off x="3692907" y="5170968"/>
            <a:ext cx="19498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rone coding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F2424-3577-4524-8FF0-DE11420DAB29}"/>
              </a:ext>
            </a:extLst>
          </p:cNvPr>
          <p:cNvSpPr txBox="1"/>
          <p:nvPr/>
        </p:nvSpPr>
        <p:spPr>
          <a:xfrm>
            <a:off x="6203114" y="5178056"/>
            <a:ext cx="21906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virtual reality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9E072-779F-E8D0-5CF9-EF6826AEC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97" r="9597"/>
          <a:stretch/>
        </p:blipFill>
        <p:spPr>
          <a:xfrm>
            <a:off x="617074" y="3241270"/>
            <a:ext cx="2318859" cy="1614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214F3-ACA9-8E3E-30C6-F865C1F2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2" r="9845"/>
          <a:stretch/>
        </p:blipFill>
        <p:spPr>
          <a:xfrm>
            <a:off x="3499675" y="3291062"/>
            <a:ext cx="2139697" cy="15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0418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36524" y="882502"/>
            <a:ext cx="7551692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want to find out about jobs using science, engineering and technology I can…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45737-D323-4FDF-BD2A-3222248DF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/>
          <a:stretch/>
        </p:blipFill>
        <p:spPr>
          <a:xfrm>
            <a:off x="5764039" y="2690507"/>
            <a:ext cx="2808011" cy="2258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642E9-D3FF-432F-8B5A-57CBD77E2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65" y="3871270"/>
            <a:ext cx="3401268" cy="2258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56DFBB-B522-4943-8EF3-A4FC2F3FA801}"/>
              </a:ext>
            </a:extLst>
          </p:cNvPr>
          <p:cNvSpPr txBox="1"/>
          <p:nvPr/>
        </p:nvSpPr>
        <p:spPr>
          <a:xfrm>
            <a:off x="692182" y="2692895"/>
            <a:ext cx="347515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people who use science,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and engineering in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jobs. They are wearing blue t-shirts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CC8F0-78EE-4D00-8876-7B78B4A6626D}"/>
              </a:ext>
            </a:extLst>
          </p:cNvPr>
          <p:cNvSpPr txBox="1"/>
          <p:nvPr/>
        </p:nvSpPr>
        <p:spPr>
          <a:xfrm>
            <a:off x="6018890" y="4974667"/>
            <a:ext cx="252364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Take the 'Meet The </a:t>
            </a:r>
            <a:endParaRPr lang="en-GB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 latinLnBrk="1" hangingPunct="0"/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Future You' quiz on an </a:t>
            </a:r>
            <a:endParaRPr lang="en-GB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 latinLnBrk="1" hangingPunct="0"/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iPad to learn what jobs are best for me </a:t>
            </a:r>
            <a:endParaRPr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6879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14307" y="329075"/>
            <a:ext cx="8084261" cy="1006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take part in Big Bang Explore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663628" y="1380423"/>
            <a:ext cx="5034611" cy="5144075"/>
          </a:xfrm>
          <a:prstGeom prst="rect">
            <a:avLst/>
          </a:prstGeom>
        </p:spPr>
        <p:txBody>
          <a:bodyPr lIns="46800" tIns="45720" rIns="45719" bIns="45720" anchor="t">
            <a:normAutofit fontScale="77500" lnSpcReduction="20000"/>
          </a:bodyPr>
          <a:lstStyle/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will be given a Big Bang Explore form when I arrive 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can take part and enter a competition to win a prize 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To take part I will need to talk to or hear from adults who use science, engineering and technology in their jobs and try different activities 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To enter Big Bang Explore I will need to complete the form and hand it in at an information desk or entry box at the exit 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5E976-1D95-49F0-BCF1-6E3C09DE1A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03" y="1824000"/>
            <a:ext cx="2477720" cy="37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799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BD9CC-FCA4-C47D-B21A-07E7240C7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>
            <a:extLst>
              <a:ext uri="{FF2B5EF4-FFF2-40B4-BE49-F238E27FC236}">
                <a16:creationId xmlns:a16="http://schemas.microsoft.com/office/drawing/2014/main" id="{5A283942-0F76-E368-C240-DC1E6419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08" y="248075"/>
            <a:ext cx="5804408" cy="997473"/>
          </a:xfrm>
          <a:prstGeom prst="rect">
            <a:avLst/>
          </a:prstGeom>
        </p:spPr>
        <p:txBody>
          <a:bodyPr lIns="45719" tIns="45720" rIns="45719" bIns="45720" anchor="ctr">
            <a:norm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/>
                <a:cs typeface="Arial"/>
              </a:rPr>
              <a:t>Dome </a:t>
            </a:r>
            <a:endParaRPr lang="en-GB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>
            <a:extLst>
              <a:ext uri="{FF2B5EF4-FFF2-40B4-BE49-F238E27FC236}">
                <a16:creationId xmlns:a16="http://schemas.microsoft.com/office/drawing/2014/main" id="{ADD61324-B837-E08E-93EE-A498CD49E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455" y="1249558"/>
            <a:ext cx="5212538" cy="2957538"/>
          </a:xfrm>
          <a:prstGeom prst="rect">
            <a:avLst/>
          </a:prstGeom>
        </p:spPr>
        <p:txBody>
          <a:bodyPr lIns="46800" tIns="45720" rIns="45719" bIns="45720" anchor="t">
            <a:noAutofit/>
          </a:bodyPr>
          <a:lstStyle/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There will be a Dome I can try out 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>
                <a:latin typeface="Arial"/>
                <a:cs typeface="Arial"/>
              </a:rPr>
              <a:t>I may have to wait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>
                <a:latin typeface="Arial"/>
                <a:cs typeface="Arial"/>
              </a:rPr>
              <a:t>Inside the Dome it will be dark, have cushions to sit on and a projector</a:t>
            </a:r>
            <a:endParaRPr lang="en-GB" sz="2000" dirty="0"/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>
                <a:latin typeface="Arial"/>
                <a:cs typeface="Arial"/>
              </a:rPr>
              <a:t>I will be in there for around 15 minutes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>
                <a:latin typeface="Arial"/>
                <a:cs typeface="Arial"/>
              </a:rPr>
              <a:t>I will be watching a show projected onto the interior of the dome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>
                <a:latin typeface="Arial"/>
                <a:cs typeface="Arial"/>
              </a:rPr>
              <a:t>I may be in there with up to 24 people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>
                <a:latin typeface="Arial"/>
                <a:cs typeface="Arial"/>
              </a:rPr>
              <a:t>If I want to leave I ask a member of staff</a:t>
            </a:r>
            <a:endParaRPr lang="en-GB" sz="2000" dirty="0"/>
          </a:p>
          <a:p>
            <a:pPr mar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lack dome tent in a building&#10;&#10;AI-generated content may be incorrect.">
            <a:extLst>
              <a:ext uri="{FF2B5EF4-FFF2-40B4-BE49-F238E27FC236}">
                <a16:creationId xmlns:a16="http://schemas.microsoft.com/office/drawing/2014/main" id="{5BB6EC6F-2B1F-5D5E-9A6C-D3C212480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545" y="1051439"/>
            <a:ext cx="2576708" cy="1663216"/>
          </a:xfrm>
          <a:prstGeom prst="rect">
            <a:avLst/>
          </a:prstGeom>
        </p:spPr>
      </p:pic>
      <p:pic>
        <p:nvPicPr>
          <p:cNvPr id="4" name="Picture 3" descr="A room with colorful pillows and a machine&#10;&#10;AI-generated content may be incorrect.">
            <a:extLst>
              <a:ext uri="{FF2B5EF4-FFF2-40B4-BE49-F238E27FC236}">
                <a16:creationId xmlns:a16="http://schemas.microsoft.com/office/drawing/2014/main" id="{191D9602-C1A8-1AC8-A8FA-CED2EAA3E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491" y="3272399"/>
            <a:ext cx="3760645" cy="27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441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50308" y="248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 leave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578308" y="1201432"/>
            <a:ext cx="8268558" cy="2981601"/>
          </a:xfrm>
          <a:prstGeom prst="rect">
            <a:avLst/>
          </a:prstGeom>
        </p:spPr>
        <p:txBody>
          <a:bodyPr lIns="46800" tIns="45720" rIns="45719" bIns="45720" anchor="t">
            <a:noAutofit/>
          </a:bodyPr>
          <a:lstStyle/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/>
                <a:cs typeface="Arial"/>
              </a:rPr>
              <a:t>Before leaving, an adult might ask me if I enjoyed The Fair. I can take part in the survey if I want to </a:t>
            </a:r>
            <a:endParaRPr lang="en-US" sz="2000"/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/>
                <a:cs typeface="Arial"/>
              </a:rPr>
              <a:t>When I leave, I will need to be sure I have everything I brought with me 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/>
                <a:cs typeface="Arial"/>
              </a:rPr>
              <a:t>I will go back through the entrance hall 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/>
                <a:cs typeface="Arial"/>
              </a:rPr>
              <a:t>I will need to follow the instructions of my teacher</a:t>
            </a:r>
            <a:r>
              <a:rPr lang="en-GB" sz="2400">
                <a:latin typeface="Arial"/>
                <a:cs typeface="Arial"/>
              </a:rPr>
              <a:t> </a:t>
            </a:r>
          </a:p>
          <a:p>
            <a:pPr mar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0D358-B503-49C5-9423-87EE01705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/>
          <a:stretch/>
        </p:blipFill>
        <p:spPr>
          <a:xfrm>
            <a:off x="3174738" y="4699059"/>
            <a:ext cx="2791186" cy="21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12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30308" y="716075"/>
            <a:ext cx="5804408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VAG Rounded" panose="020B0500000000000000" pitchFamily="34" charset="0"/>
              </a:rPr>
              <a:t>We want </a:t>
            </a: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GB" sz="3600">
                <a:solidFill>
                  <a:srgbClr val="002060"/>
                </a:solidFill>
                <a:latin typeface="VAG Rounded" panose="020B0500000000000000" pitchFamily="34" charset="0"/>
              </a:rPr>
              <a:t> to have a great visit to The Fair</a:t>
            </a:r>
            <a:endParaRPr sz="3600">
              <a:solidFill>
                <a:srgbClr val="002060"/>
              </a:solidFill>
              <a:latin typeface="VAG Rounded" panose="020B0500000000000000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915628" y="2064423"/>
            <a:ext cx="7420297" cy="3911075"/>
          </a:xfrm>
          <a:prstGeom prst="rect">
            <a:avLst/>
          </a:prstGeom>
        </p:spPr>
        <p:txBody>
          <a:bodyPr lIns="46800">
            <a:normAutofit/>
          </a:bodyPr>
          <a:lstStyle/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This guide covers: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your arrival 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where the toilets are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where to take a break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what The Fair environment is like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what activities you can experience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who you might meet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what to do if you become lost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562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95308" y="882502"/>
            <a:ext cx="8117408" cy="997473"/>
          </a:xfrm>
          <a:prstGeom prst="rect">
            <a:avLst/>
          </a:prstGeom>
        </p:spPr>
        <p:txBody>
          <a:bodyPr lIns="45719" tIns="45720" rIns="45719" bIns="45720" anchor="ctr">
            <a:no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/>
                <a:cs typeface="Arial"/>
              </a:rPr>
              <a:t>We hope you have a great visit to </a:t>
            </a:r>
            <a:br>
              <a:rPr lang="en-GB" sz="360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en-GB" sz="3600">
                <a:solidFill>
                  <a:srgbClr val="002060"/>
                </a:solidFill>
                <a:latin typeface="Arial"/>
                <a:cs typeface="Arial"/>
              </a:rPr>
              <a:t>The Big Bang Fair</a:t>
            </a:r>
            <a:r>
              <a:rPr lang="en-GB" sz="3600">
                <a:solidFill>
                  <a:srgbClr val="002060"/>
                </a:solidFill>
                <a:latin typeface="VAG Rounded"/>
              </a:rPr>
              <a:t>! </a:t>
            </a:r>
            <a:endParaRPr lang="en-US" sz="3600">
              <a:solidFill>
                <a:srgbClr val="002060"/>
              </a:solidFill>
              <a:latin typeface="VAG Rounded" panose="020B0500000000000000" pitchFamily="34" charset="0"/>
            </a:endParaRPr>
          </a:p>
        </p:txBody>
      </p:sp>
      <p:pic>
        <p:nvPicPr>
          <p:cNvPr id="3" name="Picture 2" descr="A group of people clapping&#10;&#10;Description automatically generated with medium confidence">
            <a:extLst>
              <a:ext uri="{FF2B5EF4-FFF2-40B4-BE49-F238E27FC236}">
                <a16:creationId xmlns:a16="http://schemas.microsoft.com/office/drawing/2014/main" id="{F8E2B9E6-71BB-F79D-96FF-0CF176F72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92" y="2219632"/>
            <a:ext cx="5894439" cy="39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650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504093" y="1713548"/>
            <a:ext cx="10199078" cy="4614530"/>
          </a:xfrm>
          <a:prstGeom prst="rect">
            <a:avLst/>
          </a:prstGeom>
        </p:spPr>
        <p:txBody>
          <a:bodyPr lIns="46800">
            <a:normAutofit/>
          </a:bodyPr>
          <a:lstStyle/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My name is ………………………………………………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 will be visiting The Big Bang Fair on ……………………………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 will be setting off at: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1F821-1942-4D7B-941F-FBD580C56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00" t="41982" r="20814" b="26359"/>
          <a:stretch/>
        </p:blipFill>
        <p:spPr>
          <a:xfrm>
            <a:off x="2828534" y="3192348"/>
            <a:ext cx="2775098" cy="2704843"/>
          </a:xfrm>
          <a:prstGeom prst="rect">
            <a:avLst/>
          </a:prstGeom>
        </p:spPr>
      </p:pic>
      <p:sp>
        <p:nvSpPr>
          <p:cNvPr id="7" name="Shape 52">
            <a:extLst>
              <a:ext uri="{FF2B5EF4-FFF2-40B4-BE49-F238E27FC236}">
                <a16:creationId xmlns:a16="http://schemas.microsoft.com/office/drawing/2014/main" id="{8E754263-2D07-4517-8166-5B9F5F3E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08" y="716075"/>
            <a:ext cx="5804408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me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698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30307" y="716075"/>
            <a:ext cx="7305507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travelling to The Fair by…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830308" y="1904934"/>
            <a:ext cx="7420297" cy="3911075"/>
          </a:xfrm>
          <a:prstGeom prst="rect">
            <a:avLst/>
          </a:prstGeom>
        </p:spPr>
        <p:txBody>
          <a:bodyPr lIns="46800">
            <a:normAutofit/>
          </a:bodyPr>
          <a:lstStyle/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DAE5DA-AB86-475E-96F7-576F145B9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27" t="22247" r="12108" b="62836"/>
          <a:stretch/>
        </p:blipFill>
        <p:spPr>
          <a:xfrm>
            <a:off x="649295" y="1940990"/>
            <a:ext cx="7973710" cy="1280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12FB3-581C-4FCE-BEF1-F8E2E124C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53" t="41983" r="15301" b="43819"/>
          <a:stretch/>
        </p:blipFill>
        <p:spPr>
          <a:xfrm>
            <a:off x="5348176" y="3977678"/>
            <a:ext cx="2286001" cy="1184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E4B6E-0923-41E9-B91C-EBA444BAD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45" t="62129" r="22364" b="23481"/>
          <a:stretch/>
        </p:blipFill>
        <p:spPr>
          <a:xfrm>
            <a:off x="1818875" y="4029940"/>
            <a:ext cx="2391619" cy="1132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390E21-436C-4B12-95C0-23BAA022FE45}"/>
              </a:ext>
            </a:extLst>
          </p:cNvPr>
          <p:cNvSpPr txBox="1"/>
          <p:nvPr/>
        </p:nvSpPr>
        <p:spPr>
          <a:xfrm>
            <a:off x="946296" y="3221665"/>
            <a:ext cx="1424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Car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56868-201C-4EEF-8B42-63F3EDF038D8}"/>
              </a:ext>
            </a:extLst>
          </p:cNvPr>
          <p:cNvSpPr txBox="1"/>
          <p:nvPr/>
        </p:nvSpPr>
        <p:spPr>
          <a:xfrm>
            <a:off x="4072267" y="3244335"/>
            <a:ext cx="1424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Bus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C40A8-C76A-49C3-806E-ACF00D267895}"/>
              </a:ext>
            </a:extLst>
          </p:cNvPr>
          <p:cNvSpPr txBox="1"/>
          <p:nvPr/>
        </p:nvSpPr>
        <p:spPr>
          <a:xfrm>
            <a:off x="7038489" y="3202539"/>
            <a:ext cx="1424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Train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32ED58-4F19-4C94-B420-89A2CEA97075}"/>
              </a:ext>
            </a:extLst>
          </p:cNvPr>
          <p:cNvSpPr txBox="1"/>
          <p:nvPr/>
        </p:nvSpPr>
        <p:spPr>
          <a:xfrm>
            <a:off x="2286222" y="5169376"/>
            <a:ext cx="1424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Mini-bus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4F75FE-C846-46C3-85A7-3240233424E6}"/>
              </a:ext>
            </a:extLst>
          </p:cNvPr>
          <p:cNvSpPr txBox="1"/>
          <p:nvPr/>
        </p:nvSpPr>
        <p:spPr>
          <a:xfrm>
            <a:off x="5778794" y="5169376"/>
            <a:ext cx="1424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Coach </a:t>
            </a:r>
          </a:p>
        </p:txBody>
      </p:sp>
    </p:spTree>
    <p:extLst>
      <p:ext uri="{BB962C8B-B14F-4D97-AF65-F5344CB8AC3E}">
        <p14:creationId xmlns:p14="http://schemas.microsoft.com/office/powerpoint/2010/main" val="14397165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85308" y="212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arrive at the NEC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825852" y="1108460"/>
            <a:ext cx="5963582" cy="3911075"/>
          </a:xfrm>
          <a:prstGeom prst="rect">
            <a:avLst/>
          </a:prstGeom>
        </p:spPr>
        <p:txBody>
          <a:bodyPr lIns="46800" tIns="45720" rIns="45719" bIns="45720" anchor="t">
            <a:normAutofit/>
          </a:bodyPr>
          <a:lstStyle/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/>
                <a:cs typeface="Arial"/>
              </a:rPr>
              <a:t>I will go through this entrance to enter the Fair.</a:t>
            </a:r>
            <a:endParaRPr lang="en-US"/>
          </a:p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000">
              <a:latin typeface="Arial"/>
              <a:cs typeface="Arial"/>
            </a:endParaRP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My bag may be searched and there may be security staff and dogs checking visitors 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B2728-D199-4C82-88C4-5088F5FE8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8" t="3101" r="22557" b="14728"/>
          <a:stretch/>
        </p:blipFill>
        <p:spPr>
          <a:xfrm>
            <a:off x="6958716" y="2446952"/>
            <a:ext cx="1831598" cy="3911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C134A-0E8A-B054-B03C-ACD4FAB6E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35" y="3330953"/>
            <a:ext cx="5201481" cy="30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051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308308" y="293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go into the Fair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915628" y="2064423"/>
            <a:ext cx="7420297" cy="3911075"/>
          </a:xfrm>
          <a:prstGeom prst="rect">
            <a:avLst/>
          </a:prstGeom>
        </p:spPr>
        <p:txBody>
          <a:bodyPr lIns="46800">
            <a:normAutofit/>
          </a:bodyPr>
          <a:lstStyle/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  <p:sp>
        <p:nvSpPr>
          <p:cNvPr id="7" name="Shape 53">
            <a:extLst>
              <a:ext uri="{FF2B5EF4-FFF2-40B4-BE49-F238E27FC236}">
                <a16:creationId xmlns:a16="http://schemas.microsoft.com/office/drawing/2014/main" id="{C14D382E-EF30-44B6-9ABE-CCE5F043FC09}"/>
              </a:ext>
            </a:extLst>
          </p:cNvPr>
          <p:cNvSpPr txBox="1">
            <a:spLocks/>
          </p:cNvSpPr>
          <p:nvPr/>
        </p:nvSpPr>
        <p:spPr>
          <a:xfrm>
            <a:off x="303851" y="1279460"/>
            <a:ext cx="4367149" cy="5270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800" tIns="45720" rIns="45719" bIns="45720" anchor="t">
            <a:normAutofit fontScale="85000" lnSpcReduction="20000"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 will go with my group to the registration queue. </a:t>
            </a:r>
          </a:p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It will be very busy.</a:t>
            </a:r>
          </a:p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My teacher will need to speak to the registration staff to get our badges and visitor information. </a:t>
            </a:r>
          </a:p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It may take 10 minutes to complete registration.</a:t>
            </a:r>
          </a:p>
          <a:p>
            <a:pPr marL="0" indent="0"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  <a:ea typeface="Arial"/>
              <a:cs typeface="Arial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C1487-8073-14BA-AC09-4C20AA6EC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270" y="1279460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418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30308" y="716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need the toilet…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C4BFA6-14FF-4BD7-941B-147316B41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2" t="15349" b="44911"/>
          <a:stretch/>
        </p:blipFill>
        <p:spPr>
          <a:xfrm>
            <a:off x="866308" y="2574334"/>
            <a:ext cx="2835381" cy="3147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A9916E-68A8-475C-835B-6D34ADDA1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7" t="32041" r="27443" b="35401"/>
          <a:stretch/>
        </p:blipFill>
        <p:spPr>
          <a:xfrm>
            <a:off x="3990269" y="3961694"/>
            <a:ext cx="4921267" cy="2514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1184C4-AB32-4429-B611-4B4DCE31EFBE}"/>
              </a:ext>
            </a:extLst>
          </p:cNvPr>
          <p:cNvSpPr txBox="1"/>
          <p:nvPr/>
        </p:nvSpPr>
        <p:spPr>
          <a:xfrm>
            <a:off x="830308" y="1967023"/>
            <a:ext cx="3384381" cy="655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The toilets near registration look like this: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876C4-2385-4DBC-BFD4-0A75210B07CC}"/>
              </a:ext>
            </a:extLst>
          </p:cNvPr>
          <p:cNvSpPr txBox="1"/>
          <p:nvPr/>
        </p:nvSpPr>
        <p:spPr>
          <a:xfrm>
            <a:off x="4539282" y="3518567"/>
            <a:ext cx="41001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The toilets inside the Fair look like this: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4184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533308" y="482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need a break… 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537628" y="1654850"/>
            <a:ext cx="4169372" cy="4658075"/>
          </a:xfrm>
          <a:prstGeom prst="rect">
            <a:avLst/>
          </a:prstGeom>
        </p:spPr>
        <p:txBody>
          <a:bodyPr lIns="46800" tIns="45720" rIns="45719" bIns="45720" anchor="t">
            <a:normAutofit/>
          </a:bodyPr>
          <a:lstStyle/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 can go to the calm area or one of the quiet rooms. </a:t>
            </a: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My teacher will take me. </a:t>
            </a: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 will need a sunflower lanyard to get in. </a:t>
            </a: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DFDE7A89-06FF-09C7-BF20-024631DCA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51" t="2248" r="7134" b="2820"/>
          <a:stretch/>
        </p:blipFill>
        <p:spPr>
          <a:xfrm>
            <a:off x="4572000" y="1654850"/>
            <a:ext cx="4358837" cy="3942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55808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30307" y="716075"/>
            <a:ext cx="7715815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need help I can talk to an adult who works at The Fair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727463" y="2004215"/>
            <a:ext cx="8008523" cy="1258473"/>
          </a:xfrm>
          <a:prstGeom prst="rect">
            <a:avLst/>
          </a:prstGeom>
        </p:spPr>
        <p:txBody>
          <a:bodyPr lIns="46800" tIns="45720" rIns="45719" bIns="45720" anchor="t">
            <a:noAutofit/>
          </a:bodyPr>
          <a:lstStyle/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 can spot an adult as they will be wearing navy, blue or black t-shirts. </a:t>
            </a: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They might be walking around the exhibition or behind the information desks.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58D1C-28FA-403F-A465-56D170D1F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14" y="3825000"/>
            <a:ext cx="4049597" cy="2699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F072A-6C68-0D36-B12D-00F4C3BA9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71521" y="3531945"/>
            <a:ext cx="2563175" cy="34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897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6DDCE0A9848D49B3BBFB06A23888F4" ma:contentTypeVersion="14" ma:contentTypeDescription="Create a new document." ma:contentTypeScope="" ma:versionID="73fdfc0071bd13da0e10b9f68be49610">
  <xsd:schema xmlns:xsd="http://www.w3.org/2001/XMLSchema" xmlns:xs="http://www.w3.org/2001/XMLSchema" xmlns:p="http://schemas.microsoft.com/office/2006/metadata/properties" xmlns:ns2="fc82e50e-2fce-41ec-ac57-d8198dff1c42" xmlns:ns3="fc908b23-5cea-42c0-8877-75876beef8e1" targetNamespace="http://schemas.microsoft.com/office/2006/metadata/properties" ma:root="true" ma:fieldsID="3f27e4b7b67f7f9ba1dc666d9f577d7c" ns2:_="" ns3:_="">
    <xsd:import namespace="fc82e50e-2fce-41ec-ac57-d8198dff1c42"/>
    <xsd:import namespace="fc908b23-5cea-42c0-8877-75876beef8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2e50e-2fce-41ec-ac57-d8198dff1c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8243dfa-4154-4670-946c-2a8ca41de3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08b23-5cea-42c0-8877-75876beef8e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78ed2be-e189-4704-bfbc-f79604ce90c8}" ma:internalName="TaxCatchAll" ma:showField="CatchAllData" ma:web="fc908b23-5cea-42c0-8877-75876beef8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908b23-5cea-42c0-8877-75876beef8e1" xsi:nil="true"/>
    <lcf76f155ced4ddcb4097134ff3c332f xmlns="fc82e50e-2fce-41ec-ac57-d8198dff1c4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9F6E92-1270-43BD-8CB9-45108263D365}">
  <ds:schemaRefs>
    <ds:schemaRef ds:uri="fc82e50e-2fce-41ec-ac57-d8198dff1c42"/>
    <ds:schemaRef ds:uri="fc908b23-5cea-42c0-8877-75876beef8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581C2BC-E595-455C-93CF-0B6C492575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C95F45-C527-4418-A8BC-8CFA29A6BA28}">
  <ds:schemaRefs>
    <ds:schemaRef ds:uri="466ce295-09ab-4894-b8f5-13d5c63ad584"/>
    <ds:schemaRef ds:uri="cf952e01-e4b4-4c74-8f2b-ded8a2168737"/>
    <ds:schemaRef ds:uri="fc82e50e-2fce-41ec-ac57-d8198dff1c42"/>
    <ds:schemaRef ds:uri="fc908b23-5cea-42c0-8877-75876beef8e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20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</vt:lpstr>
      <vt:lpstr>My visit to The Big Bang Fair</vt:lpstr>
      <vt:lpstr>We want you to have a great visit to The Fair</vt:lpstr>
      <vt:lpstr>About me</vt:lpstr>
      <vt:lpstr>I am travelling to The Fair by…</vt:lpstr>
      <vt:lpstr>We will arrive at the NEC</vt:lpstr>
      <vt:lpstr>We will go into the Fair</vt:lpstr>
      <vt:lpstr>If I need the toilet… </vt:lpstr>
      <vt:lpstr>If I need a break…  </vt:lpstr>
      <vt:lpstr>If I need help I can talk to an adult who works at The Fair</vt:lpstr>
      <vt:lpstr>This is what it looks like inside the Fair</vt:lpstr>
      <vt:lpstr>At The Fair I will hear… </vt:lpstr>
      <vt:lpstr>If I watch a panel talk… </vt:lpstr>
      <vt:lpstr>There will be lots of stands where I can try hands-on activities....... </vt:lpstr>
      <vt:lpstr>At the Fair I can try lots of hands-on activities</vt:lpstr>
      <vt:lpstr>I can choose which hands-on activities to try </vt:lpstr>
      <vt:lpstr>If I want to find out about jobs using science, engineering and technology I can… </vt:lpstr>
      <vt:lpstr>I can take part in Big Bang Explore</vt:lpstr>
      <vt:lpstr>Dome </vt:lpstr>
      <vt:lpstr>When I leave</vt:lpstr>
      <vt:lpstr>We hope you have a great visit to  The Big Bang Fair!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Karlsson</dc:creator>
  <cp:revision>8</cp:revision>
  <cp:lastPrinted>2019-01-09T19:08:50Z</cp:lastPrinted>
  <dcterms:modified xsi:type="dcterms:W3CDTF">2025-06-10T16:27:53Z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0x010100936DDCE0A9848D49B3BBFB06A23888F4</vt:lpwstr>
  </property>
  <property fmtid="{D5CDD505-2E9C-101B-9397-08002B2CF9AE}" pid="3" name="MediaServiceImageTags">
    <vt:lpwstr/>
  </property>
  <property fmtid="{D5CDD505-2E9C-101B-9397-08002B2CF9AE}" pid="4" name="Order">
    <vt:lpwstr>122000.000000000</vt:lpwstr>
  </property>
</Properties>
</file>