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32"/>
  </p:notesMasterIdLst>
  <p:sldIdLst>
    <p:sldId id="279" r:id="rId5"/>
    <p:sldId id="410" r:id="rId6"/>
    <p:sldId id="407" r:id="rId7"/>
    <p:sldId id="286" r:id="rId8"/>
    <p:sldId id="399" r:id="rId9"/>
    <p:sldId id="389" r:id="rId10"/>
    <p:sldId id="392" r:id="rId11"/>
    <p:sldId id="390" r:id="rId12"/>
    <p:sldId id="358" r:id="rId13"/>
    <p:sldId id="391" r:id="rId14"/>
    <p:sldId id="403" r:id="rId15"/>
    <p:sldId id="372" r:id="rId16"/>
    <p:sldId id="402" r:id="rId17"/>
    <p:sldId id="401" r:id="rId18"/>
    <p:sldId id="406" r:id="rId19"/>
    <p:sldId id="405" r:id="rId20"/>
    <p:sldId id="408" r:id="rId21"/>
    <p:sldId id="409" r:id="rId22"/>
    <p:sldId id="400" r:id="rId23"/>
    <p:sldId id="379" r:id="rId24"/>
    <p:sldId id="397" r:id="rId25"/>
    <p:sldId id="404" r:id="rId26"/>
    <p:sldId id="396" r:id="rId27"/>
    <p:sldId id="398" r:id="rId28"/>
    <p:sldId id="395" r:id="rId29"/>
    <p:sldId id="393" r:id="rId30"/>
    <p:sldId id="378" r:id="rId31"/>
  </p:sldIdLst>
  <p:sldSz cx="20104100" cy="11309350"/>
  <p:notesSz cx="20104100" cy="11309350"/>
  <p:embeddedFontLst>
    <p:embeddedFont>
      <p:font typeface="Poppins" panose="00000500000000000000" pitchFamily="2" charset="0"/>
      <p:regular r:id="rId33"/>
      <p:bold r:id="rId34"/>
      <p:italic r:id="rId35"/>
      <p:boldItalic r:id="rId36"/>
    </p:embeddedFont>
    <p:embeddedFont>
      <p:font typeface="Poppins Light" panose="00000400000000000000" pitchFamily="2" charset="0"/>
      <p:regular r:id="rId37"/>
      <p:italic r:id="rId38"/>
    </p:embeddedFont>
    <p:embeddedFont>
      <p:font typeface="Poppins SemiBold" panose="00000700000000000000" pitchFamily="2" charset="0"/>
      <p:regular r:id="rId39"/>
      <p:bold r:id="rId40"/>
      <p:italic r:id="rId41"/>
      <p:boldItalic r:id="rId42"/>
    </p:embeddedFont>
    <p:embeddedFont>
      <p:font typeface="Proxima Nova Semibold" panose="020B0604020202020204" charset="0"/>
      <p:regular r:id="rId43"/>
      <p:bold r:id="rId44"/>
    </p:embeddedFont>
  </p:embeddedFontLst>
  <p:defaultTextStyle>
    <a:defPPr>
      <a:defRPr lang="en-US"/>
    </a:defPPr>
    <a:lvl1pPr marL="0" algn="l" defTabSz="914357" rtl="0" eaLnBrk="1" latinLnBrk="0" hangingPunct="1">
      <a:defRPr sz="1801" kern="1200">
        <a:solidFill>
          <a:schemeClr val="tx1"/>
        </a:solidFill>
        <a:latin typeface="+mn-lt"/>
        <a:ea typeface="+mn-ea"/>
        <a:cs typeface="+mn-cs"/>
      </a:defRPr>
    </a:lvl1pPr>
    <a:lvl2pPr marL="457179" algn="l" defTabSz="914357" rtl="0" eaLnBrk="1" latinLnBrk="0" hangingPunct="1">
      <a:defRPr sz="1801" kern="1200">
        <a:solidFill>
          <a:schemeClr val="tx1"/>
        </a:solidFill>
        <a:latin typeface="+mn-lt"/>
        <a:ea typeface="+mn-ea"/>
        <a:cs typeface="+mn-cs"/>
      </a:defRPr>
    </a:lvl2pPr>
    <a:lvl3pPr marL="914357" algn="l" defTabSz="914357" rtl="0" eaLnBrk="1" latinLnBrk="0" hangingPunct="1">
      <a:defRPr sz="1801" kern="1200">
        <a:solidFill>
          <a:schemeClr val="tx1"/>
        </a:solidFill>
        <a:latin typeface="+mn-lt"/>
        <a:ea typeface="+mn-ea"/>
        <a:cs typeface="+mn-cs"/>
      </a:defRPr>
    </a:lvl3pPr>
    <a:lvl4pPr marL="1371536" algn="l" defTabSz="914357" rtl="0" eaLnBrk="1" latinLnBrk="0" hangingPunct="1">
      <a:defRPr sz="1801" kern="1200">
        <a:solidFill>
          <a:schemeClr val="tx1"/>
        </a:solidFill>
        <a:latin typeface="+mn-lt"/>
        <a:ea typeface="+mn-ea"/>
        <a:cs typeface="+mn-cs"/>
      </a:defRPr>
    </a:lvl4pPr>
    <a:lvl5pPr marL="1828715" algn="l" defTabSz="914357" rtl="0" eaLnBrk="1" latinLnBrk="0" hangingPunct="1">
      <a:defRPr sz="1801" kern="1200">
        <a:solidFill>
          <a:schemeClr val="tx1"/>
        </a:solidFill>
        <a:latin typeface="+mn-lt"/>
        <a:ea typeface="+mn-ea"/>
        <a:cs typeface="+mn-cs"/>
      </a:defRPr>
    </a:lvl5pPr>
    <a:lvl6pPr marL="2285893" algn="l" defTabSz="914357" rtl="0" eaLnBrk="1" latinLnBrk="0" hangingPunct="1">
      <a:defRPr sz="1801" kern="1200">
        <a:solidFill>
          <a:schemeClr val="tx1"/>
        </a:solidFill>
        <a:latin typeface="+mn-lt"/>
        <a:ea typeface="+mn-ea"/>
        <a:cs typeface="+mn-cs"/>
      </a:defRPr>
    </a:lvl6pPr>
    <a:lvl7pPr marL="2743072" algn="l" defTabSz="914357" rtl="0" eaLnBrk="1" latinLnBrk="0" hangingPunct="1">
      <a:defRPr sz="1801" kern="1200">
        <a:solidFill>
          <a:schemeClr val="tx1"/>
        </a:solidFill>
        <a:latin typeface="+mn-lt"/>
        <a:ea typeface="+mn-ea"/>
        <a:cs typeface="+mn-cs"/>
      </a:defRPr>
    </a:lvl7pPr>
    <a:lvl8pPr marL="3200252" algn="l" defTabSz="914357" rtl="0" eaLnBrk="1" latinLnBrk="0" hangingPunct="1">
      <a:defRPr sz="1801" kern="1200">
        <a:solidFill>
          <a:schemeClr val="tx1"/>
        </a:solidFill>
        <a:latin typeface="+mn-lt"/>
        <a:ea typeface="+mn-ea"/>
        <a:cs typeface="+mn-cs"/>
      </a:defRPr>
    </a:lvl8pPr>
    <a:lvl9pPr marL="3657431" algn="l" defTabSz="914357" rtl="0" eaLnBrk="1" latinLnBrk="0" hangingPunct="1">
      <a:defRPr sz="1801" kern="1200">
        <a:solidFill>
          <a:schemeClr val="tx1"/>
        </a:solidFill>
        <a:latin typeface="+mn-lt"/>
        <a:ea typeface="+mn-ea"/>
        <a:cs typeface="+mn-cs"/>
      </a:defRPr>
    </a:lvl9pPr>
  </p:defaultTextStyle>
  <p:extLst>
    <p:ext uri="{521415D9-36F7-43E2-AB2F-B90AF26B5E84}">
      <p14:sectionLst xmlns:p14="http://schemas.microsoft.com/office/powerpoint/2010/main">
        <p14:section name="Teacher Notes" id="{7EE10CFE-6EF1-4454-9854-5D03A3DDF8B4}">
          <p14:sldIdLst>
            <p14:sldId id="279"/>
            <p14:sldId id="410"/>
            <p14:sldId id="407"/>
          </p14:sldIdLst>
        </p14:section>
        <p14:section name="AI Introduction" id="{07D490F4-9D1B-405F-9E12-429BA87FC5D3}">
          <p14:sldIdLst>
            <p14:sldId id="286"/>
          </p14:sldIdLst>
        </p14:section>
        <p14:section name="AI Definition and History" id="{96FAC303-4ADE-44E2-8FBC-72302BAAEEBA}">
          <p14:sldIdLst>
            <p14:sldId id="399"/>
            <p14:sldId id="389"/>
          </p14:sldIdLst>
        </p14:section>
        <p14:section name="Human or AI Generated Content" id="{3714B417-1718-4948-9BED-B61DE726100F}">
          <p14:sldIdLst>
            <p14:sldId id="392"/>
            <p14:sldId id="390"/>
          </p14:sldIdLst>
        </p14:section>
        <p14:section name="Pros and Cons of AI" id="{D3D5DFD1-5ADD-417B-9336-9811EEEC7CDE}">
          <p14:sldIdLst>
            <p14:sldId id="358"/>
            <p14:sldId id="391"/>
            <p14:sldId id="403"/>
            <p14:sldId id="372"/>
            <p14:sldId id="402"/>
          </p14:sldIdLst>
        </p14:section>
        <p14:section name="Ethical Debate" id="{1AA5939B-909C-4DF7-9B9A-02E2182203D1}">
          <p14:sldIdLst>
            <p14:sldId id="401"/>
          </p14:sldIdLst>
        </p14:section>
        <p14:section name="Reflection and Next Steps" id="{63F72FA7-76C6-4742-B8B4-BCDB4CF57FA0}">
          <p14:sldIdLst>
            <p14:sldId id="406"/>
            <p14:sldId id="405"/>
          </p14:sldIdLst>
        </p14:section>
        <p14:section name="Teacher Notes - AI in Medicine" id="{1F4A692D-06D2-4B07-B90C-D1A12E86520A}">
          <p14:sldIdLst>
            <p14:sldId id="408"/>
            <p14:sldId id="409"/>
          </p14:sldIdLst>
        </p14:section>
        <p14:section name="AI in Medicine and Healthcare" id="{8950374D-E55A-4B30-9B56-F290F359C879}">
          <p14:sldIdLst>
            <p14:sldId id="400"/>
          </p14:sldIdLst>
        </p14:section>
        <p14:section name="AI definition and use in everyday" id="{92CFD9DB-BB99-49CD-AC03-FDB6DE15B9E5}">
          <p14:sldIdLst>
            <p14:sldId id="379"/>
            <p14:sldId id="397"/>
            <p14:sldId id="404"/>
          </p14:sldIdLst>
        </p14:section>
        <p14:section name="Problems and Solutions of AI in Healthcare" id="{69A32418-5107-44A0-B3D6-7DCA1B71F12E}">
          <p14:sldIdLst>
            <p14:sldId id="396"/>
            <p14:sldId id="398"/>
          </p14:sldIdLst>
        </p14:section>
        <p14:section name="Application of AI in the NHS" id="{E6D13060-71E8-4AB4-8638-E859EB9EDCC1}">
          <p14:sldIdLst>
            <p14:sldId id="395"/>
          </p14:sldIdLst>
        </p14:section>
        <p14:section name="Ethical Discussion" id="{48673EA0-FCA0-4C5C-831E-0CC6F8428A69}">
          <p14:sldIdLst>
            <p14:sldId id="393"/>
          </p14:sldIdLst>
        </p14:section>
        <p14:section name="Reflection and Next Steps" id="{8F5CFD6D-0473-415A-A21F-0DCF0F970BFF}">
          <p14:sldIdLst>
            <p14:sldId id="378"/>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583A829-0E1C-E6B1-A051-53A8457766F9}" name="Charlie Cantwell" initials="CC" userId="S::ccantwell@engineeringuk.com::35a22c02-ddbf-4c3a-8953-586e3a0c6d4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F5FF"/>
    <a:srgbClr val="DDE2EB"/>
    <a:srgbClr val="14ED99"/>
    <a:srgbClr val="26213F"/>
    <a:srgbClr val="F70059"/>
    <a:srgbClr val="3DF9F4"/>
    <a:srgbClr val="FEC700"/>
    <a:srgbClr val="C114C6"/>
    <a:srgbClr val="27203E"/>
    <a:srgbClr val="E200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DDF4C4-ECE2-1108-A7F8-B85049F14B13}" v="17" dt="2024-04-23T08:49:12.239"/>
    <p1510:client id="{BCBC6154-8783-4E03-9A38-92577B9CCA2D}" v="203" dt="2024-04-23T16:02:22.492"/>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38" autoAdjust="0"/>
    <p:restoredTop sz="66812" autoAdjust="0"/>
  </p:normalViewPr>
  <p:slideViewPr>
    <p:cSldViewPr>
      <p:cViewPr>
        <p:scale>
          <a:sx n="30" d="100"/>
          <a:sy n="30" d="100"/>
        </p:scale>
        <p:origin x="592" y="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7.fntdata"/><Relationship Id="rId21" Type="http://schemas.openxmlformats.org/officeDocument/2006/relationships/slide" Target="slides/slide17.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theme" Target="theme/theme1.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4.fntdata"/><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b="0" i="0">
                <a:latin typeface="Poppins Light" pitchFamily="2" charset="77"/>
              </a:defRPr>
            </a:lvl1pPr>
          </a:lstStyle>
          <a:p>
            <a:endParaRPr lang="en-US" dirty="0"/>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b="0" i="0">
                <a:latin typeface="Poppins Light" pitchFamily="2" charset="77"/>
              </a:defRPr>
            </a:lvl1pPr>
          </a:lstStyle>
          <a:p>
            <a:fld id="{F49D8397-BAE7-8C41-B51B-46E6286A9C08}" type="datetimeFigureOut">
              <a:rPr lang="en-US" smtClean="0"/>
              <a:pPr/>
              <a:t>5/15/2024</a:t>
            </a:fld>
            <a:endParaRPr lang="en-US" dirty="0"/>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b="0" i="0">
                <a:latin typeface="Poppins Light" pitchFamily="2" charset="77"/>
              </a:defRPr>
            </a:lvl1pPr>
          </a:lstStyle>
          <a:p>
            <a:endParaRPr lang="en-US" dirty="0"/>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b="0" i="0">
                <a:latin typeface="Poppins Light" pitchFamily="2" charset="77"/>
              </a:defRPr>
            </a:lvl1pPr>
          </a:lstStyle>
          <a:p>
            <a:fld id="{B0F6247D-5FE6-DE41-92C7-B7BE717BF38F}" type="slidenum">
              <a:rPr lang="en-US" smtClean="0"/>
              <a:pPr/>
              <a:t>‹#›</a:t>
            </a:fld>
            <a:endParaRPr lang="en-US" dirty="0"/>
          </a:p>
        </p:txBody>
      </p:sp>
    </p:spTree>
    <p:extLst>
      <p:ext uri="{BB962C8B-B14F-4D97-AF65-F5344CB8AC3E}">
        <p14:creationId xmlns:p14="http://schemas.microsoft.com/office/powerpoint/2010/main" val="3293966806"/>
      </p:ext>
    </p:extLst>
  </p:cSld>
  <p:clrMap bg1="lt1" tx1="dk1" bg2="lt2" tx2="dk2" accent1="accent1" accent2="accent2" accent3="accent3" accent4="accent4" accent5="accent5" accent6="accent6" hlink="hlink" folHlink="folHlink"/>
  <p:notesStyle>
    <a:lvl1pPr marL="0" algn="l" defTabSz="914357" rtl="0" eaLnBrk="1" latinLnBrk="0" hangingPunct="1">
      <a:defRPr sz="1200" b="0" i="0" kern="1200">
        <a:solidFill>
          <a:schemeClr val="tx1"/>
        </a:solidFill>
        <a:latin typeface="Poppins Light" pitchFamily="2" charset="77"/>
        <a:ea typeface="+mn-ea"/>
        <a:cs typeface="+mn-cs"/>
      </a:defRPr>
    </a:lvl1pPr>
    <a:lvl2pPr marL="457179" algn="l" defTabSz="914357" rtl="0" eaLnBrk="1" latinLnBrk="0" hangingPunct="1">
      <a:defRPr sz="1200" b="0" i="0" kern="1200">
        <a:solidFill>
          <a:schemeClr val="tx1"/>
        </a:solidFill>
        <a:latin typeface="Poppins Light" pitchFamily="2" charset="77"/>
        <a:ea typeface="+mn-ea"/>
        <a:cs typeface="+mn-cs"/>
      </a:defRPr>
    </a:lvl2pPr>
    <a:lvl3pPr marL="914357" algn="l" defTabSz="914357" rtl="0" eaLnBrk="1" latinLnBrk="0" hangingPunct="1">
      <a:defRPr sz="1200" b="0" i="0" kern="1200">
        <a:solidFill>
          <a:schemeClr val="tx1"/>
        </a:solidFill>
        <a:latin typeface="Poppins Light" pitchFamily="2" charset="77"/>
        <a:ea typeface="+mn-ea"/>
        <a:cs typeface="+mn-cs"/>
      </a:defRPr>
    </a:lvl3pPr>
    <a:lvl4pPr marL="1371536" algn="l" defTabSz="914357" rtl="0" eaLnBrk="1" latinLnBrk="0" hangingPunct="1">
      <a:defRPr sz="1200" b="0" i="0" kern="1200">
        <a:solidFill>
          <a:schemeClr val="tx1"/>
        </a:solidFill>
        <a:latin typeface="Poppins Light" pitchFamily="2" charset="77"/>
        <a:ea typeface="+mn-ea"/>
        <a:cs typeface="+mn-cs"/>
      </a:defRPr>
    </a:lvl4pPr>
    <a:lvl5pPr marL="1828715" algn="l" defTabSz="914357" rtl="0" eaLnBrk="1" latinLnBrk="0" hangingPunct="1">
      <a:defRPr sz="1200" b="0" i="0" kern="1200">
        <a:solidFill>
          <a:schemeClr val="tx1"/>
        </a:solidFill>
        <a:latin typeface="Poppins Light" pitchFamily="2" charset="77"/>
        <a:ea typeface="+mn-ea"/>
        <a:cs typeface="+mn-cs"/>
      </a:defRPr>
    </a:lvl5pPr>
    <a:lvl6pPr marL="2285893" algn="l" defTabSz="914357" rtl="0" eaLnBrk="1" latinLnBrk="0" hangingPunct="1">
      <a:defRPr sz="1200" kern="1200">
        <a:solidFill>
          <a:schemeClr val="tx1"/>
        </a:solidFill>
        <a:latin typeface="+mn-lt"/>
        <a:ea typeface="+mn-ea"/>
        <a:cs typeface="+mn-cs"/>
      </a:defRPr>
    </a:lvl6pPr>
    <a:lvl7pPr marL="2743072" algn="l" defTabSz="914357" rtl="0" eaLnBrk="1" latinLnBrk="0" hangingPunct="1">
      <a:defRPr sz="1200" kern="1200">
        <a:solidFill>
          <a:schemeClr val="tx1"/>
        </a:solidFill>
        <a:latin typeface="+mn-lt"/>
        <a:ea typeface="+mn-ea"/>
        <a:cs typeface="+mn-cs"/>
      </a:defRPr>
    </a:lvl7pPr>
    <a:lvl8pPr marL="3200252" algn="l" defTabSz="914357" rtl="0" eaLnBrk="1" latinLnBrk="0" hangingPunct="1">
      <a:defRPr sz="1200" kern="1200">
        <a:solidFill>
          <a:schemeClr val="tx1"/>
        </a:solidFill>
        <a:latin typeface="+mn-lt"/>
        <a:ea typeface="+mn-ea"/>
        <a:cs typeface="+mn-cs"/>
      </a:defRPr>
    </a:lvl8pPr>
    <a:lvl9pPr marL="3657431" algn="l" defTabSz="91435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a:t>
            </a:fld>
            <a:endParaRPr lang="en-US" dirty="0"/>
          </a:p>
        </p:txBody>
      </p:sp>
    </p:spTree>
    <p:extLst>
      <p:ext uri="{BB962C8B-B14F-4D97-AF65-F5344CB8AC3E}">
        <p14:creationId xmlns:p14="http://schemas.microsoft.com/office/powerpoint/2010/main" val="42896027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 </a:t>
            </a:r>
          </a:p>
          <a:p>
            <a:r>
              <a:rPr lang="en-US" b="0" u="none" dirty="0"/>
              <a:t>This slide is animated to bring up the first discussion point about any mistakes made and then the second discussion point about application.</a:t>
            </a:r>
          </a:p>
          <a:p>
            <a:endParaRPr lang="en-US" b="0" u="none" dirty="0"/>
          </a:p>
          <a:p>
            <a:r>
              <a:rPr lang="en-GB" dirty="0"/>
              <a:t>The accuracy is particularly helpful in safety and sorting, and students can say anything that this is needed for. The images could show how sorting information quickly would be good for companies who sort and send mail or packages. AI could make sure that each gets sorted into the right place. Then, self-driving cars will be performed by AI who then could potentially be safer drivers as they don’t have human error. </a:t>
            </a:r>
          </a:p>
        </p:txBody>
      </p:sp>
      <p:sp>
        <p:nvSpPr>
          <p:cNvPr id="4" name="Slide Number Placeholder 3"/>
          <p:cNvSpPr>
            <a:spLocks noGrp="1"/>
          </p:cNvSpPr>
          <p:nvPr>
            <p:ph type="sldNum" sz="quarter" idx="5"/>
          </p:nvPr>
        </p:nvSpPr>
        <p:spPr/>
        <p:txBody>
          <a:bodyPr/>
          <a:lstStyle/>
          <a:p>
            <a:fld id="{B0F6247D-5FE6-DE41-92C7-B7BE717BF38F}" type="slidenum">
              <a:rPr lang="en-US" smtClean="0"/>
              <a:pPr/>
              <a:t>11</a:t>
            </a:fld>
            <a:endParaRPr lang="en-US" dirty="0"/>
          </a:p>
        </p:txBody>
      </p:sp>
    </p:spTree>
    <p:extLst>
      <p:ext uri="{BB962C8B-B14F-4D97-AF65-F5344CB8AC3E}">
        <p14:creationId xmlns:p14="http://schemas.microsoft.com/office/powerpoint/2010/main" val="24207278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57" rtl="0" eaLnBrk="1" fontAlgn="auto" latinLnBrk="0" hangingPunct="1">
              <a:lnSpc>
                <a:spcPct val="100000"/>
              </a:lnSpc>
              <a:spcBef>
                <a:spcPts val="0"/>
              </a:spcBef>
              <a:spcAft>
                <a:spcPts val="0"/>
              </a:spcAft>
              <a:buClrTx/>
              <a:buSzTx/>
              <a:buFontTx/>
              <a:buNone/>
              <a:tabLst/>
              <a:defRPr/>
            </a:pPr>
            <a:r>
              <a:rPr lang="en-US" sz="1200" b="1" u="sng" dirty="0"/>
              <a:t>Facilitator Note</a:t>
            </a:r>
          </a:p>
          <a:p>
            <a:pPr marL="0" marR="0" lvl="0" indent="0" algn="l" defTabSz="914357" rtl="0" eaLnBrk="1" fontAlgn="auto" latinLnBrk="0" hangingPunct="1">
              <a:lnSpc>
                <a:spcPct val="100000"/>
              </a:lnSpc>
              <a:spcBef>
                <a:spcPts val="0"/>
              </a:spcBef>
              <a:spcAft>
                <a:spcPts val="0"/>
              </a:spcAft>
              <a:buClrTx/>
              <a:buSzTx/>
              <a:buFontTx/>
              <a:buNone/>
              <a:tabLst/>
              <a:defRPr/>
            </a:pPr>
            <a:r>
              <a:rPr lang="en-US" sz="1200" dirty="0"/>
              <a:t>The slide is animated to bring up the bottom text after you have discussed the questions.</a:t>
            </a:r>
          </a:p>
          <a:p>
            <a:pPr marL="0" marR="0" lvl="0" indent="0" algn="l" defTabSz="914357"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357" rtl="0" eaLnBrk="1" fontAlgn="auto" latinLnBrk="0" hangingPunct="1">
              <a:lnSpc>
                <a:spcPct val="100000"/>
              </a:lnSpc>
              <a:spcBef>
                <a:spcPts val="0"/>
              </a:spcBef>
              <a:spcAft>
                <a:spcPts val="0"/>
              </a:spcAft>
              <a:buClrTx/>
              <a:buSzTx/>
              <a:buFontTx/>
              <a:buNone/>
              <a:tabLst/>
              <a:defRPr/>
            </a:pPr>
            <a:r>
              <a:rPr lang="en-US" sz="1200" dirty="0"/>
              <a:t>The questions are to draw out that students will have used common sense and the context of the task, including what they saw, to make the correct assumption that the red pencil would go next to the word red. They also assumed that the word ‘right’ in this context meant correct rather than in the area to the direction of right. If they had some </a:t>
            </a:r>
            <a:r>
              <a:rPr lang="en-US" sz="1200" dirty="0" err="1"/>
              <a:t>colours</a:t>
            </a:r>
            <a:r>
              <a:rPr lang="en-US" sz="1200" dirty="0"/>
              <a:t> that weren’t quite the same they may have assumed that they were still closer to red than the other </a:t>
            </a:r>
            <a:r>
              <a:rPr lang="en-US" sz="1200" dirty="0" err="1"/>
              <a:t>colours</a:t>
            </a:r>
            <a:r>
              <a:rPr lang="en-US" sz="1200" dirty="0"/>
              <a:t>, so categorized that.</a:t>
            </a:r>
          </a:p>
          <a:p>
            <a:pPr marL="0" marR="0" lvl="0" indent="0" algn="l" defTabSz="914357"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357" rtl="0" eaLnBrk="1" fontAlgn="auto" latinLnBrk="0" hangingPunct="1">
              <a:lnSpc>
                <a:spcPct val="100000"/>
              </a:lnSpc>
              <a:spcBef>
                <a:spcPts val="0"/>
              </a:spcBef>
              <a:spcAft>
                <a:spcPts val="0"/>
              </a:spcAft>
              <a:buClrTx/>
              <a:buSzTx/>
              <a:buFontTx/>
              <a:buNone/>
              <a:tabLst/>
              <a:defRPr/>
            </a:pPr>
            <a:r>
              <a:rPr lang="en-US" sz="1200" dirty="0"/>
              <a:t>This then leads into the bottom text that explains that AI needs to be programmed by a human being to find specific words, phrases and link these to a particular meaning to replicate how a human being may process something and that is why currently no computer has passed the Turing Test. This process also takes a lot of information and time to </a:t>
            </a:r>
            <a:r>
              <a:rPr lang="en-US" sz="1200" dirty="0" err="1"/>
              <a:t>programme</a:t>
            </a:r>
            <a:r>
              <a:rPr lang="en-US" sz="1200" dirty="0"/>
              <a:t> AI to think in the same way as a human being, so can lead onto discussions about the limitations of using it for everything. It also needs a lot of time to see if it works exactly how you need, and needs testing to make sure this is the case.</a:t>
            </a:r>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12</a:t>
            </a:fld>
            <a:endParaRPr lang="en-US" dirty="0"/>
          </a:p>
        </p:txBody>
      </p:sp>
    </p:spTree>
    <p:extLst>
      <p:ext uri="{BB962C8B-B14F-4D97-AF65-F5344CB8AC3E}">
        <p14:creationId xmlns:p14="http://schemas.microsoft.com/office/powerpoint/2010/main" val="31996074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57" rtl="0" eaLnBrk="1" fontAlgn="auto" latinLnBrk="0" hangingPunct="1">
              <a:lnSpc>
                <a:spcPct val="100000"/>
              </a:lnSpc>
              <a:spcBef>
                <a:spcPts val="0"/>
              </a:spcBef>
              <a:spcAft>
                <a:spcPts val="0"/>
              </a:spcAft>
              <a:buClrTx/>
              <a:buSzTx/>
              <a:buFontTx/>
              <a:buNone/>
              <a:tabLst/>
              <a:defRPr/>
            </a:pPr>
            <a:r>
              <a:rPr lang="en-US" sz="1200" b="1" u="sng" dirty="0"/>
              <a:t>Facilitator Note</a:t>
            </a:r>
          </a:p>
          <a:p>
            <a:pPr marL="0" marR="0" lvl="0" indent="0" algn="l" defTabSz="914357" rtl="0" eaLnBrk="1" fontAlgn="auto" latinLnBrk="0" hangingPunct="1">
              <a:lnSpc>
                <a:spcPct val="100000"/>
              </a:lnSpc>
              <a:spcBef>
                <a:spcPts val="0"/>
              </a:spcBef>
              <a:spcAft>
                <a:spcPts val="0"/>
              </a:spcAft>
              <a:buClrTx/>
              <a:buSzTx/>
              <a:buFontTx/>
              <a:buNone/>
              <a:tabLst/>
              <a:defRPr/>
            </a:pPr>
            <a:r>
              <a:rPr lang="en-US" sz="1200" b="0" u="none" dirty="0"/>
              <a:t>This slide is animated to bring up the question and text beneath it. </a:t>
            </a:r>
          </a:p>
          <a:p>
            <a:pPr marL="0" marR="0" lvl="0" indent="0" algn="l" defTabSz="914357" rtl="0" eaLnBrk="1" fontAlgn="auto" latinLnBrk="0" hangingPunct="1">
              <a:lnSpc>
                <a:spcPct val="100000"/>
              </a:lnSpc>
              <a:spcBef>
                <a:spcPts val="0"/>
              </a:spcBef>
              <a:spcAft>
                <a:spcPts val="0"/>
              </a:spcAft>
              <a:buClrTx/>
              <a:buSzTx/>
              <a:buFontTx/>
              <a:buNone/>
              <a:tabLst/>
              <a:defRPr/>
            </a:pPr>
            <a:r>
              <a:rPr lang="en-US" sz="1200" b="0" u="none" dirty="0"/>
              <a:t>There isn’t a right or wrong answer to what the </a:t>
            </a:r>
            <a:r>
              <a:rPr lang="en-US" sz="1200" b="0" u="none" dirty="0" err="1"/>
              <a:t>colour</a:t>
            </a:r>
            <a:r>
              <a:rPr lang="en-US" sz="1200" b="0" u="none" dirty="0"/>
              <a:t> of the pencil is, but the idea is that students may something different. So, if one person says brown, ask if anyone would define it differently – such as purple or red. Or, ask them what might happen if a who is </a:t>
            </a:r>
            <a:r>
              <a:rPr lang="en-US" sz="1200" b="0" u="none" dirty="0" err="1"/>
              <a:t>colour</a:t>
            </a:r>
            <a:r>
              <a:rPr lang="en-US" sz="1200" b="0" u="none" dirty="0"/>
              <a:t> blind would have to code and </a:t>
            </a:r>
            <a:r>
              <a:rPr lang="en-US" sz="1200" b="0" u="none" dirty="0" err="1"/>
              <a:t>programme</a:t>
            </a:r>
            <a:r>
              <a:rPr lang="en-US" sz="1200" b="0" u="none" dirty="0"/>
              <a:t> AI to organize the </a:t>
            </a:r>
            <a:r>
              <a:rPr lang="en-US" sz="1200" b="0" u="none" dirty="0" err="1"/>
              <a:t>coloured</a:t>
            </a:r>
            <a:r>
              <a:rPr lang="en-US" sz="1200" b="0" u="none" dirty="0"/>
              <a:t> pencils into categories. </a:t>
            </a:r>
          </a:p>
          <a:p>
            <a:pPr marL="0" marR="0" lvl="0" indent="0" algn="l" defTabSz="914357" rtl="0" eaLnBrk="1" fontAlgn="auto" latinLnBrk="0" hangingPunct="1">
              <a:lnSpc>
                <a:spcPct val="100000"/>
              </a:lnSpc>
              <a:spcBef>
                <a:spcPts val="0"/>
              </a:spcBef>
              <a:spcAft>
                <a:spcPts val="0"/>
              </a:spcAft>
              <a:buClrTx/>
              <a:buSzTx/>
              <a:buFontTx/>
              <a:buNone/>
              <a:tabLst/>
              <a:defRPr/>
            </a:pPr>
            <a:endParaRPr lang="en-US" sz="1200" b="1" u="sng" dirty="0"/>
          </a:p>
          <a:p>
            <a:pPr marL="0" marR="0" lvl="0" indent="0" algn="l" defTabSz="914357" rtl="0" eaLnBrk="1" fontAlgn="auto" latinLnBrk="0" hangingPunct="1">
              <a:lnSpc>
                <a:spcPct val="100000"/>
              </a:lnSpc>
              <a:spcBef>
                <a:spcPts val="0"/>
              </a:spcBef>
              <a:spcAft>
                <a:spcPts val="0"/>
              </a:spcAft>
              <a:buClrTx/>
              <a:buSzTx/>
              <a:buFontTx/>
              <a:buNone/>
              <a:tabLst/>
              <a:defRPr/>
            </a:pPr>
            <a:r>
              <a:rPr lang="en-US" sz="1200" b="0" u="sng" dirty="0"/>
              <a:t>Alternative Images</a:t>
            </a:r>
          </a:p>
          <a:p>
            <a:pPr marL="0" marR="0" lvl="0" indent="0" algn="l" defTabSz="914357" rtl="0" eaLnBrk="1" fontAlgn="auto" latinLnBrk="0" hangingPunct="1">
              <a:lnSpc>
                <a:spcPct val="100000"/>
              </a:lnSpc>
              <a:spcBef>
                <a:spcPts val="0"/>
              </a:spcBef>
              <a:spcAft>
                <a:spcPts val="0"/>
              </a:spcAft>
              <a:buClrTx/>
              <a:buSzTx/>
              <a:buFontTx/>
              <a:buNone/>
              <a:tabLst/>
              <a:defRPr/>
            </a:pPr>
            <a:r>
              <a:rPr lang="en-US" sz="1200" b="0" u="none" dirty="0"/>
              <a:t>You can use the rabbit and duck image. Or Rubin’s vase. </a:t>
            </a:r>
          </a:p>
          <a:p>
            <a:pPr marL="0" marR="0" lvl="0" indent="0" algn="l" defTabSz="914357" rtl="0" eaLnBrk="1" fontAlgn="auto" latinLnBrk="0" hangingPunct="1">
              <a:lnSpc>
                <a:spcPct val="100000"/>
              </a:lnSpc>
              <a:spcBef>
                <a:spcPts val="0"/>
              </a:spcBef>
              <a:spcAft>
                <a:spcPts val="0"/>
              </a:spcAft>
              <a:buClrTx/>
              <a:buSzTx/>
              <a:buFontTx/>
              <a:buNone/>
              <a:tabLst/>
              <a:defRPr/>
            </a:pPr>
            <a:endParaRPr lang="en-US" sz="1200" b="0" u="none" dirty="0"/>
          </a:p>
          <a:p>
            <a:pPr marL="0" marR="0" lvl="0" indent="0" algn="l" defTabSz="914357" rtl="0" eaLnBrk="1" fontAlgn="auto" latinLnBrk="0" hangingPunct="1">
              <a:lnSpc>
                <a:spcPct val="100000"/>
              </a:lnSpc>
              <a:spcBef>
                <a:spcPts val="0"/>
              </a:spcBef>
              <a:spcAft>
                <a:spcPts val="0"/>
              </a:spcAft>
              <a:buClrTx/>
              <a:buSzTx/>
              <a:buFontTx/>
              <a:buNone/>
              <a:tabLst/>
              <a:defRPr/>
            </a:pPr>
            <a:r>
              <a:rPr lang="en-US" sz="1200" b="0" u="none" dirty="0"/>
              <a:t>This is all about the ethics of AI and will hopefully spark a conversation around the issues with AI. There is not a right or wrong answer to the problems with biases, but examples of issues with AI are the following: </a:t>
            </a:r>
          </a:p>
          <a:p>
            <a:pPr marL="171450" marR="0" lvl="0" indent="-171450" algn="l" defTabSz="91435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u="none" dirty="0"/>
              <a:t>26% of programmers in AI are women and this is played out in the following:</a:t>
            </a:r>
          </a:p>
          <a:p>
            <a:pPr marL="628629" marR="0" lvl="1" indent="-171450" algn="l" defTabSz="91435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u="none" dirty="0"/>
              <a:t>If not programmed to counter this, AI will use the information it sees online to generate new content that best represents what is out there. For instance, if you go onto an AI image generator and type the prompt ‘create an image of a doctor in a hospital’, it will automatically generate an image of a male doctor as there are more of these images online. You would have to type ‘create an image of a female doctor in a hospital’ to generate an image of a female doctor in the same picture.</a:t>
            </a:r>
          </a:p>
          <a:p>
            <a:pPr marL="628629" marR="0" lvl="1" indent="-171450" algn="l" defTabSz="91435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u="none" dirty="0"/>
              <a:t>The same will happen if you ask it for an image of a CEO (as only 11%) of images online are of CEOs who are not men. </a:t>
            </a:r>
          </a:p>
          <a:p>
            <a:pPr marL="628629" marR="0" lvl="1" indent="-171450" algn="l" defTabSz="91435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u="none" dirty="0"/>
              <a:t>Online advertising can also show these biases depending on who gets the higher paid jobs in society. Research at Carnegie Mellon University in America stated that Google’s online advertising system displayed higher paid positions to males more often than to women. </a:t>
            </a:r>
          </a:p>
          <a:p>
            <a:pPr marL="0" marR="0" lvl="0" indent="0" algn="l" defTabSz="91435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u="none"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13</a:t>
            </a:fld>
            <a:endParaRPr lang="en-US" dirty="0"/>
          </a:p>
        </p:txBody>
      </p:sp>
    </p:spTree>
    <p:extLst>
      <p:ext uri="{BB962C8B-B14F-4D97-AF65-F5344CB8AC3E}">
        <p14:creationId xmlns:p14="http://schemas.microsoft.com/office/powerpoint/2010/main" val="801638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GB" b="0" i="0" u="none" dirty="0">
                <a:solidFill>
                  <a:srgbClr val="4D5156"/>
                </a:solidFill>
                <a:effectLst/>
                <a:latin typeface="arial" panose="020B0604020202020204" pitchFamily="34" charset="0"/>
              </a:rPr>
              <a:t>This is structured as a simple debate, but you can extend this out. It is meant to get students to draw out the themes throughout the workshop in a discursive way, and show that this is also an important element of AI today – that there is an ethical debate surrounding the development of it. </a:t>
            </a:r>
            <a:endParaRPr lang="en-GB" b="0" u="none"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14</a:t>
            </a:fld>
            <a:endParaRPr lang="en-US" dirty="0"/>
          </a:p>
        </p:txBody>
      </p:sp>
    </p:spTree>
    <p:extLst>
      <p:ext uri="{BB962C8B-B14F-4D97-AF65-F5344CB8AC3E}">
        <p14:creationId xmlns:p14="http://schemas.microsoft.com/office/powerpoint/2010/main" val="2160707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0" u="none" dirty="0"/>
              <a:t>The next lesson dives more deeply into how AI is used in healthcare and different definitions of it. This slide can therefore act as a plenary to this lesson, or a mini plenary before delving more into that specific application. </a:t>
            </a:r>
          </a:p>
          <a:p>
            <a:r>
              <a:rPr lang="en-US" b="0" u="none" dirty="0"/>
              <a:t>The reflection questions ask students to consider something they learnt that was new but also to reflect on how they feel about AI in general. The final question is an extension to think more abstractly about the future and what they think should be considered there. It can be ethically as well as applications of it. </a:t>
            </a:r>
            <a:endParaRPr lang="en-GB" b="0" u="none"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15</a:t>
            </a:fld>
            <a:endParaRPr lang="en-US" dirty="0"/>
          </a:p>
        </p:txBody>
      </p:sp>
    </p:spTree>
    <p:extLst>
      <p:ext uri="{BB962C8B-B14F-4D97-AF65-F5344CB8AC3E}">
        <p14:creationId xmlns:p14="http://schemas.microsoft.com/office/powerpoint/2010/main" val="15285875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pPr marL="0" marR="0" lvl="0" indent="0" algn="l" defTabSz="914357" rtl="0" eaLnBrk="1" fontAlgn="auto" latinLnBrk="0" hangingPunct="1">
              <a:lnSpc>
                <a:spcPct val="100000"/>
              </a:lnSpc>
              <a:spcBef>
                <a:spcPts val="0"/>
              </a:spcBef>
              <a:spcAft>
                <a:spcPts val="0"/>
              </a:spcAft>
              <a:buClrTx/>
              <a:buSzTx/>
              <a:buFontTx/>
              <a:buNone/>
              <a:tabLst/>
              <a:defRPr/>
            </a:pPr>
            <a:r>
              <a:rPr lang="en-US" b="0" u="none" dirty="0"/>
              <a:t>Your students can explore coding with equipment that you or a local primary school may have. Or they can visit websites to start exploring coding. An example is </a:t>
            </a:r>
            <a:r>
              <a:rPr lang="en-US" b="0" dirty="0"/>
              <a:t>https://hourofcode.com/uk/learn. This website presents online applications to code something for beginners. </a:t>
            </a:r>
          </a:p>
          <a:p>
            <a:endParaRPr lang="en-US" b="0" u="none" dirty="0"/>
          </a:p>
          <a:p>
            <a:r>
              <a:rPr lang="en-US" b="0" u="none" dirty="0"/>
              <a:t>Links to the Neon Careers Case studies are below:</a:t>
            </a:r>
          </a:p>
          <a:p>
            <a:r>
              <a:rPr lang="en-US" b="0" u="none" dirty="0"/>
              <a:t> - </a:t>
            </a:r>
            <a:r>
              <a:rPr lang="en-US" b="0" u="none" dirty="0" err="1"/>
              <a:t>Dilani</a:t>
            </a:r>
            <a:r>
              <a:rPr lang="en-US" b="0" u="none" dirty="0"/>
              <a:t> </a:t>
            </a:r>
            <a:r>
              <a:rPr lang="en-US" b="0" u="none" dirty="0" err="1"/>
              <a:t>Selvanathan</a:t>
            </a:r>
            <a:r>
              <a:rPr lang="en-US" b="0" u="none" dirty="0"/>
              <a:t> https://neonfutures.org.uk/case-study/robotics-engineer-dilani-selvanathan/</a:t>
            </a:r>
          </a:p>
          <a:p>
            <a:r>
              <a:rPr lang="en-US" b="0" u="none" dirty="0"/>
              <a:t>- Ashley McMahon is https://neonfutures.org.uk/case-study/automation-engineer-ashley-mcmahon/</a:t>
            </a:r>
          </a:p>
          <a:p>
            <a:endParaRPr lang="en-US" b="0" u="none" dirty="0"/>
          </a:p>
          <a:p>
            <a:r>
              <a:rPr lang="en-US" b="1" dirty="0"/>
              <a:t>Extensions</a:t>
            </a:r>
          </a:p>
          <a:p>
            <a:r>
              <a:rPr lang="en-US" dirty="0"/>
              <a:t>- This BBC website has activities and thought-provoking questions on it that could be good for a next step for students to explore. https://www.bbc.co.uk/bitesize/articles/znm9qyc </a:t>
            </a:r>
          </a:p>
          <a:p>
            <a:r>
              <a:rPr lang="en-US" dirty="0"/>
              <a:t>- The Royal Institution developed AI resources from its Christmas lectures of 2023. You can view the videos from that Christmas Lecture series on their website here https://www.rigb.org/christmas-lectures. They also produce an annual debate kit for schools, which is released each Spring. Therefore, from Spring 2024 you can access their AI themed one to discuss more about AI with your students. They have produced a more advanced glossary page https://www.rigb.org/explore-science/explore/blog/cheat-sheet-ai-terminology-useful-glossary-key-terms</a:t>
            </a:r>
          </a:p>
          <a:p>
            <a:r>
              <a:rPr lang="en-US" dirty="0"/>
              <a:t>- STEM Learning have a series of resources that can be searched on their website. </a:t>
            </a:r>
            <a:r>
              <a:rPr lang="en-US"/>
              <a:t>https://www.stem.org.uk/resources</a:t>
            </a:r>
            <a:endParaRPr lang="en-US" dirty="0"/>
          </a:p>
          <a:p>
            <a:r>
              <a:rPr lang="en-US" dirty="0"/>
              <a:t>- The Royal Society have a series of mini videos about the different elements to AI and can be found on this webpage. https://royalsociety.org/topics-policy/education-skills/teacher-resources-and-opportunities/resources-for-teachers/shared-resources/resources-AI-miniclips/</a:t>
            </a:r>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16</a:t>
            </a:fld>
            <a:endParaRPr lang="en-US" dirty="0"/>
          </a:p>
        </p:txBody>
      </p:sp>
    </p:spTree>
    <p:extLst>
      <p:ext uri="{BB962C8B-B14F-4D97-AF65-F5344CB8AC3E}">
        <p14:creationId xmlns:p14="http://schemas.microsoft.com/office/powerpoint/2010/main" val="24636582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7DAD8A-53CF-8DF0-7AB6-6A839793A1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0BA361-A8A0-EC53-782D-21F71F87AC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92EB4C-4F1D-855E-3B88-A922C370C88D}"/>
              </a:ext>
            </a:extLst>
          </p:cNvPr>
          <p:cNvSpPr>
            <a:spLocks noGrp="1"/>
          </p:cNvSpPr>
          <p:nvPr>
            <p:ph type="body" idx="1"/>
          </p:nvPr>
        </p:nvSpPr>
        <p:spPr/>
        <p:txBody>
          <a:bodyPr/>
          <a:lstStyle/>
          <a:p>
            <a:r>
              <a:rPr lang="en-US" dirty="0"/>
              <a:t>This slide deck can be used as a continuation of the previous one, as it shows the application of AI in healthcare. Depending on where your students are in their understanding of AI you can pick an choose what you begin with (either the introduction or go straight into the application of it). Or, you can pick and choose from the activities to build your own lesson. </a:t>
            </a:r>
          </a:p>
          <a:p>
            <a:endParaRPr lang="en-US" dirty="0"/>
          </a:p>
        </p:txBody>
      </p:sp>
      <p:sp>
        <p:nvSpPr>
          <p:cNvPr id="4" name="Slide Number Placeholder 3">
            <a:extLst>
              <a:ext uri="{FF2B5EF4-FFF2-40B4-BE49-F238E27FC236}">
                <a16:creationId xmlns:a16="http://schemas.microsoft.com/office/drawing/2014/main" id="{A41AD6C2-7BE8-4183-E2DF-0832AF63D00F}"/>
              </a:ext>
            </a:extLst>
          </p:cNvPr>
          <p:cNvSpPr>
            <a:spLocks noGrp="1"/>
          </p:cNvSpPr>
          <p:nvPr>
            <p:ph type="sldNum" sz="quarter" idx="5"/>
          </p:nvPr>
        </p:nvSpPr>
        <p:spPr/>
        <p:txBody>
          <a:bodyPr/>
          <a:lstStyle/>
          <a:p>
            <a:fld id="{B0F6247D-5FE6-DE41-92C7-B7BE717BF38F}" type="slidenum">
              <a:rPr lang="en-US" smtClean="0"/>
              <a:pPr/>
              <a:t>17</a:t>
            </a:fld>
            <a:endParaRPr lang="en-US" dirty="0"/>
          </a:p>
        </p:txBody>
      </p:sp>
    </p:spTree>
    <p:extLst>
      <p:ext uri="{BB962C8B-B14F-4D97-AF65-F5344CB8AC3E}">
        <p14:creationId xmlns:p14="http://schemas.microsoft.com/office/powerpoint/2010/main" val="3008555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ED5FC-6442-7A95-0B07-E41313F656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D4A737-3313-3BDA-2A9A-67C6AD5054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1D605A-1D36-CB27-13E0-BC276196708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EBE35ED-FF3D-9EB0-1392-54DA5C9BAFA0}"/>
              </a:ext>
            </a:extLst>
          </p:cNvPr>
          <p:cNvSpPr>
            <a:spLocks noGrp="1"/>
          </p:cNvSpPr>
          <p:nvPr>
            <p:ph type="sldNum" sz="quarter" idx="5"/>
          </p:nvPr>
        </p:nvSpPr>
        <p:spPr/>
        <p:txBody>
          <a:bodyPr/>
          <a:lstStyle/>
          <a:p>
            <a:fld id="{B0F6247D-5FE6-DE41-92C7-B7BE717BF38F}" type="slidenum">
              <a:rPr lang="en-US" smtClean="0"/>
              <a:pPr/>
              <a:t>18</a:t>
            </a:fld>
            <a:endParaRPr lang="en-US" dirty="0"/>
          </a:p>
        </p:txBody>
      </p:sp>
    </p:spTree>
    <p:extLst>
      <p:ext uri="{BB962C8B-B14F-4D97-AF65-F5344CB8AC3E}">
        <p14:creationId xmlns:p14="http://schemas.microsoft.com/office/powerpoint/2010/main" val="10931453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57" rtl="0" eaLnBrk="1" fontAlgn="auto" latinLnBrk="0" hangingPunct="1">
              <a:lnSpc>
                <a:spcPct val="107000"/>
              </a:lnSpc>
              <a:spcBef>
                <a:spcPts val="0"/>
              </a:spcBef>
              <a:spcAft>
                <a:spcPts val="800"/>
              </a:spcAft>
              <a:buClrTx/>
              <a:buSzTx/>
              <a:buFontTx/>
              <a:buNone/>
              <a:tabLst/>
              <a:defRPr/>
            </a:pPr>
            <a:r>
              <a:rPr lang="en-US" sz="1800" dirty="0"/>
              <a:t>Suggested Timings: 60 minutes for all activities.</a:t>
            </a:r>
          </a:p>
          <a:p>
            <a:r>
              <a:rPr lang="en-US" sz="1800" b="1" dirty="0"/>
              <a:t>Resources: </a:t>
            </a:r>
          </a:p>
          <a:p>
            <a:r>
              <a:rPr lang="en-US" sz="1800" dirty="0"/>
              <a:t>	General: A board to write on to record students’ answers, pens / pencils and paper for students to 	write on</a:t>
            </a:r>
          </a:p>
          <a:p>
            <a:r>
              <a:rPr lang="en-US" sz="1800" dirty="0"/>
              <a:t>	Specific: Student worksheet on applications of AI in Medicine (provided by us).</a:t>
            </a:r>
          </a:p>
          <a:p>
            <a:r>
              <a:rPr lang="en-US" sz="1800" dirty="0"/>
              <a:t>	Working video and audio equipment to play videos. </a:t>
            </a:r>
          </a:p>
          <a:p>
            <a:r>
              <a:rPr lang="en-GB" sz="1800" b="1" dirty="0"/>
              <a:t>This content includes career messaging, and can be supplemented by externally delivered content with any of the following:</a:t>
            </a:r>
          </a:p>
          <a:p>
            <a:r>
              <a:rPr lang="en-GB" sz="1800" b="1" dirty="0"/>
              <a:t> </a:t>
            </a:r>
            <a:r>
              <a:rPr lang="en-GB" sz="1800" b="0" dirty="0"/>
              <a:t>- STEM Ambassadors who work in either AI, coding, robotics or healthcare</a:t>
            </a:r>
          </a:p>
          <a:p>
            <a:r>
              <a:rPr lang="en-GB" sz="1800" b="0" dirty="0"/>
              <a:t>- Coding sessions from a Neon or outreach provider. </a:t>
            </a:r>
          </a:p>
          <a:p>
            <a:pPr marL="0" marR="0" lvl="0" indent="0" algn="l" defTabSz="914357" rtl="0" eaLnBrk="1" fontAlgn="auto" latinLnBrk="0" hangingPunct="1">
              <a:lnSpc>
                <a:spcPct val="107000"/>
              </a:lnSpc>
              <a:spcBef>
                <a:spcPts val="0"/>
              </a:spcBef>
              <a:spcAft>
                <a:spcPts val="800"/>
              </a:spcAft>
              <a:buClrTx/>
              <a:buSzTx/>
              <a:buFontTx/>
              <a:buNone/>
              <a:tabLst/>
              <a:defRPr/>
            </a:pPr>
            <a:endParaRPr lang="en-US" sz="1800" b="1" dirty="0"/>
          </a:p>
          <a:p>
            <a:pPr marL="0" marR="0" lvl="0" indent="0" algn="l" defTabSz="914357" rtl="0" eaLnBrk="1" fontAlgn="auto" latinLnBrk="0" hangingPunct="1">
              <a:lnSpc>
                <a:spcPct val="107000"/>
              </a:lnSpc>
              <a:spcBef>
                <a:spcPts val="0"/>
              </a:spcBef>
              <a:spcAft>
                <a:spcPts val="800"/>
              </a:spcAft>
              <a:buClrTx/>
              <a:buSzTx/>
              <a:buFontTx/>
              <a:buNone/>
              <a:tabLst/>
              <a:defRPr/>
            </a:pPr>
            <a:endParaRPr lang="en-US" sz="1800" b="1" dirty="0"/>
          </a:p>
          <a:p>
            <a:pPr>
              <a:lnSpc>
                <a:spcPct val="107000"/>
              </a:lnSpc>
              <a:spcAft>
                <a:spcPts val="800"/>
              </a:spcAft>
            </a:pPr>
            <a:r>
              <a:rPr lang="en-GB" sz="1800"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Lesson Objectives: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All students will develop their understanding of both predictive and generative AI and investigate its applications in the NHS and healthcare.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Most will also consider the positives, negatives, advantages, disadvantages, strengths and weaknesses of AI and how it could be useful or the limitations of it.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Some may link ethics with their analysis of AI and think about this for its future applications. </a:t>
            </a:r>
          </a:p>
          <a:p>
            <a:pPr marL="0" lvl="0" indent="0">
              <a:lnSpc>
                <a:spcPct val="107000"/>
              </a:lnSpc>
              <a:spcAft>
                <a:spcPts val="800"/>
              </a:spcAft>
              <a:buFont typeface="Symbol" panose="05050102010706020507" pitchFamily="18" charset="2"/>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This session develops the following skills and links to curriculum:</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Problem solving, independent  and analytical thinking skills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Communication skills, including reading, interpreting and explaining their understanding.</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Use of relevant contexts, familiar to young people’s experiences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Careers and the world of work</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n-GB" sz="1800" dirty="0">
                <a:solidFill>
                  <a:srgbClr val="26213E"/>
                </a:solidFill>
                <a:effectLst/>
                <a:latin typeface="Arial" panose="020B0604020202020204" pitchFamily="34" charset="0"/>
                <a:ea typeface="Calibri" panose="020F0502020204030204" pitchFamily="34" charset="0"/>
              </a:rPr>
              <a:t>Relating technology to a real-world context </a:t>
            </a:r>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19</a:t>
            </a:fld>
            <a:endParaRPr lang="en-US" dirty="0"/>
          </a:p>
        </p:txBody>
      </p:sp>
    </p:spTree>
    <p:extLst>
      <p:ext uri="{BB962C8B-B14F-4D97-AF65-F5344CB8AC3E}">
        <p14:creationId xmlns:p14="http://schemas.microsoft.com/office/powerpoint/2010/main" val="4261059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a:t>
            </a:r>
          </a:p>
          <a:p>
            <a:r>
              <a:rPr lang="en-US" b="1" dirty="0"/>
              <a:t>This slide is animated, so you can ask students what each type of AI may do before revealing the answer. </a:t>
            </a:r>
          </a:p>
        </p:txBody>
      </p:sp>
      <p:sp>
        <p:nvSpPr>
          <p:cNvPr id="4" name="Slide Number Placeholder 3"/>
          <p:cNvSpPr>
            <a:spLocks noGrp="1"/>
          </p:cNvSpPr>
          <p:nvPr>
            <p:ph type="sldNum" sz="quarter" idx="5"/>
          </p:nvPr>
        </p:nvSpPr>
        <p:spPr/>
        <p:txBody>
          <a:bodyPr/>
          <a:lstStyle/>
          <a:p>
            <a:fld id="{B0F6247D-5FE6-DE41-92C7-B7BE717BF38F}" type="slidenum">
              <a:rPr lang="en-US" smtClean="0"/>
              <a:pPr/>
              <a:t>20</a:t>
            </a:fld>
            <a:endParaRPr lang="en-US" dirty="0"/>
          </a:p>
        </p:txBody>
      </p:sp>
    </p:spTree>
    <p:extLst>
      <p:ext uri="{BB962C8B-B14F-4D97-AF65-F5344CB8AC3E}">
        <p14:creationId xmlns:p14="http://schemas.microsoft.com/office/powerpoint/2010/main" val="4218846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3</a:t>
            </a:fld>
            <a:endParaRPr lang="en-US" dirty="0"/>
          </a:p>
        </p:txBody>
      </p:sp>
    </p:spTree>
    <p:extLst>
      <p:ext uri="{BB962C8B-B14F-4D97-AF65-F5344CB8AC3E}">
        <p14:creationId xmlns:p14="http://schemas.microsoft.com/office/powerpoint/2010/main" val="36186253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Answers:</a:t>
            </a:r>
            <a:endParaRPr lang="en-US" b="1" dirty="0"/>
          </a:p>
          <a:p>
            <a:r>
              <a:rPr lang="en-US" b="1" dirty="0"/>
              <a:t>Chat GPT </a:t>
            </a:r>
            <a:r>
              <a:rPr lang="en-US" dirty="0"/>
              <a:t>– </a:t>
            </a:r>
            <a:r>
              <a:rPr lang="en-US" b="1" dirty="0"/>
              <a:t>Generative AI </a:t>
            </a:r>
            <a:r>
              <a:rPr lang="en-US" dirty="0"/>
              <a:t>as it responds to a prompt or question and then provides a human type response to that enquiry. It is about producing answers and content. An example is ‘Write a sequel to that film / book </a:t>
            </a:r>
            <a:r>
              <a:rPr lang="en-US" dirty="0" err="1"/>
              <a:t>etc</a:t>
            </a:r>
            <a:r>
              <a:rPr lang="en-US" dirty="0"/>
              <a:t>’, ‘Write a social media post to market the brand …’.</a:t>
            </a:r>
          </a:p>
          <a:p>
            <a:r>
              <a:rPr lang="en-US" b="1" dirty="0"/>
              <a:t>Siri or Alexa </a:t>
            </a:r>
            <a:r>
              <a:rPr lang="en-US" dirty="0"/>
              <a:t>– </a:t>
            </a:r>
            <a:r>
              <a:rPr lang="en-US" b="1" dirty="0"/>
              <a:t>Predictive AI </a:t>
            </a:r>
            <a:r>
              <a:rPr lang="en-US" dirty="0"/>
              <a:t>as it acts like a virtual assistant in providing a simple answer or recommendation based on that voice command. An example is ‘Play an upbeat song’, ‘Call Mum / Dad’, ‘What is 20% off the full price of …’.</a:t>
            </a:r>
          </a:p>
          <a:p>
            <a:r>
              <a:rPr lang="en-US" b="1" dirty="0"/>
              <a:t>Google – Predictive AI </a:t>
            </a:r>
            <a:r>
              <a:rPr lang="en-US" b="0" dirty="0"/>
              <a:t>as it provides a list of suggestions for where you can find an answer and collects data on what you might be more likely to click on, through algorithms, to provide a top suggestion. </a:t>
            </a:r>
            <a:endParaRPr lang="en-GB" b="1"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21</a:t>
            </a:fld>
            <a:endParaRPr lang="en-US" dirty="0"/>
          </a:p>
        </p:txBody>
      </p:sp>
    </p:spTree>
    <p:extLst>
      <p:ext uri="{BB962C8B-B14F-4D97-AF65-F5344CB8AC3E}">
        <p14:creationId xmlns:p14="http://schemas.microsoft.com/office/powerpoint/2010/main" val="39020290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22</a:t>
            </a:fld>
            <a:endParaRPr lang="en-US" dirty="0"/>
          </a:p>
        </p:txBody>
      </p:sp>
    </p:spTree>
    <p:extLst>
      <p:ext uri="{BB962C8B-B14F-4D97-AF65-F5344CB8AC3E}">
        <p14:creationId xmlns:p14="http://schemas.microsoft.com/office/powerpoint/2010/main" val="19669025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can discuss or write these down and we would suggest giving them around 3 minutes for a discussion or to write them down. </a:t>
            </a:r>
            <a:r>
              <a:rPr lang="en-GB" dirty="0"/>
              <a:t>The idea here is to make it relevant to their lives and see AI as a potential solution to a problem they might know. </a:t>
            </a:r>
          </a:p>
          <a:p>
            <a:endParaRPr lang="en-GB" dirty="0"/>
          </a:p>
          <a:p>
            <a:r>
              <a:rPr lang="en-GB" b="1" u="sng" dirty="0"/>
              <a:t>Facilitator note: </a:t>
            </a:r>
          </a:p>
          <a:p>
            <a:r>
              <a:rPr lang="en-GB" dirty="0"/>
              <a:t>Make a note of all of their answers on a board or piece of paper to come back to throughout the lesson. They may say any of the following, and any of the answers are good here. You will come back to these categories later, to draw the lesson back to what is relevant to them – so have them somewhere visible. </a:t>
            </a:r>
          </a:p>
          <a:p>
            <a:r>
              <a:rPr lang="en-GB" dirty="0"/>
              <a:t>Examples could be:</a:t>
            </a:r>
          </a:p>
          <a:p>
            <a:r>
              <a:rPr lang="en-GB" b="0" dirty="0"/>
              <a:t>-  Waiting times and speaking to someone.</a:t>
            </a:r>
          </a:p>
          <a:p>
            <a:r>
              <a:rPr lang="en-GB" b="0" dirty="0"/>
              <a:t>- Getting a doctor’s appointment</a:t>
            </a:r>
          </a:p>
          <a:p>
            <a:r>
              <a:rPr lang="en-GB" b="0" dirty="0"/>
              <a:t>- Getting a dentist’s appointment / registering with a dentist</a:t>
            </a:r>
          </a:p>
          <a:p>
            <a:r>
              <a:rPr lang="en-GB" b="0" dirty="0"/>
              <a:t>- Having to have lots of tests to find out what is wrong.</a:t>
            </a:r>
          </a:p>
          <a:p>
            <a:r>
              <a:rPr lang="en-GB" b="0" dirty="0"/>
              <a:t>- Employees working too long hours. </a:t>
            </a:r>
          </a:p>
          <a:p>
            <a:r>
              <a:rPr lang="en-GB" b="1" dirty="0"/>
              <a:t>- </a:t>
            </a:r>
            <a:r>
              <a:rPr lang="en-GB" b="0" dirty="0"/>
              <a:t>Employees not being paid enough.</a:t>
            </a:r>
          </a:p>
          <a:p>
            <a:r>
              <a:rPr lang="en-GB" b="1" dirty="0"/>
              <a:t>- </a:t>
            </a:r>
            <a:r>
              <a:rPr lang="en-GB" b="0" dirty="0"/>
              <a:t>Long training programmes and university fees. </a:t>
            </a:r>
          </a:p>
          <a:p>
            <a:r>
              <a:rPr lang="en-GB" b="0" dirty="0"/>
              <a:t>- The NHS not having enough money.</a:t>
            </a:r>
          </a:p>
          <a:p>
            <a:r>
              <a:rPr lang="en-GB" b="0" dirty="0"/>
              <a:t>- Having too short appointments</a:t>
            </a:r>
          </a:p>
          <a:p>
            <a:r>
              <a:rPr lang="en-GB" b="0" dirty="0"/>
              <a:t>- Human error with diagnosis</a:t>
            </a:r>
          </a:p>
          <a:p>
            <a:r>
              <a:rPr lang="en-GB" b="0" dirty="0"/>
              <a:t>- Not enough staff</a:t>
            </a:r>
          </a:p>
          <a:p>
            <a:r>
              <a:rPr lang="en-GB" b="0" dirty="0"/>
              <a:t>- Not enough hospital beds in homes </a:t>
            </a:r>
          </a:p>
          <a:p>
            <a:r>
              <a:rPr lang="en-GB" b="0" dirty="0"/>
              <a:t>- Some people having to stay in hospital as not enough staff to care for them in their own home.</a:t>
            </a:r>
          </a:p>
        </p:txBody>
      </p:sp>
      <p:sp>
        <p:nvSpPr>
          <p:cNvPr id="4" name="Slide Number Placeholder 3"/>
          <p:cNvSpPr>
            <a:spLocks noGrp="1"/>
          </p:cNvSpPr>
          <p:nvPr>
            <p:ph type="sldNum" sz="quarter" idx="5"/>
          </p:nvPr>
        </p:nvSpPr>
        <p:spPr/>
        <p:txBody>
          <a:bodyPr/>
          <a:lstStyle/>
          <a:p>
            <a:fld id="{B0F6247D-5FE6-DE41-92C7-B7BE717BF38F}" type="slidenum">
              <a:rPr lang="en-US" smtClean="0"/>
              <a:pPr/>
              <a:t>23</a:t>
            </a:fld>
            <a:endParaRPr lang="en-US" dirty="0"/>
          </a:p>
        </p:txBody>
      </p:sp>
    </p:spTree>
    <p:extLst>
      <p:ext uri="{BB962C8B-B14F-4D97-AF65-F5344CB8AC3E}">
        <p14:creationId xmlns:p14="http://schemas.microsoft.com/office/powerpoint/2010/main" val="10240528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a:t>
            </a:r>
          </a:p>
          <a:p>
            <a:r>
              <a:rPr lang="en-US" dirty="0"/>
              <a:t>The image of Ellis and his brother Luke is hyperlinked to a YouTube video showing the story of Luke’s injury and the app that Ellis created to support his brother and others. </a:t>
            </a:r>
          </a:p>
          <a:p>
            <a:r>
              <a:rPr lang="en-US" dirty="0"/>
              <a:t>The link to it is also here https://youtu.be/xp2Yl6rPleU. It is called ‘Supporting Brain Injury // Ellis Parry’ and is from This is Engineering. The video is approximately 1 minute 30 seconds, and there is a trigger warning of showing brain injury, time in hospital and a recovery process.</a:t>
            </a:r>
          </a:p>
          <a:p>
            <a:endParaRPr lang="en-US" dirty="0"/>
          </a:p>
          <a:p>
            <a:r>
              <a:rPr lang="en-US" b="1" dirty="0"/>
              <a:t>Facilitator Answers</a:t>
            </a:r>
          </a:p>
          <a:p>
            <a:r>
              <a:rPr lang="en-GB" b="1" dirty="0"/>
              <a:t>1 and 4 are clear examples of Predictive AI. </a:t>
            </a:r>
            <a:r>
              <a:rPr lang="en-GB" b="0" dirty="0"/>
              <a:t>Number 1 is a recommendation from a list of proven physical exercises after people leave hospital and when you tell it which ones you like it learns to recommend more like this. Number 4 would also link you with an expert as a recommendation from what you have said your issue is. </a:t>
            </a:r>
          </a:p>
          <a:p>
            <a:r>
              <a:rPr lang="en-GB" b="1" dirty="0"/>
              <a:t>2 and 3 have both Predictive and Generative AI within them. </a:t>
            </a:r>
            <a:r>
              <a:rPr lang="en-GB" b="0" dirty="0"/>
              <a:t>Number 2 is generating a step-by-step guide based on your normal routine, so it is not recommending from a list but is generating from your prompts that you provide. It will use predictive AI within it in that it learns from the progress you input to adjust the recommended next step. Number 3 is generating prompts for you to remember next steps you do throughout the day, such as picking up your keys before leaving the house. This then has predictive AI in that it learns which language you prefer as positive reinforcement and uses this more often. </a:t>
            </a:r>
            <a:endParaRPr lang="en-GB" b="1"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24</a:t>
            </a:fld>
            <a:endParaRPr lang="en-US" dirty="0"/>
          </a:p>
        </p:txBody>
      </p:sp>
    </p:spTree>
    <p:extLst>
      <p:ext uri="{BB962C8B-B14F-4D97-AF65-F5344CB8AC3E}">
        <p14:creationId xmlns:p14="http://schemas.microsoft.com/office/powerpoint/2010/main" val="35265339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Facilitator Note</a:t>
            </a:r>
          </a:p>
          <a:p>
            <a:r>
              <a:rPr lang="en-GB" b="0" dirty="0"/>
              <a:t>Use the student worksheet for this, and you can either cut them up into cards, or provide each pair with the worksheet in full. Students can then either move them around to rank them, or they could put the following letters and words on them if printed out:</a:t>
            </a:r>
          </a:p>
          <a:p>
            <a:r>
              <a:rPr lang="en-GB" b="0" dirty="0"/>
              <a:t>G or P for Generative or Predictive.</a:t>
            </a:r>
          </a:p>
          <a:p>
            <a:r>
              <a:rPr lang="en-GB" b="0" dirty="0"/>
              <a:t>Write on them what problem it might help with.</a:t>
            </a:r>
          </a:p>
          <a:p>
            <a:r>
              <a:rPr lang="en-GB" b="0" dirty="0"/>
              <a:t>Put a number 1-6 with number 1 being the most helpful. </a:t>
            </a:r>
          </a:p>
          <a:p>
            <a:endParaRPr lang="en-GB" b="0" dirty="0"/>
          </a:p>
          <a:p>
            <a:r>
              <a:rPr lang="en-GB" b="1" u="sng" dirty="0"/>
              <a:t>Facilitator Answer</a:t>
            </a:r>
          </a:p>
          <a:p>
            <a:r>
              <a:rPr lang="en-GB" b="1" u="none" dirty="0"/>
              <a:t>AI Creating Notes – </a:t>
            </a:r>
            <a:r>
              <a:rPr lang="en-GB" b="0" u="none" dirty="0"/>
              <a:t>Generative AI (Listens and generates a summary of what has been listened to depending on how it has been programmed to select key points). </a:t>
            </a:r>
          </a:p>
          <a:p>
            <a:r>
              <a:rPr lang="en-GB" b="1" u="none" dirty="0"/>
              <a:t>AI Searching Patient Records – </a:t>
            </a:r>
            <a:r>
              <a:rPr lang="en-GB" b="0" u="none" dirty="0"/>
              <a:t>Generative AI (Searches through all information to generate a summary of key information).</a:t>
            </a:r>
          </a:p>
          <a:p>
            <a:r>
              <a:rPr lang="en-GB" b="1" u="none" dirty="0"/>
              <a:t>AI Diagnosis – </a:t>
            </a:r>
            <a:r>
              <a:rPr lang="en-GB" b="0" u="none" dirty="0"/>
              <a:t>Predictive AI (produces a recommendation from data provided of what a diagnosis might be if someone has particular symptoms).</a:t>
            </a:r>
          </a:p>
          <a:p>
            <a:r>
              <a:rPr lang="en-GB" b="1" u="none" dirty="0"/>
              <a:t>AI monitoring health at home – </a:t>
            </a:r>
            <a:r>
              <a:rPr lang="en-GB" b="0" u="none" dirty="0"/>
              <a:t>Generative and Predictive AI (Gathers information to produce daily reports. These use information about what is important to share, such as assessing blood pressure. It then produces recommendations for Doctors and Nurses to follow up, predicting what might be the best course of action that they will follow. This is more generative, as it is summarising daily findings and then producing a report, but it is using predictive AI to judge recommendations). </a:t>
            </a:r>
          </a:p>
          <a:p>
            <a:r>
              <a:rPr lang="en-GB" b="1" u="none" dirty="0"/>
              <a:t>AI learning from data – </a:t>
            </a:r>
            <a:r>
              <a:rPr lang="en-GB" b="0" u="none" dirty="0"/>
              <a:t>Predictive AI. (Gathers more and more information to make the best recommendations. This is across all patients and records, and searching for patterns to better spot anomalies. This is then helping to make diagnosis more accurate). </a:t>
            </a:r>
          </a:p>
          <a:p>
            <a:r>
              <a:rPr lang="en-GB" b="1" u="none" dirty="0"/>
              <a:t>AI analysing x-rays -  </a:t>
            </a:r>
            <a:r>
              <a:rPr lang="en-GB" b="0" u="none" dirty="0"/>
              <a:t>Predictive and Generative AI (It looks for patterns and anomalies to help make recommendations for a radiologist to follow, and then generates and creates a report explaining the recommendations explaining judgements and information used. This is more predictive AI, but a student could also select generative because it is more than a recommendation, it is a written report). </a:t>
            </a:r>
            <a:endParaRPr lang="en-GB" b="1" u="none" dirty="0"/>
          </a:p>
          <a:p>
            <a:endParaRPr lang="en-GB" b="0" dirty="0"/>
          </a:p>
          <a:p>
            <a:r>
              <a:rPr lang="en-GB" b="1" dirty="0"/>
              <a:t>Extension: </a:t>
            </a:r>
          </a:p>
          <a:p>
            <a:r>
              <a:rPr lang="en-GB" b="0" dirty="0"/>
              <a:t>This draws on the ethics of AI and students may be interested in exploring this. </a:t>
            </a:r>
          </a:p>
          <a:p>
            <a:r>
              <a:rPr lang="en-GB" b="0" dirty="0"/>
              <a:t>For instance, for AI to be the best it can be with supporting diagnosis it would be helpful if everybody in the world does and continues to allow for the medical information to be shared. But, some may not feel comfortable with this, and worry about it being accessed more publicly. </a:t>
            </a:r>
          </a:p>
          <a:p>
            <a:r>
              <a:rPr lang="en-GB" b="0" dirty="0"/>
              <a:t>In terms of AI being used to support people at home after coming out of hospital some may worry that it doesn’t take into account how they are feeling mentally, and just focuses on their physical health.</a:t>
            </a:r>
          </a:p>
          <a:p>
            <a:r>
              <a:rPr lang="en-GB" b="0" dirty="0"/>
              <a:t>When taking notes in a GP’s visit AI will be able to hear everything that is being said, but some people may worry it doesn’t pick up on their emotions in their voice, or their body language. So, it may not accurately represent the conversation as a whole. </a:t>
            </a:r>
          </a:p>
          <a:p>
            <a:endParaRPr lang="en-GB" b="0" dirty="0"/>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25</a:t>
            </a:fld>
            <a:endParaRPr lang="en-US" dirty="0"/>
          </a:p>
        </p:txBody>
      </p:sp>
    </p:spTree>
    <p:extLst>
      <p:ext uri="{BB962C8B-B14F-4D97-AF65-F5344CB8AC3E}">
        <p14:creationId xmlns:p14="http://schemas.microsoft.com/office/powerpoint/2010/main" val="18186811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a:t>
            </a:r>
          </a:p>
          <a:p>
            <a:r>
              <a:rPr lang="en-US" dirty="0"/>
              <a:t>Students can discuss or write these down and we would suggest giving them around 3 minutes for a discussion or to write them down. </a:t>
            </a:r>
            <a:r>
              <a:rPr lang="en-GB" dirty="0"/>
              <a:t>The idea here is to make it relevant to their lives and see how they would feel about AI being applied in this way. Currently it isn’t used for any of these things, but there is potential for the future for this use of AI technology. </a:t>
            </a:r>
          </a:p>
          <a:p>
            <a:endParaRPr lang="en-GB" dirty="0"/>
          </a:p>
          <a:p>
            <a:endParaRPr lang="en-GB" b="0"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26</a:t>
            </a:fld>
            <a:endParaRPr lang="en-US" dirty="0"/>
          </a:p>
        </p:txBody>
      </p:sp>
    </p:spTree>
    <p:extLst>
      <p:ext uri="{BB962C8B-B14F-4D97-AF65-F5344CB8AC3E}">
        <p14:creationId xmlns:p14="http://schemas.microsoft.com/office/powerpoint/2010/main" val="11221112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a:t>
            </a:r>
          </a:p>
          <a:p>
            <a:pPr marL="0" marR="0" lvl="0" indent="0" algn="l" defTabSz="914357" rtl="0" eaLnBrk="1" fontAlgn="auto" latinLnBrk="0" hangingPunct="1">
              <a:lnSpc>
                <a:spcPct val="100000"/>
              </a:lnSpc>
              <a:spcBef>
                <a:spcPts val="0"/>
              </a:spcBef>
              <a:spcAft>
                <a:spcPts val="0"/>
              </a:spcAft>
              <a:buClrTx/>
              <a:buSzTx/>
              <a:buFontTx/>
              <a:buNone/>
              <a:tabLst/>
              <a:defRPr/>
            </a:pPr>
            <a:r>
              <a:rPr lang="en-US" dirty="0"/>
              <a:t>The image of Eneni Bambara-</a:t>
            </a:r>
            <a:r>
              <a:rPr lang="en-US" dirty="0" err="1"/>
              <a:t>Abban</a:t>
            </a:r>
            <a:r>
              <a:rPr lang="en-US" dirty="0"/>
              <a:t> working in her laptop is linked to a video explaining her work as a Robotics Engineer on YouTube. That link is also here https://youtu.be/XDM3vhtcpgI and it is called </a:t>
            </a:r>
            <a:r>
              <a:rPr lang="en-US" b="1" i="0" dirty="0">
                <a:solidFill>
                  <a:srgbClr val="0F0F0F"/>
                </a:solidFill>
                <a:effectLst/>
                <a:latin typeface="YouTube Sans"/>
              </a:rPr>
              <a:t>How I improve lives with robotics - with Eneni, Robotics Trailblazer (90 seconds).</a:t>
            </a:r>
          </a:p>
          <a:p>
            <a:endParaRPr lang="en-US" b="1" u="sng" dirty="0"/>
          </a:p>
          <a:p>
            <a:r>
              <a:rPr lang="en-US" b="1" u="sng" dirty="0"/>
              <a:t>Next Steps</a:t>
            </a:r>
          </a:p>
          <a:p>
            <a:pPr marL="171450" indent="-171450">
              <a:buFont typeface="Arial" panose="020B0604020202020204" pitchFamily="34" charset="0"/>
              <a:buChar char="•"/>
            </a:pPr>
            <a:r>
              <a:rPr lang="en-US" dirty="0"/>
              <a:t>You can support this session with a Coding Activity, or computational thinking activity to explore these skills as next steps for the students. We have some in our suggested activities in Big Bang at School, such as Computational Thinking or Coding a </a:t>
            </a:r>
            <a:r>
              <a:rPr lang="en-US" dirty="0" err="1"/>
              <a:t>Micro:Bit</a:t>
            </a:r>
            <a:r>
              <a:rPr lang="en-US" dirty="0"/>
              <a:t> for a Transport Solution. A website with other suggestions for KS3 students can be found here https://www.computingatschool.org.uk/teach-computing/teaching-computing-secondary/learning-activities-for-secondary-students</a:t>
            </a:r>
          </a:p>
          <a:p>
            <a:pPr marL="171450" indent="-171450">
              <a:buFont typeface="Arial" panose="020B0604020202020204" pitchFamily="34" charset="0"/>
              <a:buChar char="•"/>
            </a:pPr>
            <a:r>
              <a:rPr lang="en-US" dirty="0"/>
              <a:t>You can search on Neon https://neonfutures.org.uk/ for recommended activities to engage your students in engineering or technology. Some of these may also be free of charge and have someone attending your school.</a:t>
            </a:r>
          </a:p>
          <a:p>
            <a:pPr marL="171450" indent="-171450">
              <a:buFont typeface="Arial" panose="020B0604020202020204" pitchFamily="34" charset="0"/>
              <a:buChar char="•"/>
            </a:pPr>
            <a:r>
              <a:rPr lang="en-US" dirty="0"/>
              <a:t>https://gencraft.com/ is one website where students can generate their own images, using a prompt and description to create it. The more precise the prompt the better the image that is created. It will firstly come up with paid options, but if you log in using a google email you can then click to the side of that box and then get 10 free prompts a day. </a:t>
            </a:r>
          </a:p>
          <a:p>
            <a:pPr marL="171450" indent="-171450">
              <a:buFont typeface="Arial" panose="020B0604020202020204" pitchFamily="34" charset="0"/>
              <a:buChar char="•"/>
            </a:pPr>
            <a:r>
              <a:rPr lang="en-US" dirty="0"/>
              <a:t>Students could also look at completing a Big Bang Challenge and the Big Bang Competition to explore how tech can be used to solve real-world problems. For the Big Bang Competition every entry gets feedback from experts in the field. More information can be found here https://www.thebigbang.org.uk/the-big-bang-competition/the-big-bang-challenge/ and here https://www.thebigbang.org.uk/the-big-bang-competition/</a:t>
            </a:r>
          </a:p>
          <a:p>
            <a:pPr marL="171450" indent="-171450">
              <a:buFont typeface="Arial" panose="020B0604020202020204" pitchFamily="34" charset="0"/>
              <a:buChar char="•"/>
            </a:pPr>
            <a:r>
              <a:rPr lang="en-US" dirty="0"/>
              <a:t>STEM Learning Mentoring </a:t>
            </a:r>
            <a:r>
              <a:rPr lang="en-US" dirty="0" err="1"/>
              <a:t>programme</a:t>
            </a:r>
            <a:r>
              <a:rPr lang="en-US" dirty="0"/>
              <a:t> can be found here: https://www.stem.org.uk/secondary/careers/mentoring</a:t>
            </a:r>
          </a:p>
          <a:p>
            <a:pPr marL="171450" indent="-171450">
              <a:buFont typeface="Arial" panose="020B0604020202020204" pitchFamily="34" charset="0"/>
              <a:buChar char="•"/>
            </a:pPr>
            <a:r>
              <a:rPr lang="en-US" dirty="0"/>
              <a:t>Career Links are here: </a:t>
            </a:r>
          </a:p>
          <a:p>
            <a:pPr marL="628629" lvl="1" indent="-171450">
              <a:buFont typeface="Arial" panose="020B0604020202020204" pitchFamily="34" charset="0"/>
              <a:buChar char="•"/>
            </a:pPr>
            <a:r>
              <a:rPr lang="en-US" dirty="0"/>
              <a:t>Eneni Bambara-</a:t>
            </a:r>
            <a:r>
              <a:rPr lang="en-US" dirty="0" err="1"/>
              <a:t>Abban</a:t>
            </a:r>
            <a:r>
              <a:rPr lang="en-US" dirty="0"/>
              <a:t> https://thisisengineering.org.uk/people/eneni-bambara-abban/</a:t>
            </a:r>
          </a:p>
          <a:p>
            <a:pPr marL="628629" lvl="1" indent="-171450">
              <a:buFont typeface="Arial" panose="020B0604020202020204" pitchFamily="34" charset="0"/>
              <a:buChar char="•"/>
            </a:pPr>
            <a:r>
              <a:rPr lang="en-US" dirty="0"/>
              <a:t>Jack Hooper https://neonfutures.org.uk/case-study/design-engineer-jack-cooper/</a:t>
            </a:r>
          </a:p>
          <a:p>
            <a:endParaRPr lang="en-US" dirty="0"/>
          </a:p>
          <a:p>
            <a:r>
              <a:rPr lang="en-US" b="1" dirty="0"/>
              <a:t>Further websites on coding can be found here:</a:t>
            </a:r>
          </a:p>
          <a:p>
            <a:r>
              <a:rPr lang="en-US" dirty="0"/>
              <a:t>- </a:t>
            </a:r>
            <a:r>
              <a:rPr lang="en-US" dirty="0" err="1"/>
              <a:t>Micro:Bit</a:t>
            </a:r>
            <a:r>
              <a:rPr lang="en-US" dirty="0"/>
              <a:t> https://microbit.org/ </a:t>
            </a:r>
          </a:p>
          <a:p>
            <a:r>
              <a:rPr lang="en-US" dirty="0"/>
              <a:t>- Girls Who Code https://girlswhocode.com/en-uk . They have a series of activities at home that students can do, which can be found here https://girlswhocode.com/programs/code-at-home</a:t>
            </a:r>
          </a:p>
          <a:p>
            <a:r>
              <a:rPr lang="en-US" dirty="0"/>
              <a:t>- NHS Young Health Champions. https://www.healthcareers.nhs.uk/career-planning/career-advisers-and-teachers/teaching-resources/young-health-champions This is for 14-24 year olds and they gain a qualification. They act as an advocate for healthy living in an environment relevant to the stage in their life. </a:t>
            </a:r>
          </a:p>
          <a:p>
            <a:r>
              <a:rPr lang="en-US" dirty="0"/>
              <a:t>- Tech She Can https://techshecan.org/. They have resources around how Tech is used in many different scenarios. </a:t>
            </a:r>
          </a:p>
          <a:p>
            <a:endParaRPr lang="en-US" dirty="0"/>
          </a:p>
          <a:p>
            <a:endParaRPr lang="en-US" dirty="0"/>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27</a:t>
            </a:fld>
            <a:endParaRPr lang="en-US" dirty="0"/>
          </a:p>
        </p:txBody>
      </p:sp>
    </p:spTree>
    <p:extLst>
      <p:ext uri="{BB962C8B-B14F-4D97-AF65-F5344CB8AC3E}">
        <p14:creationId xmlns:p14="http://schemas.microsoft.com/office/powerpoint/2010/main" val="3417693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Suggested Timings: 65 minutes in total.</a:t>
            </a:r>
          </a:p>
          <a:p>
            <a:r>
              <a:rPr lang="en-US" sz="1800" b="1" dirty="0"/>
              <a:t>Resources: </a:t>
            </a:r>
          </a:p>
          <a:p>
            <a:r>
              <a:rPr lang="en-US" sz="1800" dirty="0"/>
              <a:t>	General: A board to write on to record students’ answers, pens / pencils and paper for students to 	write on. Video and audio equipment to play the careers videos.</a:t>
            </a:r>
          </a:p>
          <a:p>
            <a:r>
              <a:rPr lang="en-US" sz="1800" dirty="0"/>
              <a:t>	Specific: </a:t>
            </a:r>
          </a:p>
          <a:p>
            <a:r>
              <a:rPr lang="en-US" sz="1800" dirty="0"/>
              <a:t>	Activity for Predictive AI: a tub or tray of different </a:t>
            </a:r>
            <a:r>
              <a:rPr lang="en-US" sz="1800" dirty="0" err="1"/>
              <a:t>coloured</a:t>
            </a:r>
            <a:r>
              <a:rPr lang="en-US" sz="1800" dirty="0"/>
              <a:t> pencils (at least 50 in the tray). Four 	post it notes with four different </a:t>
            </a:r>
            <a:r>
              <a:rPr lang="en-US" sz="1800" dirty="0" err="1"/>
              <a:t>colours</a:t>
            </a:r>
            <a:r>
              <a:rPr lang="en-US" sz="1800" dirty="0"/>
              <a:t> written on them to sort the pencils into four piles (e.g. red, 	green, blue and yellow). A stopwatch</a:t>
            </a:r>
          </a:p>
          <a:p>
            <a:r>
              <a:rPr lang="en-GB" sz="1800" b="1" dirty="0"/>
              <a:t>This content includes career messaging, and can be supplemented by externally delivered content with any of the following:</a:t>
            </a:r>
          </a:p>
          <a:p>
            <a:r>
              <a:rPr lang="en-GB" sz="1800" b="1" dirty="0"/>
              <a:t> </a:t>
            </a:r>
            <a:r>
              <a:rPr lang="en-GB" sz="1800" b="0" dirty="0"/>
              <a:t>- STEM Ambassadors who work in either AI, coding, robotics or healthcare</a:t>
            </a:r>
          </a:p>
          <a:p>
            <a:r>
              <a:rPr lang="en-GB" sz="1800" b="0" dirty="0"/>
              <a:t>- Coding sessions from a Neon or outreach provider. </a:t>
            </a:r>
          </a:p>
          <a:p>
            <a:pPr>
              <a:lnSpc>
                <a:spcPct val="107000"/>
              </a:lnSpc>
              <a:spcAft>
                <a:spcPts val="800"/>
              </a:spcAft>
            </a:pPr>
            <a:endParaRPr lang="en-GB" sz="1800"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Lesson Objectives in the full content: </a:t>
            </a:r>
            <a:endParaRPr lang="en-GB"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All students will develop their understanding of AI.</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Most will consider the positives, negatives, advantages, disadvantages, strengths and weaknesses of AI.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Some may link ethics with their analysis of AI and think about this for its future applications. </a:t>
            </a:r>
          </a:p>
          <a:p>
            <a:pPr marL="0" lvl="0" indent="0">
              <a:lnSpc>
                <a:spcPct val="107000"/>
              </a:lnSpc>
              <a:spcAft>
                <a:spcPts val="800"/>
              </a:spcAft>
              <a:buFont typeface="Symbol" panose="05050102010706020507" pitchFamily="18" charset="2"/>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This session develops the following skills and links to curriculum:</a:t>
            </a:r>
            <a:endParaRPr lang="en-GB"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Problem solving, independent  and analytical thinking skills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Communication skills, including reading, interpreting and explaining their understanding.</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solidFill>
                  <a:srgbClr val="26213E"/>
                </a:solidFill>
                <a:effectLst/>
                <a:latin typeface="Arial" panose="020B0604020202020204" pitchFamily="34" charset="0"/>
                <a:ea typeface="Calibri" panose="020F0502020204030204" pitchFamily="34" charset="0"/>
                <a:cs typeface="Times New Roman" panose="02020603050405020304" pitchFamily="18" charset="0"/>
              </a:rPr>
              <a:t>Careers and the world of work</a:t>
            </a:r>
            <a:endPar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solidFill>
                  <a:srgbClr val="26213E"/>
                </a:solidFill>
                <a:effectLst/>
                <a:latin typeface="Arial" panose="020B0604020202020204" pitchFamily="34" charset="0"/>
                <a:ea typeface="Calibri" panose="020F0502020204030204" pitchFamily="34" charset="0"/>
              </a:rPr>
              <a:t>Relating technology to a real-world context </a:t>
            </a:r>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4</a:t>
            </a:fld>
            <a:endParaRPr lang="en-US" dirty="0"/>
          </a:p>
        </p:txBody>
      </p:sp>
    </p:spTree>
    <p:extLst>
      <p:ext uri="{BB962C8B-B14F-4D97-AF65-F5344CB8AC3E}">
        <p14:creationId xmlns:p14="http://schemas.microsoft.com/office/powerpoint/2010/main" val="1039688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r>
              <a:rPr lang="en-US" b="0" dirty="0"/>
              <a:t>This is animated, so that the question comes up first and you can ask students what they think. Then, the bold definition comes up first, with the example below. The final question comes up last and there are some everyday examples of AI that students may use as the images suggest. </a:t>
            </a:r>
          </a:p>
          <a:p>
            <a:r>
              <a:rPr lang="en-US" b="0" dirty="0"/>
              <a:t>As an extension you can probe students to explain why those examples are AI.</a:t>
            </a:r>
          </a:p>
          <a:p>
            <a:r>
              <a:rPr lang="en-US" b="0" dirty="0"/>
              <a:t>N.B. If asked the difference between a robot and AI is the following: A robot is a programmable machine that can carry out complex tasks. The robot is the physical aspect and AI is the programming behind it. </a:t>
            </a:r>
          </a:p>
          <a:p>
            <a:endParaRPr lang="en-US" b="0" dirty="0"/>
          </a:p>
          <a:p>
            <a:r>
              <a:rPr lang="en-US" b="0" dirty="0"/>
              <a:t>Everyday examples:</a:t>
            </a:r>
          </a:p>
          <a:p>
            <a:r>
              <a:rPr lang="en-US" b="0" dirty="0"/>
              <a:t>Google – as it takes your words, searches across everything on the internet and recommends websites that are a best fit for you search as well as your historical feed. </a:t>
            </a:r>
          </a:p>
          <a:p>
            <a:r>
              <a:rPr lang="en-US" b="0" dirty="0"/>
              <a:t>Siri or Alexa – recommends results based on your voice request and learns from your preferences. This is seen through requesting music, and it suggests a radio station or an artist you may have listened to before. </a:t>
            </a:r>
          </a:p>
          <a:p>
            <a:r>
              <a:rPr lang="en-US" b="0" dirty="0"/>
              <a:t>Face recognition – this is a feature on phones, which acts as a security and safety feature. It recognizes the patterns of your face to then provide access.</a:t>
            </a:r>
          </a:p>
          <a:p>
            <a:r>
              <a:rPr lang="en-GB" b="0" dirty="0"/>
              <a:t>Social media- it uses programming to recognise people in your photos and images to suggest them as friends, and has programmed algorithms to recommend more of the same content to keep you on the platforms and using them. </a:t>
            </a:r>
          </a:p>
        </p:txBody>
      </p:sp>
      <p:sp>
        <p:nvSpPr>
          <p:cNvPr id="4" name="Slide Number Placeholder 3"/>
          <p:cNvSpPr>
            <a:spLocks noGrp="1"/>
          </p:cNvSpPr>
          <p:nvPr>
            <p:ph type="sldNum" sz="quarter" idx="5"/>
          </p:nvPr>
        </p:nvSpPr>
        <p:spPr/>
        <p:txBody>
          <a:bodyPr/>
          <a:lstStyle/>
          <a:p>
            <a:fld id="{B0F6247D-5FE6-DE41-92C7-B7BE717BF38F}" type="slidenum">
              <a:rPr lang="en-US" smtClean="0"/>
              <a:pPr/>
              <a:t>5</a:t>
            </a:fld>
            <a:endParaRPr lang="en-US" dirty="0"/>
          </a:p>
        </p:txBody>
      </p:sp>
    </p:spTree>
    <p:extLst>
      <p:ext uri="{BB962C8B-B14F-4D97-AF65-F5344CB8AC3E}">
        <p14:creationId xmlns:p14="http://schemas.microsoft.com/office/powerpoint/2010/main" val="4283921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a:t>
            </a:r>
          </a:p>
          <a:p>
            <a:r>
              <a:rPr lang="en-US" dirty="0"/>
              <a:t>This slide shows key people involved in AI and their different thoughts about it, to introduce people’s ideas about its limitations and </a:t>
            </a:r>
            <a:r>
              <a:rPr lang="en-US" dirty="0" err="1"/>
              <a:t>humanise</a:t>
            </a:r>
            <a:r>
              <a:rPr lang="en-US" dirty="0"/>
              <a:t> the development of AI. We hope it challenges stereotypes around how long ago the idea of it was thought of by Ada Lovelace, and also show that AI has yet to completely mimic human beings.</a:t>
            </a:r>
          </a:p>
          <a:p>
            <a:r>
              <a:rPr lang="en-US" dirty="0"/>
              <a:t>There are potential questions you can ask students with this slide, such as:</a:t>
            </a:r>
          </a:p>
          <a:p>
            <a:r>
              <a:rPr lang="en-US" dirty="0"/>
              <a:t> - Is there anything that surprises you with this history?</a:t>
            </a:r>
          </a:p>
          <a:p>
            <a:r>
              <a:rPr lang="en-US" dirty="0"/>
              <a:t>- Where do you think AI will be in another 100 years? </a:t>
            </a:r>
          </a:p>
          <a:p>
            <a:r>
              <a:rPr lang="en-US" dirty="0"/>
              <a:t>- Do you think AI / computers might pass the ‘Turing Test’ and appear human? If so, when and what might need to happen?</a:t>
            </a:r>
          </a:p>
          <a:p>
            <a:r>
              <a:rPr lang="en-US" dirty="0"/>
              <a:t>- Do you think computers and AI could ever generate completely original material, or only build from what humans have already done?</a:t>
            </a:r>
          </a:p>
          <a:p>
            <a:pPr marL="171450" indent="-171450">
              <a:buFontTx/>
              <a:buChar char="-"/>
            </a:pPr>
            <a:r>
              <a:rPr lang="en-US" dirty="0"/>
              <a:t>Do humans actually ever generate original content or do they only build from what has been done before?</a:t>
            </a:r>
          </a:p>
          <a:p>
            <a:pPr marL="0" indent="0">
              <a:buFontTx/>
              <a:buNone/>
            </a:pPr>
            <a:r>
              <a:rPr lang="en-US" dirty="0"/>
              <a:t>You could compliment this slide with images of people or context about what was happening in the world at the same time to show this context, such as Dickens writing ‘A Christmas Carol’ in 1843, Alan Turing being a code breaker in the second world war and convicted for homosexuality in 1952 and in 1955 the ‘Space Race’ begins between USA and the USSR where they compete to become the first country to launch a satellite into space.</a:t>
            </a:r>
          </a:p>
          <a:p>
            <a:pPr marL="0" indent="0">
              <a:buFontTx/>
              <a:buNone/>
            </a:pPr>
            <a:endParaRPr lang="en-US"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6</a:t>
            </a:fld>
            <a:endParaRPr lang="en-US" dirty="0"/>
          </a:p>
        </p:txBody>
      </p:sp>
    </p:spTree>
    <p:extLst>
      <p:ext uri="{BB962C8B-B14F-4D97-AF65-F5344CB8AC3E}">
        <p14:creationId xmlns:p14="http://schemas.microsoft.com/office/powerpoint/2010/main" val="9251655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dirty="0"/>
              <a:t> - The answers are animated on a click, so don’t appear straight away, and then the reflection question appears as well. </a:t>
            </a:r>
          </a:p>
          <a:p>
            <a:endParaRPr lang="en-GB" dirty="0"/>
          </a:p>
          <a:p>
            <a:pPr marL="0" marR="0" lvl="0" indent="0" algn="l" defTabSz="914357" rtl="0" eaLnBrk="1" fontAlgn="auto" latinLnBrk="0" hangingPunct="1">
              <a:lnSpc>
                <a:spcPct val="100000"/>
              </a:lnSpc>
              <a:spcBef>
                <a:spcPts val="0"/>
              </a:spcBef>
              <a:spcAft>
                <a:spcPts val="0"/>
              </a:spcAft>
              <a:buClrTx/>
              <a:buSzTx/>
              <a:buFontTx/>
              <a:buNone/>
              <a:tabLst/>
              <a:defRPr/>
            </a:pPr>
            <a:r>
              <a:rPr lang="en-US" b="1" dirty="0"/>
              <a:t>Reflection questions is to open discussions about what might be the difference between human and AI generated content before the next slide, but there are no right or wrong answers to why they thought what they did.</a:t>
            </a:r>
          </a:p>
        </p:txBody>
      </p:sp>
      <p:sp>
        <p:nvSpPr>
          <p:cNvPr id="4" name="Slide Number Placeholder 3"/>
          <p:cNvSpPr>
            <a:spLocks noGrp="1"/>
          </p:cNvSpPr>
          <p:nvPr>
            <p:ph type="sldNum" sz="quarter" idx="5"/>
          </p:nvPr>
        </p:nvSpPr>
        <p:spPr/>
        <p:txBody>
          <a:bodyPr/>
          <a:lstStyle/>
          <a:p>
            <a:fld id="{B0F6247D-5FE6-DE41-92C7-B7BE717BF38F}" type="slidenum">
              <a:rPr lang="en-US" smtClean="0"/>
              <a:pPr/>
              <a:t>7</a:t>
            </a:fld>
            <a:endParaRPr lang="en-US" dirty="0"/>
          </a:p>
        </p:txBody>
      </p:sp>
    </p:spTree>
    <p:extLst>
      <p:ext uri="{BB962C8B-B14F-4D97-AF65-F5344CB8AC3E}">
        <p14:creationId xmlns:p14="http://schemas.microsoft.com/office/powerpoint/2010/main" val="3175662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dirty="0"/>
              <a:t> - The answers are animated on a click, so don’t appear straight away, and then the reflection question appears as well. </a:t>
            </a:r>
          </a:p>
          <a:p>
            <a:r>
              <a:rPr lang="en-US" dirty="0"/>
              <a:t> - You can ask students to read the two poems, or you can read them out to them. Or, you can edit them to just have one paragraph each. Then, you can get a hands up vote, or get them to vote on a piece of paper / whiteboard and hold up. </a:t>
            </a:r>
          </a:p>
          <a:p>
            <a:r>
              <a:rPr lang="en-US" dirty="0"/>
              <a:t>*Make sure the answers aren’t revealed and you don’t answer any questions before.</a:t>
            </a:r>
          </a:p>
          <a:p>
            <a:endParaRPr lang="en-US" dirty="0"/>
          </a:p>
          <a:p>
            <a:r>
              <a:rPr lang="en-US" b="1" dirty="0"/>
              <a:t>Reflection questions (differentiated):</a:t>
            </a:r>
          </a:p>
          <a:p>
            <a:r>
              <a:rPr lang="en-GB" dirty="0">
                <a:latin typeface="Poppins Light"/>
                <a:cs typeface="Poppins Light"/>
              </a:rPr>
              <a:t>- These are designed to be discussed in pairs or thought of individually.</a:t>
            </a:r>
          </a:p>
          <a:p>
            <a:r>
              <a:rPr lang="en-GB" dirty="0"/>
              <a:t>1. The first question is to get students to reflect on what they were able to tell the difference between the text and the image. </a:t>
            </a:r>
          </a:p>
          <a:p>
            <a:pPr marL="171450" indent="-171450">
              <a:buFont typeface="Arial" panose="020B0604020202020204" pitchFamily="34" charset="0"/>
              <a:buChar char="•"/>
            </a:pPr>
            <a:r>
              <a:rPr lang="en-GB" dirty="0"/>
              <a:t>We imagine that the image was harder to tell the difference between, and this is because there may be more examples online of images of cats than love poems. Therefore, AI can generate a more lifelike looking image of a cat.</a:t>
            </a:r>
          </a:p>
          <a:p>
            <a:pPr marL="171450" indent="-171450">
              <a:buFont typeface="Arial" panose="020B0604020202020204" pitchFamily="34" charset="0"/>
              <a:buChar char="•"/>
            </a:pPr>
            <a:r>
              <a:rPr lang="en-GB" dirty="0"/>
              <a:t>AI can only generate something that there is already an example of online, so the content generated won’t have much unique about it. Therefore, creating a poem may seem less personal and unique and therefore spotted easily, but an image of a real cat can be generated with accuracy and therefore be harder to spot. </a:t>
            </a:r>
          </a:p>
          <a:p>
            <a:endParaRPr lang="en-GB" dirty="0"/>
          </a:p>
          <a:p>
            <a:r>
              <a:rPr lang="en-GB" b="1" u="sng" dirty="0"/>
              <a:t>The difference between human created content and AI created content and Positives and Negatives of each:</a:t>
            </a:r>
          </a:p>
          <a:p>
            <a:r>
              <a:rPr lang="en-GB" dirty="0"/>
              <a:t>- </a:t>
            </a:r>
            <a:r>
              <a:rPr lang="en-GB" b="1" dirty="0"/>
              <a:t>Example A poem: </a:t>
            </a:r>
            <a:r>
              <a:rPr lang="en-GB" b="0" dirty="0"/>
              <a:t>is a free verse poem</a:t>
            </a:r>
            <a:r>
              <a:rPr lang="en-GB" dirty="0"/>
              <a:t>; it has no clear structure and doesn’t rhyme; with the line ‘two of us’ it feels like it is about two individuals and the writer is writing this for someone else; draws upon experience; uses different writing techniques such as adjectives and metaphors to demonstrate meaning. </a:t>
            </a:r>
          </a:p>
          <a:p>
            <a:r>
              <a:rPr lang="en-GB" dirty="0"/>
              <a:t>Positives: Can be personalised if created by a human, original content, draws on experience felt and this can feel more real. Human generated content can break any rules set before. </a:t>
            </a:r>
          </a:p>
          <a:p>
            <a:r>
              <a:rPr lang="en-GB" dirty="0"/>
              <a:t>Negatives: Can take time to create, might not appeal to everyone, can be harder for some people to understand.</a:t>
            </a:r>
          </a:p>
          <a:p>
            <a:r>
              <a:rPr lang="en-GB" dirty="0"/>
              <a:t>- </a:t>
            </a:r>
            <a:r>
              <a:rPr lang="en-GB" b="1" dirty="0"/>
              <a:t>Example B poem: </a:t>
            </a:r>
            <a:r>
              <a:rPr lang="en-GB" b="0" dirty="0"/>
              <a:t>takes the common method of writing a poem, which is rhyming couplets; it has a clear rhythm which is broken into two stanzas; it uses language most people would understand; it draws on common understanding and could apply to anyone. </a:t>
            </a:r>
          </a:p>
          <a:p>
            <a:endParaRPr lang="en-GB" b="0" dirty="0"/>
          </a:p>
          <a:p>
            <a:r>
              <a:rPr lang="en-GB" b="1" dirty="0"/>
              <a:t>Positives: </a:t>
            </a:r>
            <a:r>
              <a:rPr lang="en-GB" b="0" dirty="0"/>
              <a:t>Quickly created (2 – 5 seconds), has a structure that is quickly understood, words and phrases that most people will understand as it is drawn from poems in its database.</a:t>
            </a:r>
          </a:p>
          <a:p>
            <a:pPr marL="0" indent="0">
              <a:buFont typeface="Arial" panose="020B0604020202020204" pitchFamily="34" charset="0"/>
              <a:buNone/>
            </a:pPr>
            <a:r>
              <a:rPr lang="en-GB" b="0" dirty="0"/>
              <a:t>Students could say that AI can generate quick text that will replicate generic answers, such as facts well. Or, images that have replicate reality clearly so that it is easy for someone reading it to identify the content quickly. </a:t>
            </a:r>
          </a:p>
          <a:p>
            <a:pPr marL="0" indent="0">
              <a:buFont typeface="Arial" panose="020B0604020202020204" pitchFamily="34" charset="0"/>
              <a:buNone/>
            </a:pPr>
            <a:r>
              <a:rPr lang="en-GB" b="0" dirty="0"/>
              <a:t>They might also pick up on speed and that both the image and the text were produced in and how that might save time. </a:t>
            </a:r>
          </a:p>
          <a:p>
            <a:r>
              <a:rPr lang="en-GB" b="1" dirty="0"/>
              <a:t>Negatives: </a:t>
            </a:r>
            <a:r>
              <a:rPr lang="en-GB" b="0" dirty="0"/>
              <a:t>Lacks personalisation, doesn’t draw on experience so feels broad, has a regular poem form as this will be the most common in its database so doesn’t feel original, the prompt is important in getting the content you need. More likely to follow rules set before than break them, therefore less original. </a:t>
            </a:r>
          </a:p>
          <a:p>
            <a:endParaRPr lang="en-GB" b="0"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8</a:t>
            </a:fld>
            <a:endParaRPr lang="en-US" dirty="0"/>
          </a:p>
        </p:txBody>
      </p:sp>
    </p:spTree>
    <p:extLst>
      <p:ext uri="{BB962C8B-B14F-4D97-AF65-F5344CB8AC3E}">
        <p14:creationId xmlns:p14="http://schemas.microsoft.com/office/powerpoint/2010/main" val="2369447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 – SET UP. </a:t>
            </a:r>
          </a:p>
          <a:p>
            <a:pPr marL="171450" indent="-171450">
              <a:buFont typeface="Arial" panose="020B0604020202020204" pitchFamily="34" charset="0"/>
              <a:buChar char="•"/>
            </a:pPr>
            <a:r>
              <a:rPr lang="en-US" b="0" dirty="0"/>
              <a:t>Set up so that you have a tub of mixed and different </a:t>
            </a:r>
            <a:r>
              <a:rPr lang="en-US" b="0" dirty="0" err="1"/>
              <a:t>coloured</a:t>
            </a:r>
            <a:r>
              <a:rPr lang="en-US" b="0" dirty="0"/>
              <a:t> pencils / pens. In the tub there should be at least four different </a:t>
            </a:r>
            <a:r>
              <a:rPr lang="en-US" b="0" dirty="0" err="1"/>
              <a:t>coloured</a:t>
            </a:r>
            <a:r>
              <a:rPr lang="en-US" b="0" dirty="0"/>
              <a:t> pencils / pens and around 50 available. </a:t>
            </a:r>
          </a:p>
          <a:p>
            <a:pPr marL="171450" indent="-171450">
              <a:buFont typeface="Arial" panose="020B0604020202020204" pitchFamily="34" charset="0"/>
              <a:buChar char="•"/>
            </a:pPr>
            <a:r>
              <a:rPr lang="en-US" b="0" dirty="0"/>
              <a:t>Write on post its the name of different </a:t>
            </a:r>
            <a:r>
              <a:rPr lang="en-US" b="0" dirty="0" err="1"/>
              <a:t>colours</a:t>
            </a:r>
            <a:r>
              <a:rPr lang="en-US" b="0" dirty="0"/>
              <a:t> for students to place each pencil / pen onto in front of the tub. You can use the four primary </a:t>
            </a:r>
            <a:r>
              <a:rPr lang="en-US" b="0" dirty="0" err="1"/>
              <a:t>colours</a:t>
            </a:r>
            <a:r>
              <a:rPr lang="en-US" b="0" dirty="0"/>
              <a:t> as listed on the slide, as if some don’t quite fit in then this plays into this activity – in that a human being may put a pink pencil into a red category. Or, you can have a post it for each different </a:t>
            </a:r>
            <a:r>
              <a:rPr lang="en-US" b="0" dirty="0" err="1"/>
              <a:t>colour</a:t>
            </a:r>
            <a:r>
              <a:rPr lang="en-US" b="0" dirty="0"/>
              <a:t> in the mixed tub, and you may want to sort through so that there are only four </a:t>
            </a:r>
            <a:r>
              <a:rPr lang="en-US" b="0" dirty="0" err="1"/>
              <a:t>colours</a:t>
            </a:r>
            <a:r>
              <a:rPr lang="en-US" b="0" dirty="0"/>
              <a:t> available to sort. </a:t>
            </a:r>
          </a:p>
          <a:p>
            <a:pPr marL="171450" indent="-171450">
              <a:buFont typeface="Arial" panose="020B0604020202020204" pitchFamily="34" charset="0"/>
              <a:buChar char="•"/>
            </a:pPr>
            <a:r>
              <a:rPr lang="en-US" b="0" dirty="0"/>
              <a:t>Have a timepiece ready to count how long it takes to sort the pencils.</a:t>
            </a:r>
          </a:p>
          <a:p>
            <a:r>
              <a:rPr lang="en-US" b="1" u="sng" dirty="0"/>
              <a:t>Facilitator Note - Instructions</a:t>
            </a:r>
          </a:p>
          <a:p>
            <a:r>
              <a:rPr lang="en-US" b="0" dirty="0"/>
              <a:t>Give the instruction here as it is stated – e.g. not telling them what the right area is. </a:t>
            </a:r>
          </a:p>
          <a:p>
            <a:r>
              <a:rPr lang="en-US" b="0" dirty="0"/>
              <a:t>If they do ask you what the right area is, ask them what they think first. Then, write up on the board the total of how many pens / pencils they correctly put in the right areas in 30 seconds. </a:t>
            </a:r>
          </a:p>
          <a:p>
            <a:r>
              <a:rPr lang="en-US" b="0" dirty="0"/>
              <a:t>You can do this a few times with different people and take an average. </a:t>
            </a:r>
            <a:endParaRPr lang="en-GB" b="0"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9</a:t>
            </a:fld>
            <a:endParaRPr lang="en-US" dirty="0"/>
          </a:p>
        </p:txBody>
      </p:sp>
    </p:spTree>
    <p:extLst>
      <p:ext uri="{BB962C8B-B14F-4D97-AF65-F5344CB8AC3E}">
        <p14:creationId xmlns:p14="http://schemas.microsoft.com/office/powerpoint/2010/main" val="732214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a:t>
            </a:r>
          </a:p>
          <a:p>
            <a:r>
              <a:rPr lang="en-US" b="0" u="none" dirty="0"/>
              <a:t>This slide is animated to bring up the first question and then the second further discussion point. </a:t>
            </a:r>
          </a:p>
          <a:p>
            <a:endParaRPr lang="en-US" b="0" u="none" dirty="0"/>
          </a:p>
          <a:p>
            <a:r>
              <a:rPr lang="en-GB" dirty="0"/>
              <a:t>The speed is particularly helpful in reaching recommendations, and students can say many different answers. Examples could be pharmacists or chemists looking for quick recommendations of particular medication or doctors wanting support in quick diagnosis. People researching something across many documents could also find AI helpful, so historians looking across documents or a librarian looking for a specific book when a person has provided a character. </a:t>
            </a:r>
          </a:p>
        </p:txBody>
      </p:sp>
      <p:sp>
        <p:nvSpPr>
          <p:cNvPr id="4" name="Slide Number Placeholder 3"/>
          <p:cNvSpPr>
            <a:spLocks noGrp="1"/>
          </p:cNvSpPr>
          <p:nvPr>
            <p:ph type="sldNum" sz="quarter" idx="5"/>
          </p:nvPr>
        </p:nvSpPr>
        <p:spPr/>
        <p:txBody>
          <a:bodyPr/>
          <a:lstStyle/>
          <a:p>
            <a:fld id="{B0F6247D-5FE6-DE41-92C7-B7BE717BF38F}" type="slidenum">
              <a:rPr lang="en-US" smtClean="0"/>
              <a:pPr/>
              <a:t>10</a:t>
            </a:fld>
            <a:endParaRPr lang="en-US" dirty="0"/>
          </a:p>
        </p:txBody>
      </p:sp>
    </p:spTree>
    <p:extLst>
      <p:ext uri="{BB962C8B-B14F-4D97-AF65-F5344CB8AC3E}">
        <p14:creationId xmlns:p14="http://schemas.microsoft.com/office/powerpoint/2010/main" val="14112919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
        <p:nvSpPr>
          <p:cNvPr id="7" name="bg object 16">
            <a:extLst>
              <a:ext uri="{FF2B5EF4-FFF2-40B4-BE49-F238E27FC236}">
                <a16:creationId xmlns:a16="http://schemas.microsoft.com/office/drawing/2014/main" id="{7694D5E7-2521-BE46-B2CE-BB2D45749C9F}"/>
              </a:ext>
            </a:extLst>
          </p:cNvPr>
          <p:cNvSpPr/>
          <p:nvPr userDrawn="1"/>
        </p:nvSpPr>
        <p:spPr>
          <a:xfrm>
            <a:off x="-18587" y="-14737"/>
            <a:ext cx="20104100" cy="1130935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p:spPr>
        <p:txBody>
          <a:bodyPr wrap="square" lIns="0" tIns="0" rIns="0" bIns="0" rtlCol="0"/>
          <a:lstStyle/>
          <a:p>
            <a:endParaRPr sz="1092" b="0" i="0" dirty="0">
              <a:latin typeface="Poppins Light" pitchFamily="2" charset="77"/>
            </a:endParaRPr>
          </a:p>
        </p:txBody>
      </p:sp>
      <p:grpSp>
        <p:nvGrpSpPr>
          <p:cNvPr id="13" name="Group 12">
            <a:extLst>
              <a:ext uri="{FF2B5EF4-FFF2-40B4-BE49-F238E27FC236}">
                <a16:creationId xmlns:a16="http://schemas.microsoft.com/office/drawing/2014/main" id="{3ECAA09B-9AF0-464F-AC87-59F5B7FF3AF5}"/>
              </a:ext>
            </a:extLst>
          </p:cNvPr>
          <p:cNvGrpSpPr/>
          <p:nvPr userDrawn="1"/>
        </p:nvGrpSpPr>
        <p:grpSpPr>
          <a:xfrm>
            <a:off x="1517650" y="0"/>
            <a:ext cx="7108886" cy="549273"/>
            <a:chOff x="691727" y="2"/>
            <a:chExt cx="4881727" cy="377190"/>
          </a:xfrm>
        </p:grpSpPr>
        <p:sp>
          <p:nvSpPr>
            <p:cNvPr id="14" name="object 22">
              <a:extLst>
                <a:ext uri="{FF2B5EF4-FFF2-40B4-BE49-F238E27FC236}">
                  <a16:creationId xmlns:a16="http://schemas.microsoft.com/office/drawing/2014/main" id="{6CFDD2E2-6C1C-8C47-88C6-50ED1A439BD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5" name="object 23">
              <a:extLst>
                <a:ext uri="{FF2B5EF4-FFF2-40B4-BE49-F238E27FC236}">
                  <a16:creationId xmlns:a16="http://schemas.microsoft.com/office/drawing/2014/main" id="{03B6A0E2-CD20-584E-8B78-B26782B05F38}"/>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6" name="object 24">
              <a:extLst>
                <a:ext uri="{FF2B5EF4-FFF2-40B4-BE49-F238E27FC236}">
                  <a16:creationId xmlns:a16="http://schemas.microsoft.com/office/drawing/2014/main" id="{1D18BD79-4F92-9B48-90B5-3C9B41FAEF2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7" name="object 25">
              <a:extLst>
                <a:ext uri="{FF2B5EF4-FFF2-40B4-BE49-F238E27FC236}">
                  <a16:creationId xmlns:a16="http://schemas.microsoft.com/office/drawing/2014/main" id="{93D72D18-0EAF-FD4C-A6C2-074A2D5E1523}"/>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8" name="object 26">
              <a:extLst>
                <a:ext uri="{FF2B5EF4-FFF2-40B4-BE49-F238E27FC236}">
                  <a16:creationId xmlns:a16="http://schemas.microsoft.com/office/drawing/2014/main" id="{763BCF64-91B2-BA4B-AF8E-A8ACC51E26DB}"/>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9" name="object 27">
              <a:extLst>
                <a:ext uri="{FF2B5EF4-FFF2-40B4-BE49-F238E27FC236}">
                  <a16:creationId xmlns:a16="http://schemas.microsoft.com/office/drawing/2014/main" id="{8055253C-64A5-F94E-A595-2AB36DA3D76B}"/>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20" name="object 28">
              <a:extLst>
                <a:ext uri="{FF2B5EF4-FFF2-40B4-BE49-F238E27FC236}">
                  <a16:creationId xmlns:a16="http://schemas.microsoft.com/office/drawing/2014/main" id="{383BF279-73FF-CF4B-B70D-326E7669410D}"/>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21" name="object 29">
              <a:extLst>
                <a:ext uri="{FF2B5EF4-FFF2-40B4-BE49-F238E27FC236}">
                  <a16:creationId xmlns:a16="http://schemas.microsoft.com/office/drawing/2014/main" id="{D1D5E53A-3AC3-FE46-9F75-BBDF56E835A7}"/>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a:p>
          </p:txBody>
        </p:sp>
        <p:sp>
          <p:nvSpPr>
            <p:cNvPr id="22" name="object 30">
              <a:extLst>
                <a:ext uri="{FF2B5EF4-FFF2-40B4-BE49-F238E27FC236}">
                  <a16:creationId xmlns:a16="http://schemas.microsoft.com/office/drawing/2014/main" id="{82214430-0A9E-A64D-BED0-EBD8F6E1FA08}"/>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grpSp>
      <p:sp>
        <p:nvSpPr>
          <p:cNvPr id="23" name="object 21">
            <a:extLst>
              <a:ext uri="{FF2B5EF4-FFF2-40B4-BE49-F238E27FC236}">
                <a16:creationId xmlns:a16="http://schemas.microsoft.com/office/drawing/2014/main" id="{8F3A5CE6-EAF3-5C45-84B9-FFE0374117CB}"/>
              </a:ext>
            </a:extLst>
          </p:cNvPr>
          <p:cNvSpPr/>
          <p:nvPr userDrawn="1"/>
        </p:nvSpPr>
        <p:spPr>
          <a:xfrm>
            <a:off x="4815917" y="2487679"/>
            <a:ext cx="735942" cy="648051"/>
          </a:xfrm>
          <a:custGeom>
            <a:avLst/>
            <a:gdLst/>
            <a:ahLst/>
            <a:cxnLst/>
            <a:rect l="l" t="t" r="r" b="b"/>
            <a:pathLst>
              <a:path w="398780" h="351155">
                <a:moveTo>
                  <a:pt x="398691" y="350926"/>
                </a:moveTo>
                <a:lnTo>
                  <a:pt x="0" y="350926"/>
                </a:lnTo>
                <a:lnTo>
                  <a:pt x="248671" y="0"/>
                </a:lnTo>
                <a:lnTo>
                  <a:pt x="263389" y="34429"/>
                </a:lnTo>
                <a:lnTo>
                  <a:pt x="243832" y="34429"/>
                </a:lnTo>
                <a:lnTo>
                  <a:pt x="31610" y="333933"/>
                </a:lnTo>
                <a:lnTo>
                  <a:pt x="391426" y="333933"/>
                </a:lnTo>
                <a:lnTo>
                  <a:pt x="398691" y="350926"/>
                </a:lnTo>
                <a:close/>
              </a:path>
              <a:path w="398780" h="351155">
                <a:moveTo>
                  <a:pt x="391426" y="333933"/>
                </a:moveTo>
                <a:lnTo>
                  <a:pt x="371869" y="333933"/>
                </a:lnTo>
                <a:lnTo>
                  <a:pt x="243832" y="34429"/>
                </a:lnTo>
                <a:lnTo>
                  <a:pt x="263389" y="34429"/>
                </a:lnTo>
                <a:lnTo>
                  <a:pt x="391426" y="333933"/>
                </a:lnTo>
                <a:close/>
              </a:path>
            </a:pathLst>
          </a:custGeom>
          <a:solidFill>
            <a:srgbClr val="FFFFFF"/>
          </a:solidFill>
        </p:spPr>
        <p:txBody>
          <a:bodyPr wrap="square" lIns="0" tIns="0" rIns="0" bIns="0" rtlCol="0"/>
          <a:lstStyle/>
          <a:p>
            <a:endParaRPr/>
          </a:p>
        </p:txBody>
      </p:sp>
      <p:grpSp>
        <p:nvGrpSpPr>
          <p:cNvPr id="24" name="Group 23">
            <a:extLst>
              <a:ext uri="{FF2B5EF4-FFF2-40B4-BE49-F238E27FC236}">
                <a16:creationId xmlns:a16="http://schemas.microsoft.com/office/drawing/2014/main" id="{F8B409C5-B042-5A43-81AF-4886C24E3412}"/>
              </a:ext>
            </a:extLst>
          </p:cNvPr>
          <p:cNvGrpSpPr/>
          <p:nvPr userDrawn="1"/>
        </p:nvGrpSpPr>
        <p:grpSpPr>
          <a:xfrm>
            <a:off x="13785850" y="5658670"/>
            <a:ext cx="2080359" cy="2027433"/>
            <a:chOff x="8063789" y="4064012"/>
            <a:chExt cx="983373" cy="958355"/>
          </a:xfrm>
        </p:grpSpPr>
        <p:sp>
          <p:nvSpPr>
            <p:cNvPr id="25" name="object 5">
              <a:extLst>
                <a:ext uri="{FF2B5EF4-FFF2-40B4-BE49-F238E27FC236}">
                  <a16:creationId xmlns:a16="http://schemas.microsoft.com/office/drawing/2014/main" id="{1CEE404C-06BD-7742-8892-24AAA1D58F90}"/>
                </a:ext>
              </a:extLst>
            </p:cNvPr>
            <p:cNvSpPr/>
            <p:nvPr/>
          </p:nvSpPr>
          <p:spPr>
            <a:xfrm>
              <a:off x="8753386" y="4848377"/>
              <a:ext cx="179070" cy="173990"/>
            </a:xfrm>
            <a:custGeom>
              <a:avLst/>
              <a:gdLst/>
              <a:ahLst/>
              <a:cxnLst/>
              <a:rect l="l" t="t" r="r" b="b"/>
              <a:pathLst>
                <a:path w="179070" h="173989">
                  <a:moveTo>
                    <a:pt x="178676" y="68973"/>
                  </a:moveTo>
                  <a:lnTo>
                    <a:pt x="110464" y="68529"/>
                  </a:lnTo>
                  <a:lnTo>
                    <a:pt x="120510" y="254"/>
                  </a:lnTo>
                  <a:lnTo>
                    <a:pt x="83667" y="0"/>
                  </a:lnTo>
                  <a:lnTo>
                    <a:pt x="73621" y="68287"/>
                  </a:lnTo>
                  <a:lnTo>
                    <a:pt x="5422" y="67830"/>
                  </a:lnTo>
                  <a:lnTo>
                    <a:pt x="0" y="104698"/>
                  </a:lnTo>
                  <a:lnTo>
                    <a:pt x="68199" y="105156"/>
                  </a:lnTo>
                  <a:lnTo>
                    <a:pt x="58166" y="173418"/>
                  </a:lnTo>
                  <a:lnTo>
                    <a:pt x="94996" y="173659"/>
                  </a:lnTo>
                  <a:lnTo>
                    <a:pt x="105029" y="105397"/>
                  </a:lnTo>
                  <a:lnTo>
                    <a:pt x="173253" y="105841"/>
                  </a:lnTo>
                  <a:lnTo>
                    <a:pt x="178676" y="68973"/>
                  </a:lnTo>
                  <a:close/>
                </a:path>
              </a:pathLst>
            </a:custGeom>
            <a:solidFill>
              <a:srgbClr val="FFFFFF"/>
            </a:solidFill>
          </p:spPr>
          <p:txBody>
            <a:bodyPr wrap="square" lIns="0" tIns="0" rIns="0" bIns="0" rtlCol="0"/>
            <a:lstStyle/>
            <a:p>
              <a:endParaRPr/>
            </a:p>
          </p:txBody>
        </p:sp>
        <p:sp>
          <p:nvSpPr>
            <p:cNvPr id="26" name="object 6">
              <a:extLst>
                <a:ext uri="{FF2B5EF4-FFF2-40B4-BE49-F238E27FC236}">
                  <a16:creationId xmlns:a16="http://schemas.microsoft.com/office/drawing/2014/main" id="{E1216D34-0BDB-D947-BEC9-8B2F7AB078D7}"/>
                </a:ext>
              </a:extLst>
            </p:cNvPr>
            <p:cNvSpPr/>
            <p:nvPr/>
          </p:nvSpPr>
          <p:spPr>
            <a:xfrm>
              <a:off x="8791613" y="4588433"/>
              <a:ext cx="179070" cy="173990"/>
            </a:xfrm>
            <a:custGeom>
              <a:avLst/>
              <a:gdLst/>
              <a:ahLst/>
              <a:cxnLst/>
              <a:rect l="l" t="t" r="r" b="b"/>
              <a:pathLst>
                <a:path w="179070" h="173989">
                  <a:moveTo>
                    <a:pt x="178689" y="68961"/>
                  </a:moveTo>
                  <a:lnTo>
                    <a:pt x="110477" y="68516"/>
                  </a:lnTo>
                  <a:lnTo>
                    <a:pt x="120523" y="241"/>
                  </a:lnTo>
                  <a:lnTo>
                    <a:pt x="83680" y="0"/>
                  </a:lnTo>
                  <a:lnTo>
                    <a:pt x="73634" y="68287"/>
                  </a:lnTo>
                  <a:lnTo>
                    <a:pt x="5435" y="67830"/>
                  </a:lnTo>
                  <a:lnTo>
                    <a:pt x="0" y="104686"/>
                  </a:lnTo>
                  <a:lnTo>
                    <a:pt x="68211" y="105143"/>
                  </a:lnTo>
                  <a:lnTo>
                    <a:pt x="58178" y="173405"/>
                  </a:lnTo>
                  <a:lnTo>
                    <a:pt x="95008" y="173659"/>
                  </a:lnTo>
                  <a:lnTo>
                    <a:pt x="105054" y="105371"/>
                  </a:lnTo>
                  <a:lnTo>
                    <a:pt x="173266" y="105816"/>
                  </a:lnTo>
                  <a:lnTo>
                    <a:pt x="178689" y="68961"/>
                  </a:lnTo>
                  <a:close/>
                </a:path>
              </a:pathLst>
            </a:custGeom>
            <a:solidFill>
              <a:srgbClr val="FFFFFF"/>
            </a:solidFill>
          </p:spPr>
          <p:txBody>
            <a:bodyPr wrap="square" lIns="0" tIns="0" rIns="0" bIns="0" rtlCol="0"/>
            <a:lstStyle/>
            <a:p>
              <a:endParaRPr/>
            </a:p>
          </p:txBody>
        </p:sp>
        <p:sp>
          <p:nvSpPr>
            <p:cNvPr id="27" name="object 7">
              <a:extLst>
                <a:ext uri="{FF2B5EF4-FFF2-40B4-BE49-F238E27FC236}">
                  <a16:creationId xmlns:a16="http://schemas.microsoft.com/office/drawing/2014/main" id="{4962E3D5-7FC9-FA4C-8BCE-2A6FCB2C5596}"/>
                </a:ext>
              </a:extLst>
            </p:cNvPr>
            <p:cNvSpPr/>
            <p:nvPr/>
          </p:nvSpPr>
          <p:spPr>
            <a:xfrm>
              <a:off x="8829853" y="4328477"/>
              <a:ext cx="179070" cy="173990"/>
            </a:xfrm>
            <a:custGeom>
              <a:avLst/>
              <a:gdLst/>
              <a:ahLst/>
              <a:cxnLst/>
              <a:rect l="l" t="t" r="r" b="b"/>
              <a:pathLst>
                <a:path w="179070" h="173989">
                  <a:moveTo>
                    <a:pt x="178663" y="68961"/>
                  </a:moveTo>
                  <a:lnTo>
                    <a:pt x="110451" y="68516"/>
                  </a:lnTo>
                  <a:lnTo>
                    <a:pt x="120497" y="241"/>
                  </a:lnTo>
                  <a:lnTo>
                    <a:pt x="83680" y="0"/>
                  </a:lnTo>
                  <a:lnTo>
                    <a:pt x="73621" y="68287"/>
                  </a:lnTo>
                  <a:lnTo>
                    <a:pt x="5422" y="67830"/>
                  </a:lnTo>
                  <a:lnTo>
                    <a:pt x="0" y="104686"/>
                  </a:lnTo>
                  <a:lnTo>
                    <a:pt x="68199" y="105143"/>
                  </a:lnTo>
                  <a:lnTo>
                    <a:pt x="58166" y="173405"/>
                  </a:lnTo>
                  <a:lnTo>
                    <a:pt x="94996" y="173647"/>
                  </a:lnTo>
                  <a:lnTo>
                    <a:pt x="105029" y="105371"/>
                  </a:lnTo>
                  <a:lnTo>
                    <a:pt x="173253" y="105816"/>
                  </a:lnTo>
                  <a:lnTo>
                    <a:pt x="178663" y="68961"/>
                  </a:lnTo>
                  <a:close/>
                </a:path>
              </a:pathLst>
            </a:custGeom>
            <a:solidFill>
              <a:srgbClr val="FFFFFF"/>
            </a:solidFill>
          </p:spPr>
          <p:txBody>
            <a:bodyPr wrap="square" lIns="0" tIns="0" rIns="0" bIns="0" rtlCol="0"/>
            <a:lstStyle/>
            <a:p>
              <a:endParaRPr/>
            </a:p>
          </p:txBody>
        </p:sp>
        <p:sp>
          <p:nvSpPr>
            <p:cNvPr id="28" name="object 8">
              <a:extLst>
                <a:ext uri="{FF2B5EF4-FFF2-40B4-BE49-F238E27FC236}">
                  <a16:creationId xmlns:a16="http://schemas.microsoft.com/office/drawing/2014/main" id="{F2F0E853-F386-B048-B986-9D906D02443E}"/>
                </a:ext>
              </a:extLst>
            </p:cNvPr>
            <p:cNvSpPr/>
            <p:nvPr/>
          </p:nvSpPr>
          <p:spPr>
            <a:xfrm>
              <a:off x="8868092" y="4068521"/>
              <a:ext cx="179070" cy="173990"/>
            </a:xfrm>
            <a:custGeom>
              <a:avLst/>
              <a:gdLst/>
              <a:ahLst/>
              <a:cxnLst/>
              <a:rect l="l" t="t" r="r" b="b"/>
              <a:pathLst>
                <a:path w="179070" h="173989">
                  <a:moveTo>
                    <a:pt x="178663" y="68973"/>
                  </a:moveTo>
                  <a:lnTo>
                    <a:pt x="110439" y="68529"/>
                  </a:lnTo>
                  <a:lnTo>
                    <a:pt x="120497" y="241"/>
                  </a:lnTo>
                  <a:lnTo>
                    <a:pt x="83667" y="0"/>
                  </a:lnTo>
                  <a:lnTo>
                    <a:pt x="73621" y="68300"/>
                  </a:lnTo>
                  <a:lnTo>
                    <a:pt x="5422" y="67843"/>
                  </a:lnTo>
                  <a:lnTo>
                    <a:pt x="0" y="104698"/>
                  </a:lnTo>
                  <a:lnTo>
                    <a:pt x="68199" y="105156"/>
                  </a:lnTo>
                  <a:lnTo>
                    <a:pt x="58166" y="173405"/>
                  </a:lnTo>
                  <a:lnTo>
                    <a:pt x="94983" y="173647"/>
                  </a:lnTo>
                  <a:lnTo>
                    <a:pt x="105016" y="105384"/>
                  </a:lnTo>
                  <a:lnTo>
                    <a:pt x="173240" y="105829"/>
                  </a:lnTo>
                  <a:lnTo>
                    <a:pt x="178663" y="68973"/>
                  </a:lnTo>
                  <a:close/>
                </a:path>
              </a:pathLst>
            </a:custGeom>
            <a:solidFill>
              <a:srgbClr val="FFFFFF"/>
            </a:solidFill>
          </p:spPr>
          <p:txBody>
            <a:bodyPr wrap="square" lIns="0" tIns="0" rIns="0" bIns="0" rtlCol="0"/>
            <a:lstStyle/>
            <a:p>
              <a:endParaRPr/>
            </a:p>
          </p:txBody>
        </p:sp>
        <p:sp>
          <p:nvSpPr>
            <p:cNvPr id="29" name="object 9">
              <a:extLst>
                <a:ext uri="{FF2B5EF4-FFF2-40B4-BE49-F238E27FC236}">
                  <a16:creationId xmlns:a16="http://schemas.microsoft.com/office/drawing/2014/main" id="{F1A24B4F-A086-2C48-9754-CF42040EEDDD}"/>
                </a:ext>
              </a:extLst>
            </p:cNvPr>
            <p:cNvSpPr/>
            <p:nvPr/>
          </p:nvSpPr>
          <p:spPr>
            <a:xfrm>
              <a:off x="8523529" y="4846891"/>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a:p>
          </p:txBody>
        </p:sp>
        <p:sp>
          <p:nvSpPr>
            <p:cNvPr id="30" name="object 10">
              <a:extLst>
                <a:ext uri="{FF2B5EF4-FFF2-40B4-BE49-F238E27FC236}">
                  <a16:creationId xmlns:a16="http://schemas.microsoft.com/office/drawing/2014/main" id="{8376C262-446A-CA44-9D05-05A2B86052D1}"/>
                </a:ext>
              </a:extLst>
            </p:cNvPr>
            <p:cNvSpPr/>
            <p:nvPr/>
          </p:nvSpPr>
          <p:spPr>
            <a:xfrm>
              <a:off x="8561756" y="4586935"/>
              <a:ext cx="179070" cy="173990"/>
            </a:xfrm>
            <a:custGeom>
              <a:avLst/>
              <a:gdLst/>
              <a:ahLst/>
              <a:cxnLst/>
              <a:rect l="l" t="t" r="r" b="b"/>
              <a:pathLst>
                <a:path w="179070" h="173989">
                  <a:moveTo>
                    <a:pt x="178676" y="68961"/>
                  </a:moveTo>
                  <a:lnTo>
                    <a:pt x="110464" y="68516"/>
                  </a:lnTo>
                  <a:lnTo>
                    <a:pt x="120510" y="241"/>
                  </a:lnTo>
                  <a:lnTo>
                    <a:pt x="83680" y="0"/>
                  </a:lnTo>
                  <a:lnTo>
                    <a:pt x="73634" y="68287"/>
                  </a:lnTo>
                  <a:lnTo>
                    <a:pt x="5422" y="67830"/>
                  </a:lnTo>
                  <a:lnTo>
                    <a:pt x="0" y="104686"/>
                  </a:lnTo>
                  <a:lnTo>
                    <a:pt x="68211" y="105143"/>
                  </a:lnTo>
                  <a:lnTo>
                    <a:pt x="58178" y="173405"/>
                  </a:lnTo>
                  <a:lnTo>
                    <a:pt x="94996" y="173647"/>
                  </a:lnTo>
                  <a:lnTo>
                    <a:pt x="105041" y="105371"/>
                  </a:lnTo>
                  <a:lnTo>
                    <a:pt x="173253" y="105816"/>
                  </a:lnTo>
                  <a:lnTo>
                    <a:pt x="178676" y="68961"/>
                  </a:lnTo>
                  <a:close/>
                </a:path>
              </a:pathLst>
            </a:custGeom>
            <a:solidFill>
              <a:srgbClr val="FFFFFF"/>
            </a:solidFill>
          </p:spPr>
          <p:txBody>
            <a:bodyPr wrap="square" lIns="0" tIns="0" rIns="0" bIns="0" rtlCol="0"/>
            <a:lstStyle/>
            <a:p>
              <a:endParaRPr/>
            </a:p>
          </p:txBody>
        </p:sp>
        <p:sp>
          <p:nvSpPr>
            <p:cNvPr id="31" name="object 11">
              <a:extLst>
                <a:ext uri="{FF2B5EF4-FFF2-40B4-BE49-F238E27FC236}">
                  <a16:creationId xmlns:a16="http://schemas.microsoft.com/office/drawing/2014/main" id="{79DD1826-5B33-C544-A3E1-CE2DC3A62D1D}"/>
                </a:ext>
              </a:extLst>
            </p:cNvPr>
            <p:cNvSpPr/>
            <p:nvPr/>
          </p:nvSpPr>
          <p:spPr>
            <a:xfrm>
              <a:off x="8599995" y="4326966"/>
              <a:ext cx="179070" cy="173990"/>
            </a:xfrm>
            <a:custGeom>
              <a:avLst/>
              <a:gdLst/>
              <a:ahLst/>
              <a:cxnLst/>
              <a:rect l="l" t="t" r="r" b="b"/>
              <a:pathLst>
                <a:path w="179070" h="173989">
                  <a:moveTo>
                    <a:pt x="178663" y="68961"/>
                  </a:moveTo>
                  <a:lnTo>
                    <a:pt x="110451" y="68516"/>
                  </a:lnTo>
                  <a:lnTo>
                    <a:pt x="120497" y="254"/>
                  </a:lnTo>
                  <a:lnTo>
                    <a:pt x="83667" y="0"/>
                  </a:lnTo>
                  <a:lnTo>
                    <a:pt x="73621" y="68287"/>
                  </a:lnTo>
                  <a:lnTo>
                    <a:pt x="5410" y="67830"/>
                  </a:lnTo>
                  <a:lnTo>
                    <a:pt x="0" y="104686"/>
                  </a:lnTo>
                  <a:lnTo>
                    <a:pt x="68199" y="105143"/>
                  </a:lnTo>
                  <a:lnTo>
                    <a:pt x="58166" y="173418"/>
                  </a:lnTo>
                  <a:lnTo>
                    <a:pt x="94983" y="173659"/>
                  </a:lnTo>
                  <a:lnTo>
                    <a:pt x="105029" y="105384"/>
                  </a:lnTo>
                  <a:lnTo>
                    <a:pt x="173240" y="105829"/>
                  </a:lnTo>
                  <a:lnTo>
                    <a:pt x="178663" y="68961"/>
                  </a:lnTo>
                  <a:close/>
                </a:path>
              </a:pathLst>
            </a:custGeom>
            <a:solidFill>
              <a:srgbClr val="FFFFFF"/>
            </a:solidFill>
          </p:spPr>
          <p:txBody>
            <a:bodyPr wrap="square" lIns="0" tIns="0" rIns="0" bIns="0" rtlCol="0"/>
            <a:lstStyle/>
            <a:p>
              <a:endParaRPr/>
            </a:p>
          </p:txBody>
        </p:sp>
        <p:sp>
          <p:nvSpPr>
            <p:cNvPr id="32" name="object 12">
              <a:extLst>
                <a:ext uri="{FF2B5EF4-FFF2-40B4-BE49-F238E27FC236}">
                  <a16:creationId xmlns:a16="http://schemas.microsoft.com/office/drawing/2014/main" id="{DF33C178-5CCB-A543-8698-E5DBE7FBB974}"/>
                </a:ext>
              </a:extLst>
            </p:cNvPr>
            <p:cNvSpPr/>
            <p:nvPr/>
          </p:nvSpPr>
          <p:spPr>
            <a:xfrm>
              <a:off x="8638223" y="4067009"/>
              <a:ext cx="179070" cy="173990"/>
            </a:xfrm>
            <a:custGeom>
              <a:avLst/>
              <a:gdLst/>
              <a:ahLst/>
              <a:cxnLst/>
              <a:rect l="l" t="t" r="r" b="b"/>
              <a:pathLst>
                <a:path w="179070" h="173989">
                  <a:moveTo>
                    <a:pt x="178676" y="68973"/>
                  </a:moveTo>
                  <a:lnTo>
                    <a:pt x="110451" y="68529"/>
                  </a:lnTo>
                  <a:lnTo>
                    <a:pt x="120510" y="241"/>
                  </a:lnTo>
                  <a:lnTo>
                    <a:pt x="83680" y="0"/>
                  </a:lnTo>
                  <a:lnTo>
                    <a:pt x="73621" y="68287"/>
                  </a:lnTo>
                  <a:lnTo>
                    <a:pt x="5422" y="67830"/>
                  </a:lnTo>
                  <a:lnTo>
                    <a:pt x="0" y="104698"/>
                  </a:lnTo>
                  <a:lnTo>
                    <a:pt x="68199" y="105156"/>
                  </a:lnTo>
                  <a:lnTo>
                    <a:pt x="58166" y="173418"/>
                  </a:lnTo>
                  <a:lnTo>
                    <a:pt x="94996" y="173659"/>
                  </a:lnTo>
                  <a:lnTo>
                    <a:pt x="105029" y="105384"/>
                  </a:lnTo>
                  <a:lnTo>
                    <a:pt x="173253" y="105829"/>
                  </a:lnTo>
                  <a:lnTo>
                    <a:pt x="178676" y="68973"/>
                  </a:lnTo>
                  <a:close/>
                </a:path>
              </a:pathLst>
            </a:custGeom>
            <a:solidFill>
              <a:srgbClr val="FFFFFF"/>
            </a:solidFill>
          </p:spPr>
          <p:txBody>
            <a:bodyPr wrap="square" lIns="0" tIns="0" rIns="0" bIns="0" rtlCol="0"/>
            <a:lstStyle/>
            <a:p>
              <a:endParaRPr/>
            </a:p>
          </p:txBody>
        </p:sp>
        <p:sp>
          <p:nvSpPr>
            <p:cNvPr id="33" name="object 13">
              <a:extLst>
                <a:ext uri="{FF2B5EF4-FFF2-40B4-BE49-F238E27FC236}">
                  <a16:creationId xmlns:a16="http://schemas.microsoft.com/office/drawing/2014/main" id="{C379421C-A88F-A54B-9F3B-E2487D93B01D}"/>
                </a:ext>
              </a:extLst>
            </p:cNvPr>
            <p:cNvSpPr/>
            <p:nvPr/>
          </p:nvSpPr>
          <p:spPr>
            <a:xfrm>
              <a:off x="8293658" y="4845380"/>
              <a:ext cx="179070" cy="173990"/>
            </a:xfrm>
            <a:custGeom>
              <a:avLst/>
              <a:gdLst/>
              <a:ahLst/>
              <a:cxnLst/>
              <a:rect l="l" t="t" r="r" b="b"/>
              <a:pathLst>
                <a:path w="179070" h="173989">
                  <a:moveTo>
                    <a:pt x="178676" y="68961"/>
                  </a:moveTo>
                  <a:lnTo>
                    <a:pt x="110464" y="68516"/>
                  </a:lnTo>
                  <a:lnTo>
                    <a:pt x="120510" y="241"/>
                  </a:lnTo>
                  <a:lnTo>
                    <a:pt x="83680" y="0"/>
                  </a:lnTo>
                  <a:lnTo>
                    <a:pt x="73634" y="68287"/>
                  </a:lnTo>
                  <a:lnTo>
                    <a:pt x="5422" y="67830"/>
                  </a:lnTo>
                  <a:lnTo>
                    <a:pt x="0" y="104686"/>
                  </a:lnTo>
                  <a:lnTo>
                    <a:pt x="68211" y="105143"/>
                  </a:lnTo>
                  <a:lnTo>
                    <a:pt x="58178" y="173405"/>
                  </a:lnTo>
                  <a:lnTo>
                    <a:pt x="94996" y="173647"/>
                  </a:lnTo>
                  <a:lnTo>
                    <a:pt x="105041" y="105371"/>
                  </a:lnTo>
                  <a:lnTo>
                    <a:pt x="173253" y="105816"/>
                  </a:lnTo>
                  <a:lnTo>
                    <a:pt x="178676" y="68961"/>
                  </a:lnTo>
                  <a:close/>
                </a:path>
              </a:pathLst>
            </a:custGeom>
            <a:solidFill>
              <a:srgbClr val="FFFFFF"/>
            </a:solidFill>
          </p:spPr>
          <p:txBody>
            <a:bodyPr wrap="square" lIns="0" tIns="0" rIns="0" bIns="0" rtlCol="0"/>
            <a:lstStyle/>
            <a:p>
              <a:endParaRPr/>
            </a:p>
          </p:txBody>
        </p:sp>
        <p:sp>
          <p:nvSpPr>
            <p:cNvPr id="34" name="object 14">
              <a:extLst>
                <a:ext uri="{FF2B5EF4-FFF2-40B4-BE49-F238E27FC236}">
                  <a16:creationId xmlns:a16="http://schemas.microsoft.com/office/drawing/2014/main" id="{595D6160-CE8B-254F-9BD7-3C833EB425AD}"/>
                </a:ext>
              </a:extLst>
            </p:cNvPr>
            <p:cNvSpPr/>
            <p:nvPr/>
          </p:nvSpPr>
          <p:spPr>
            <a:xfrm>
              <a:off x="8331886" y="4585423"/>
              <a:ext cx="179070" cy="173990"/>
            </a:xfrm>
            <a:custGeom>
              <a:avLst/>
              <a:gdLst/>
              <a:ahLst/>
              <a:cxnLst/>
              <a:rect l="l" t="t" r="r" b="b"/>
              <a:pathLst>
                <a:path w="179070" h="173989">
                  <a:moveTo>
                    <a:pt x="178676" y="68961"/>
                  </a:moveTo>
                  <a:lnTo>
                    <a:pt x="110464" y="68516"/>
                  </a:lnTo>
                  <a:lnTo>
                    <a:pt x="120510" y="241"/>
                  </a:lnTo>
                  <a:lnTo>
                    <a:pt x="83680" y="0"/>
                  </a:lnTo>
                  <a:lnTo>
                    <a:pt x="73621" y="68287"/>
                  </a:lnTo>
                  <a:lnTo>
                    <a:pt x="5422" y="67830"/>
                  </a:lnTo>
                  <a:lnTo>
                    <a:pt x="0" y="104686"/>
                  </a:lnTo>
                  <a:lnTo>
                    <a:pt x="68199" y="105143"/>
                  </a:lnTo>
                  <a:lnTo>
                    <a:pt x="58166" y="173405"/>
                  </a:lnTo>
                  <a:lnTo>
                    <a:pt x="94996" y="173647"/>
                  </a:lnTo>
                  <a:lnTo>
                    <a:pt x="105041" y="105371"/>
                  </a:lnTo>
                  <a:lnTo>
                    <a:pt x="173253" y="105816"/>
                  </a:lnTo>
                  <a:lnTo>
                    <a:pt x="178676" y="68961"/>
                  </a:lnTo>
                  <a:close/>
                </a:path>
              </a:pathLst>
            </a:custGeom>
            <a:solidFill>
              <a:srgbClr val="FFFFFF"/>
            </a:solidFill>
          </p:spPr>
          <p:txBody>
            <a:bodyPr wrap="square" lIns="0" tIns="0" rIns="0" bIns="0" rtlCol="0"/>
            <a:lstStyle/>
            <a:p>
              <a:endParaRPr/>
            </a:p>
          </p:txBody>
        </p:sp>
        <p:sp>
          <p:nvSpPr>
            <p:cNvPr id="35" name="object 15">
              <a:extLst>
                <a:ext uri="{FF2B5EF4-FFF2-40B4-BE49-F238E27FC236}">
                  <a16:creationId xmlns:a16="http://schemas.microsoft.com/office/drawing/2014/main" id="{E03960CE-AC58-0B43-8E03-DFBB13654FFF}"/>
                </a:ext>
              </a:extLst>
            </p:cNvPr>
            <p:cNvSpPr/>
            <p:nvPr/>
          </p:nvSpPr>
          <p:spPr>
            <a:xfrm>
              <a:off x="8370125" y="4325467"/>
              <a:ext cx="179070" cy="173990"/>
            </a:xfrm>
            <a:custGeom>
              <a:avLst/>
              <a:gdLst/>
              <a:ahLst/>
              <a:cxnLst/>
              <a:rect l="l" t="t" r="r" b="b"/>
              <a:pathLst>
                <a:path w="179070" h="173989">
                  <a:moveTo>
                    <a:pt x="178663" y="68973"/>
                  </a:moveTo>
                  <a:lnTo>
                    <a:pt x="110451" y="68529"/>
                  </a:lnTo>
                  <a:lnTo>
                    <a:pt x="120510" y="241"/>
                  </a:lnTo>
                  <a:lnTo>
                    <a:pt x="83667" y="0"/>
                  </a:lnTo>
                  <a:lnTo>
                    <a:pt x="73621" y="68287"/>
                  </a:lnTo>
                  <a:lnTo>
                    <a:pt x="5422" y="67830"/>
                  </a:lnTo>
                  <a:lnTo>
                    <a:pt x="0" y="104698"/>
                  </a:lnTo>
                  <a:lnTo>
                    <a:pt x="68199" y="105156"/>
                  </a:lnTo>
                  <a:lnTo>
                    <a:pt x="58166" y="173405"/>
                  </a:lnTo>
                  <a:lnTo>
                    <a:pt x="94996" y="173647"/>
                  </a:lnTo>
                  <a:lnTo>
                    <a:pt x="105029" y="105384"/>
                  </a:lnTo>
                  <a:lnTo>
                    <a:pt x="173253" y="105829"/>
                  </a:lnTo>
                  <a:lnTo>
                    <a:pt x="178663" y="68973"/>
                  </a:lnTo>
                  <a:close/>
                </a:path>
              </a:pathLst>
            </a:custGeom>
            <a:solidFill>
              <a:srgbClr val="FFFFFF"/>
            </a:solidFill>
          </p:spPr>
          <p:txBody>
            <a:bodyPr wrap="square" lIns="0" tIns="0" rIns="0" bIns="0" rtlCol="0"/>
            <a:lstStyle/>
            <a:p>
              <a:endParaRPr/>
            </a:p>
          </p:txBody>
        </p:sp>
        <p:sp>
          <p:nvSpPr>
            <p:cNvPr id="36" name="object 16">
              <a:extLst>
                <a:ext uri="{FF2B5EF4-FFF2-40B4-BE49-F238E27FC236}">
                  <a16:creationId xmlns:a16="http://schemas.microsoft.com/office/drawing/2014/main" id="{A04F2B01-03E4-C944-A4F3-1993F9BB658E}"/>
                </a:ext>
              </a:extLst>
            </p:cNvPr>
            <p:cNvSpPr/>
            <p:nvPr/>
          </p:nvSpPr>
          <p:spPr>
            <a:xfrm>
              <a:off x="8408365" y="4065523"/>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a:p>
          </p:txBody>
        </p:sp>
        <p:sp>
          <p:nvSpPr>
            <p:cNvPr id="37" name="object 17">
              <a:extLst>
                <a:ext uri="{FF2B5EF4-FFF2-40B4-BE49-F238E27FC236}">
                  <a16:creationId xmlns:a16="http://schemas.microsoft.com/office/drawing/2014/main" id="{730071CA-C2C0-DC4A-B233-6AC72B7D2D28}"/>
                </a:ext>
              </a:extLst>
            </p:cNvPr>
            <p:cNvSpPr/>
            <p:nvPr/>
          </p:nvSpPr>
          <p:spPr>
            <a:xfrm>
              <a:off x="8063789" y="4843868"/>
              <a:ext cx="179070" cy="173990"/>
            </a:xfrm>
            <a:custGeom>
              <a:avLst/>
              <a:gdLst/>
              <a:ahLst/>
              <a:cxnLst/>
              <a:rect l="l" t="t" r="r" b="b"/>
              <a:pathLst>
                <a:path w="179070" h="173989">
                  <a:moveTo>
                    <a:pt x="178676" y="68961"/>
                  </a:moveTo>
                  <a:lnTo>
                    <a:pt x="110464" y="68516"/>
                  </a:lnTo>
                  <a:lnTo>
                    <a:pt x="120510" y="254"/>
                  </a:lnTo>
                  <a:lnTo>
                    <a:pt x="83680" y="0"/>
                  </a:lnTo>
                  <a:lnTo>
                    <a:pt x="73634" y="68287"/>
                  </a:lnTo>
                  <a:lnTo>
                    <a:pt x="5422" y="67830"/>
                  </a:lnTo>
                  <a:lnTo>
                    <a:pt x="0" y="104686"/>
                  </a:lnTo>
                  <a:lnTo>
                    <a:pt x="68211" y="105143"/>
                  </a:lnTo>
                  <a:lnTo>
                    <a:pt x="58166" y="173418"/>
                  </a:lnTo>
                  <a:lnTo>
                    <a:pt x="95008" y="173659"/>
                  </a:lnTo>
                  <a:lnTo>
                    <a:pt x="105041" y="105384"/>
                  </a:lnTo>
                  <a:lnTo>
                    <a:pt x="173240" y="105829"/>
                  </a:lnTo>
                  <a:lnTo>
                    <a:pt x="178676" y="68961"/>
                  </a:lnTo>
                  <a:close/>
                </a:path>
              </a:pathLst>
            </a:custGeom>
            <a:solidFill>
              <a:srgbClr val="FFFFFF"/>
            </a:solidFill>
          </p:spPr>
          <p:txBody>
            <a:bodyPr wrap="square" lIns="0" tIns="0" rIns="0" bIns="0" rtlCol="0"/>
            <a:lstStyle/>
            <a:p>
              <a:endParaRPr/>
            </a:p>
          </p:txBody>
        </p:sp>
        <p:sp>
          <p:nvSpPr>
            <p:cNvPr id="38" name="object 18">
              <a:extLst>
                <a:ext uri="{FF2B5EF4-FFF2-40B4-BE49-F238E27FC236}">
                  <a16:creationId xmlns:a16="http://schemas.microsoft.com/office/drawing/2014/main" id="{C2B18BEB-B56E-6242-946B-691AB60FC1D6}"/>
                </a:ext>
              </a:extLst>
            </p:cNvPr>
            <p:cNvSpPr/>
            <p:nvPr/>
          </p:nvSpPr>
          <p:spPr>
            <a:xfrm>
              <a:off x="8102028" y="4583912"/>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18"/>
                  </a:lnTo>
                  <a:lnTo>
                    <a:pt x="94983" y="173659"/>
                  </a:lnTo>
                  <a:lnTo>
                    <a:pt x="105029" y="105371"/>
                  </a:lnTo>
                  <a:lnTo>
                    <a:pt x="173240" y="105816"/>
                  </a:lnTo>
                  <a:lnTo>
                    <a:pt x="178663" y="68961"/>
                  </a:lnTo>
                  <a:close/>
                </a:path>
              </a:pathLst>
            </a:custGeom>
            <a:solidFill>
              <a:srgbClr val="FFFFFF"/>
            </a:solidFill>
          </p:spPr>
          <p:txBody>
            <a:bodyPr wrap="square" lIns="0" tIns="0" rIns="0" bIns="0" rtlCol="0"/>
            <a:lstStyle/>
            <a:p>
              <a:endParaRPr/>
            </a:p>
          </p:txBody>
        </p:sp>
        <p:sp>
          <p:nvSpPr>
            <p:cNvPr id="40" name="object 19">
              <a:extLst>
                <a:ext uri="{FF2B5EF4-FFF2-40B4-BE49-F238E27FC236}">
                  <a16:creationId xmlns:a16="http://schemas.microsoft.com/office/drawing/2014/main" id="{7230347C-1007-464F-B45D-B0131F56B693}"/>
                </a:ext>
              </a:extLst>
            </p:cNvPr>
            <p:cNvSpPr/>
            <p:nvPr/>
          </p:nvSpPr>
          <p:spPr>
            <a:xfrm>
              <a:off x="8140268" y="4323969"/>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a:p>
          </p:txBody>
        </p:sp>
        <p:sp>
          <p:nvSpPr>
            <p:cNvPr id="41" name="object 20">
              <a:extLst>
                <a:ext uri="{FF2B5EF4-FFF2-40B4-BE49-F238E27FC236}">
                  <a16:creationId xmlns:a16="http://schemas.microsoft.com/office/drawing/2014/main" id="{3CD98227-D6B6-4643-A9A3-DDE6A8127DED}"/>
                </a:ext>
              </a:extLst>
            </p:cNvPr>
            <p:cNvSpPr/>
            <p:nvPr/>
          </p:nvSpPr>
          <p:spPr>
            <a:xfrm>
              <a:off x="8178508" y="4064012"/>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10"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a:p>
          </p:txBody>
        </p:sp>
      </p:grpSp>
      <p:grpSp>
        <p:nvGrpSpPr>
          <p:cNvPr id="42" name="object 31">
            <a:extLst>
              <a:ext uri="{FF2B5EF4-FFF2-40B4-BE49-F238E27FC236}">
                <a16:creationId xmlns:a16="http://schemas.microsoft.com/office/drawing/2014/main" id="{520EBA6D-D4AA-F341-9B0E-EAF5274260E8}"/>
              </a:ext>
            </a:extLst>
          </p:cNvPr>
          <p:cNvGrpSpPr/>
          <p:nvPr userDrawn="1"/>
        </p:nvGrpSpPr>
        <p:grpSpPr>
          <a:xfrm>
            <a:off x="0" y="8259512"/>
            <a:ext cx="3557709" cy="3049838"/>
            <a:chOff x="0" y="6069449"/>
            <a:chExt cx="1739264" cy="1490980"/>
          </a:xfrm>
        </p:grpSpPr>
        <p:sp>
          <p:nvSpPr>
            <p:cNvPr id="43" name="object 32">
              <a:extLst>
                <a:ext uri="{FF2B5EF4-FFF2-40B4-BE49-F238E27FC236}">
                  <a16:creationId xmlns:a16="http://schemas.microsoft.com/office/drawing/2014/main" id="{6ED24C70-7D01-B244-AF6B-494E570C9489}"/>
                </a:ext>
              </a:extLst>
            </p:cNvPr>
            <p:cNvSpPr/>
            <p:nvPr/>
          </p:nvSpPr>
          <p:spPr>
            <a:xfrm>
              <a:off x="0" y="6069456"/>
              <a:ext cx="1739264" cy="1490980"/>
            </a:xfrm>
            <a:custGeom>
              <a:avLst/>
              <a:gdLst/>
              <a:ahLst/>
              <a:cxnLst/>
              <a:rect l="l" t="t" r="r" b="b"/>
              <a:pathLst>
                <a:path w="1739264" h="1490979">
                  <a:moveTo>
                    <a:pt x="348361" y="1490548"/>
                  </a:moveTo>
                  <a:lnTo>
                    <a:pt x="0" y="1142199"/>
                  </a:lnTo>
                  <a:lnTo>
                    <a:pt x="0" y="1174038"/>
                  </a:lnTo>
                  <a:lnTo>
                    <a:pt x="316522" y="1490548"/>
                  </a:lnTo>
                  <a:lnTo>
                    <a:pt x="348361" y="1490548"/>
                  </a:lnTo>
                  <a:close/>
                </a:path>
                <a:path w="1739264" h="1490979">
                  <a:moveTo>
                    <a:pt x="513892" y="1490548"/>
                  </a:moveTo>
                  <a:lnTo>
                    <a:pt x="0" y="976668"/>
                  </a:lnTo>
                  <a:lnTo>
                    <a:pt x="0" y="1008519"/>
                  </a:lnTo>
                  <a:lnTo>
                    <a:pt x="482041" y="1490548"/>
                  </a:lnTo>
                  <a:lnTo>
                    <a:pt x="513892" y="1490548"/>
                  </a:lnTo>
                  <a:close/>
                </a:path>
                <a:path w="1739264" h="1490979">
                  <a:moveTo>
                    <a:pt x="679411" y="1490548"/>
                  </a:moveTo>
                  <a:lnTo>
                    <a:pt x="0" y="811149"/>
                  </a:lnTo>
                  <a:lnTo>
                    <a:pt x="0" y="843013"/>
                  </a:lnTo>
                  <a:lnTo>
                    <a:pt x="647547" y="1490548"/>
                  </a:lnTo>
                  <a:lnTo>
                    <a:pt x="679411" y="1490548"/>
                  </a:lnTo>
                  <a:close/>
                </a:path>
                <a:path w="1739264" h="1490979">
                  <a:moveTo>
                    <a:pt x="844931" y="1490548"/>
                  </a:moveTo>
                  <a:lnTo>
                    <a:pt x="0" y="645642"/>
                  </a:lnTo>
                  <a:lnTo>
                    <a:pt x="0" y="677481"/>
                  </a:lnTo>
                  <a:lnTo>
                    <a:pt x="813079" y="1490548"/>
                  </a:lnTo>
                  <a:lnTo>
                    <a:pt x="844931" y="1490548"/>
                  </a:lnTo>
                  <a:close/>
                </a:path>
                <a:path w="1739264" h="1490979">
                  <a:moveTo>
                    <a:pt x="1010450" y="1490548"/>
                  </a:moveTo>
                  <a:lnTo>
                    <a:pt x="0" y="480110"/>
                  </a:lnTo>
                  <a:lnTo>
                    <a:pt x="0" y="511975"/>
                  </a:lnTo>
                  <a:lnTo>
                    <a:pt x="978585" y="1490548"/>
                  </a:lnTo>
                  <a:lnTo>
                    <a:pt x="1010450" y="1490548"/>
                  </a:lnTo>
                  <a:close/>
                </a:path>
                <a:path w="1739264" h="1490979">
                  <a:moveTo>
                    <a:pt x="1175969" y="1490548"/>
                  </a:moveTo>
                  <a:lnTo>
                    <a:pt x="0" y="314591"/>
                  </a:lnTo>
                  <a:lnTo>
                    <a:pt x="0" y="346443"/>
                  </a:lnTo>
                  <a:lnTo>
                    <a:pt x="1144104" y="1490548"/>
                  </a:lnTo>
                  <a:lnTo>
                    <a:pt x="1175969" y="1490548"/>
                  </a:lnTo>
                  <a:close/>
                </a:path>
                <a:path w="1739264" h="1490979">
                  <a:moveTo>
                    <a:pt x="1341475" y="1490548"/>
                  </a:moveTo>
                  <a:lnTo>
                    <a:pt x="0" y="149085"/>
                  </a:lnTo>
                  <a:lnTo>
                    <a:pt x="0" y="180924"/>
                  </a:lnTo>
                  <a:lnTo>
                    <a:pt x="1309624" y="1490548"/>
                  </a:lnTo>
                  <a:lnTo>
                    <a:pt x="1341475" y="1490548"/>
                  </a:lnTo>
                  <a:close/>
                </a:path>
                <a:path w="1739264" h="1490979">
                  <a:moveTo>
                    <a:pt x="1506982" y="1490548"/>
                  </a:moveTo>
                  <a:lnTo>
                    <a:pt x="101752" y="85305"/>
                  </a:lnTo>
                  <a:lnTo>
                    <a:pt x="85826" y="101231"/>
                  </a:lnTo>
                  <a:lnTo>
                    <a:pt x="1475143" y="1490548"/>
                  </a:lnTo>
                  <a:lnTo>
                    <a:pt x="1506982" y="1490548"/>
                  </a:lnTo>
                  <a:close/>
                </a:path>
                <a:path w="1739264" h="1490979">
                  <a:moveTo>
                    <a:pt x="1672501" y="1490548"/>
                  </a:moveTo>
                  <a:lnTo>
                    <a:pt x="225399" y="43446"/>
                  </a:lnTo>
                  <a:lnTo>
                    <a:pt x="209473" y="59372"/>
                  </a:lnTo>
                  <a:lnTo>
                    <a:pt x="1640662" y="1490548"/>
                  </a:lnTo>
                  <a:lnTo>
                    <a:pt x="1672501" y="1490548"/>
                  </a:lnTo>
                  <a:close/>
                </a:path>
                <a:path w="1739264" h="1490979">
                  <a:moveTo>
                    <a:pt x="1687804" y="843788"/>
                  </a:moveTo>
                  <a:lnTo>
                    <a:pt x="895400" y="51384"/>
                  </a:lnTo>
                  <a:lnTo>
                    <a:pt x="879475" y="67310"/>
                  </a:lnTo>
                  <a:lnTo>
                    <a:pt x="1671878" y="859713"/>
                  </a:lnTo>
                  <a:lnTo>
                    <a:pt x="1687804" y="843788"/>
                  </a:lnTo>
                  <a:close/>
                </a:path>
                <a:path w="1739264" h="1490979">
                  <a:moveTo>
                    <a:pt x="1725231" y="1377759"/>
                  </a:moveTo>
                  <a:lnTo>
                    <a:pt x="361429" y="13957"/>
                  </a:lnTo>
                  <a:lnTo>
                    <a:pt x="345503" y="29883"/>
                  </a:lnTo>
                  <a:lnTo>
                    <a:pt x="1709305" y="1393685"/>
                  </a:lnTo>
                  <a:lnTo>
                    <a:pt x="1725231" y="1377759"/>
                  </a:lnTo>
                  <a:close/>
                </a:path>
                <a:path w="1739264" h="1490979">
                  <a:moveTo>
                    <a:pt x="1731568" y="1053058"/>
                  </a:moveTo>
                  <a:lnTo>
                    <a:pt x="686130" y="7632"/>
                  </a:lnTo>
                  <a:lnTo>
                    <a:pt x="670204" y="23558"/>
                  </a:lnTo>
                  <a:lnTo>
                    <a:pt x="1715643" y="1068984"/>
                  </a:lnTo>
                  <a:lnTo>
                    <a:pt x="1731568" y="1053058"/>
                  </a:lnTo>
                  <a:close/>
                </a:path>
                <a:path w="1739264" h="1490979">
                  <a:moveTo>
                    <a:pt x="1739188" y="1226210"/>
                  </a:moveTo>
                  <a:lnTo>
                    <a:pt x="512978" y="0"/>
                  </a:lnTo>
                  <a:lnTo>
                    <a:pt x="497052" y="15925"/>
                  </a:lnTo>
                  <a:lnTo>
                    <a:pt x="1723263" y="1242136"/>
                  </a:lnTo>
                  <a:lnTo>
                    <a:pt x="1739188" y="1226210"/>
                  </a:lnTo>
                  <a:close/>
                </a:path>
              </a:pathLst>
            </a:custGeom>
            <a:solidFill>
              <a:srgbClr val="FFFFFF"/>
            </a:solidFill>
          </p:spPr>
          <p:txBody>
            <a:bodyPr wrap="square" lIns="0" tIns="0" rIns="0" bIns="0" rtlCol="0"/>
            <a:lstStyle/>
            <a:p>
              <a:endParaRPr/>
            </a:p>
          </p:txBody>
        </p:sp>
        <p:pic>
          <p:nvPicPr>
            <p:cNvPr id="44" name="object 33">
              <a:extLst>
                <a:ext uri="{FF2B5EF4-FFF2-40B4-BE49-F238E27FC236}">
                  <a16:creationId xmlns:a16="http://schemas.microsoft.com/office/drawing/2014/main" id="{4496A643-D7E9-C34C-87E6-5D2E1F121CF9}"/>
                </a:ext>
              </a:extLst>
            </p:cNvPr>
            <p:cNvPicPr/>
            <p:nvPr/>
          </p:nvPicPr>
          <p:blipFill>
            <a:blip r:embed="rId2" cstate="print"/>
            <a:stretch>
              <a:fillRect/>
            </a:stretch>
          </p:blipFill>
          <p:spPr>
            <a:xfrm>
              <a:off x="0" y="7377151"/>
              <a:ext cx="182854" cy="182854"/>
            </a:xfrm>
            <a:prstGeom prst="rect">
              <a:avLst/>
            </a:prstGeom>
          </p:spPr>
        </p:pic>
        <p:sp>
          <p:nvSpPr>
            <p:cNvPr id="45" name="object 34">
              <a:extLst>
                <a:ext uri="{FF2B5EF4-FFF2-40B4-BE49-F238E27FC236}">
                  <a16:creationId xmlns:a16="http://schemas.microsoft.com/office/drawing/2014/main" id="{3D59D0A6-A8C2-9B42-BB47-6DB24E419295}"/>
                </a:ext>
              </a:extLst>
            </p:cNvPr>
            <p:cNvSpPr/>
            <p:nvPr/>
          </p:nvSpPr>
          <p:spPr>
            <a:xfrm>
              <a:off x="1194642" y="6270476"/>
              <a:ext cx="343535" cy="343535"/>
            </a:xfrm>
            <a:custGeom>
              <a:avLst/>
              <a:gdLst/>
              <a:ahLst/>
              <a:cxnLst/>
              <a:rect l="l" t="t" r="r" b="b"/>
              <a:pathLst>
                <a:path w="343534" h="343534">
                  <a:moveTo>
                    <a:pt x="15925" y="0"/>
                  </a:moveTo>
                  <a:lnTo>
                    <a:pt x="0" y="15925"/>
                  </a:lnTo>
                  <a:lnTo>
                    <a:pt x="327609" y="343534"/>
                  </a:lnTo>
                  <a:lnTo>
                    <a:pt x="343534" y="327609"/>
                  </a:lnTo>
                  <a:lnTo>
                    <a:pt x="15925" y="0"/>
                  </a:lnTo>
                  <a:close/>
                </a:path>
              </a:pathLst>
            </a:custGeom>
            <a:solidFill>
              <a:srgbClr val="FFFFFF"/>
            </a:solidFill>
          </p:spPr>
          <p:txBody>
            <a:bodyPr wrap="square" lIns="0" tIns="0" rIns="0" bIns="0" rtlCol="0"/>
            <a:lstStyle/>
            <a:p>
              <a:endParaRPr/>
            </a:p>
          </p:txBody>
        </p:sp>
      </p:grpSp>
      <p:sp>
        <p:nvSpPr>
          <p:cNvPr id="47" name="Text Placeholder 4">
            <a:extLst>
              <a:ext uri="{FF2B5EF4-FFF2-40B4-BE49-F238E27FC236}">
                <a16:creationId xmlns:a16="http://schemas.microsoft.com/office/drawing/2014/main" id="{3F733A12-3C21-5F4F-AA98-7284FA5A9CD5}"/>
              </a:ext>
            </a:extLst>
          </p:cNvPr>
          <p:cNvSpPr>
            <a:spLocks noGrp="1"/>
          </p:cNvSpPr>
          <p:nvPr>
            <p:ph type="body" sz="quarter" idx="15" hasCustomPrompt="1"/>
          </p:nvPr>
        </p:nvSpPr>
        <p:spPr>
          <a:xfrm>
            <a:off x="11093955" y="9324653"/>
            <a:ext cx="8193087" cy="549273"/>
          </a:xfrm>
          <a:prstGeom prst="rect">
            <a:avLst/>
          </a:prstGeom>
        </p:spPr>
        <p:txBody>
          <a:bodyPr/>
          <a:lstStyle>
            <a:lvl1pPr algn="r">
              <a:defRPr sz="3000" b="1" i="0">
                <a:solidFill>
                  <a:srgbClr val="14ED99"/>
                </a:solidFill>
                <a:latin typeface="Poppins" pitchFamily="2" charset="77"/>
                <a:cs typeface="Poppins" pitchFamily="2" charset="77"/>
              </a:defRPr>
            </a:lvl1pPr>
          </a:lstStyle>
          <a:p>
            <a:r>
              <a:rPr lang="en-US" dirty="0"/>
              <a:t>THE BIG BANG AT SCHOOL</a:t>
            </a:r>
          </a:p>
        </p:txBody>
      </p:sp>
      <p:sp>
        <p:nvSpPr>
          <p:cNvPr id="48" name="Text Placeholder 4">
            <a:extLst>
              <a:ext uri="{FF2B5EF4-FFF2-40B4-BE49-F238E27FC236}">
                <a16:creationId xmlns:a16="http://schemas.microsoft.com/office/drawing/2014/main" id="{93D614ED-C7DE-9E43-AE62-E7788EC519E3}"/>
              </a:ext>
            </a:extLst>
          </p:cNvPr>
          <p:cNvSpPr>
            <a:spLocks noGrp="1"/>
          </p:cNvSpPr>
          <p:nvPr>
            <p:ph type="body" sz="quarter" idx="16" hasCustomPrompt="1"/>
          </p:nvPr>
        </p:nvSpPr>
        <p:spPr>
          <a:xfrm>
            <a:off x="11093955" y="9891581"/>
            <a:ext cx="8193087" cy="549273"/>
          </a:xfrm>
          <a:prstGeom prst="rect">
            <a:avLst/>
          </a:prstGeom>
        </p:spPr>
        <p:txBody>
          <a:bodyPr/>
          <a:lstStyle>
            <a:lvl1pPr algn="r">
              <a:defRPr sz="3000" b="0" i="0">
                <a:solidFill>
                  <a:schemeClr val="bg1"/>
                </a:solidFill>
                <a:latin typeface="Poppins" pitchFamily="2" charset="77"/>
                <a:cs typeface="Poppins" pitchFamily="2" charset="77"/>
              </a:defRPr>
            </a:lvl1pPr>
          </a:lstStyle>
          <a:p>
            <a:r>
              <a:rPr lang="en-US" dirty="0"/>
              <a:t>MARCH 2021</a:t>
            </a:r>
          </a:p>
        </p:txBody>
      </p:sp>
      <p:pic>
        <p:nvPicPr>
          <p:cNvPr id="2" name="Picture 1">
            <a:extLst>
              <a:ext uri="{FF2B5EF4-FFF2-40B4-BE49-F238E27FC236}">
                <a16:creationId xmlns:a16="http://schemas.microsoft.com/office/drawing/2014/main" id="{2E64F6B4-BB57-C5A7-8E18-3F8B29C9148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9791" t="1104" r="-112" b="51718"/>
          <a:stretch/>
        </p:blipFill>
        <p:spPr>
          <a:xfrm>
            <a:off x="6889128" y="3182822"/>
            <a:ext cx="5641200" cy="5500170"/>
          </a:xfrm>
          <a:prstGeom prst="rect">
            <a:avLst/>
          </a:prstGeom>
        </p:spPr>
      </p:pic>
    </p:spTree>
    <p:extLst>
      <p:ext uri="{BB962C8B-B14F-4D97-AF65-F5344CB8AC3E}">
        <p14:creationId xmlns:p14="http://schemas.microsoft.com/office/powerpoint/2010/main" val="293910602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2_Overview">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6C9066CC-A2B5-F148-A10F-615D8F886B50}"/>
              </a:ext>
            </a:extLst>
          </p:cNvPr>
          <p:cNvGrpSpPr/>
          <p:nvPr userDrawn="1"/>
        </p:nvGrpSpPr>
        <p:grpSpPr>
          <a:xfrm>
            <a:off x="12338050" y="0"/>
            <a:ext cx="7108886" cy="549273"/>
            <a:chOff x="691727" y="2"/>
            <a:chExt cx="4881727" cy="377190"/>
          </a:xfrm>
        </p:grpSpPr>
        <p:sp>
          <p:nvSpPr>
            <p:cNvPr id="10" name="object 22">
              <a:extLst>
                <a:ext uri="{FF2B5EF4-FFF2-40B4-BE49-F238E27FC236}">
                  <a16:creationId xmlns:a16="http://schemas.microsoft.com/office/drawing/2014/main" id="{DF093042-3EEF-0347-983A-1F511B970FD9}"/>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1" name="object 23">
              <a:extLst>
                <a:ext uri="{FF2B5EF4-FFF2-40B4-BE49-F238E27FC236}">
                  <a16:creationId xmlns:a16="http://schemas.microsoft.com/office/drawing/2014/main" id="{F303342A-1990-8E4A-BE8C-E20B8A53648B}"/>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2" name="object 24">
              <a:extLst>
                <a:ext uri="{FF2B5EF4-FFF2-40B4-BE49-F238E27FC236}">
                  <a16:creationId xmlns:a16="http://schemas.microsoft.com/office/drawing/2014/main" id="{9B328076-A70C-DB4A-BCB7-B2A84C1E92D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5" name="object 25">
              <a:extLst>
                <a:ext uri="{FF2B5EF4-FFF2-40B4-BE49-F238E27FC236}">
                  <a16:creationId xmlns:a16="http://schemas.microsoft.com/office/drawing/2014/main" id="{5D67A596-E8C1-C44B-8FB9-812AB5B3889F}"/>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6" name="object 26">
              <a:extLst>
                <a:ext uri="{FF2B5EF4-FFF2-40B4-BE49-F238E27FC236}">
                  <a16:creationId xmlns:a16="http://schemas.microsoft.com/office/drawing/2014/main" id="{A64A3534-DDE0-764C-98FD-CEE5508F8A9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7" name="object 27">
              <a:extLst>
                <a:ext uri="{FF2B5EF4-FFF2-40B4-BE49-F238E27FC236}">
                  <a16:creationId xmlns:a16="http://schemas.microsoft.com/office/drawing/2014/main" id="{E4CA6F64-05FD-D948-A5A0-A104247E8F61}"/>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8" name="object 28">
              <a:extLst>
                <a:ext uri="{FF2B5EF4-FFF2-40B4-BE49-F238E27FC236}">
                  <a16:creationId xmlns:a16="http://schemas.microsoft.com/office/drawing/2014/main" id="{95E78ED5-43E7-CC42-A593-DC016315B170}"/>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0" name="object 30">
              <a:extLst>
                <a:ext uri="{FF2B5EF4-FFF2-40B4-BE49-F238E27FC236}">
                  <a16:creationId xmlns:a16="http://schemas.microsoft.com/office/drawing/2014/main" id="{2431E518-0652-774D-BD25-3DB0A18BCAE7}"/>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9" name="object 29">
              <a:extLst>
                <a:ext uri="{FF2B5EF4-FFF2-40B4-BE49-F238E27FC236}">
                  <a16:creationId xmlns:a16="http://schemas.microsoft.com/office/drawing/2014/main" id="{2A491E1A-3EFA-D846-B504-680FFBDAAC6B}"/>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grpSp>
      <p:pic>
        <p:nvPicPr>
          <p:cNvPr id="22" name="Picture 21">
            <a:extLst>
              <a:ext uri="{FF2B5EF4-FFF2-40B4-BE49-F238E27FC236}">
                <a16:creationId xmlns:a16="http://schemas.microsoft.com/office/drawing/2014/main" id="{154EDE50-E6CE-0E4E-AC2E-EE2D3F5B865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130"/>
          <a:stretch/>
        </p:blipFill>
        <p:spPr>
          <a:xfrm>
            <a:off x="11195050" y="1126893"/>
            <a:ext cx="8075741" cy="9349434"/>
          </a:xfrm>
          <a:prstGeom prst="rect">
            <a:avLst/>
          </a:prstGeom>
        </p:spPr>
      </p:pic>
      <p:sp>
        <p:nvSpPr>
          <p:cNvPr id="25" name="Text Placeholder 2">
            <a:extLst>
              <a:ext uri="{FF2B5EF4-FFF2-40B4-BE49-F238E27FC236}">
                <a16:creationId xmlns:a16="http://schemas.microsoft.com/office/drawing/2014/main" id="{A8A8BDF6-AF70-B74A-A48E-3148C49B3984}"/>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
        <p:nvSpPr>
          <p:cNvPr id="28" name="Text Placeholder 14">
            <a:extLst>
              <a:ext uri="{FF2B5EF4-FFF2-40B4-BE49-F238E27FC236}">
                <a16:creationId xmlns:a16="http://schemas.microsoft.com/office/drawing/2014/main" id="{829A1745-E225-8C43-AEC0-9D62EFF8CC0F}"/>
              </a:ext>
            </a:extLst>
          </p:cNvPr>
          <p:cNvSpPr>
            <a:spLocks noGrp="1"/>
          </p:cNvSpPr>
          <p:nvPr>
            <p:ph type="body" sz="quarter" idx="11" hasCustomPrompt="1"/>
          </p:nvPr>
        </p:nvSpPr>
        <p:spPr>
          <a:xfrm>
            <a:off x="2508250" y="2682875"/>
            <a:ext cx="8686800" cy="6155532"/>
          </a:xfrm>
          <a:prstGeom prst="rect">
            <a:avLst/>
          </a:prstGeom>
          <a:noFill/>
        </p:spPr>
        <p:txBody>
          <a:bodyPr/>
          <a:lstStyle>
            <a:lvl1pPr>
              <a:lnSpc>
                <a:spcPts val="8000"/>
              </a:lnSpc>
              <a:defRPr sz="7500" b="1" i="1" spc="-150">
                <a:solidFill>
                  <a:srgbClr val="14ED99"/>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dirty="0"/>
              <a:t>LOREM IPSUM </a:t>
            </a:r>
            <a:br>
              <a:rPr lang="en-GB" dirty="0"/>
            </a:br>
            <a:r>
              <a:rPr lang="en-GB" dirty="0"/>
              <a:t>DOLOR SIT AMET, CONSECTETUR ADIPISCING ELIT.</a:t>
            </a:r>
          </a:p>
          <a:p>
            <a:pPr lvl="0"/>
            <a:r>
              <a:rPr lang="en-GB" dirty="0"/>
              <a:t>DOLOR SIT AMET, CONSECTETUR</a:t>
            </a:r>
            <a:endParaRPr lang="en-US" dirty="0"/>
          </a:p>
        </p:txBody>
      </p:sp>
      <p:sp>
        <p:nvSpPr>
          <p:cNvPr id="29" name="Text Placeholder 2">
            <a:extLst>
              <a:ext uri="{FF2B5EF4-FFF2-40B4-BE49-F238E27FC236}">
                <a16:creationId xmlns:a16="http://schemas.microsoft.com/office/drawing/2014/main" id="{A8F322BA-D943-B04E-91C9-C08F4BF24170}"/>
              </a:ext>
            </a:extLst>
          </p:cNvPr>
          <p:cNvSpPr>
            <a:spLocks noGrp="1"/>
          </p:cNvSpPr>
          <p:nvPr>
            <p:ph type="body" sz="quarter" idx="16" hasCustomPrompt="1"/>
          </p:nvPr>
        </p:nvSpPr>
        <p:spPr>
          <a:xfrm>
            <a:off x="2466966" y="8855075"/>
            <a:ext cx="8728084" cy="412529"/>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dirty="0"/>
              <a:t>Name and title</a:t>
            </a:r>
          </a:p>
        </p:txBody>
      </p:sp>
      <p:sp>
        <p:nvSpPr>
          <p:cNvPr id="32" name="object 11">
            <a:extLst>
              <a:ext uri="{FF2B5EF4-FFF2-40B4-BE49-F238E27FC236}">
                <a16:creationId xmlns:a16="http://schemas.microsoft.com/office/drawing/2014/main" id="{3327CD78-9856-F149-8D20-A1634F635338}"/>
              </a:ext>
            </a:extLst>
          </p:cNvPr>
          <p:cNvSpPr/>
          <p:nvPr userDrawn="1"/>
        </p:nvSpPr>
        <p:spPr>
          <a:xfrm>
            <a:off x="709430" y="1920875"/>
            <a:ext cx="3240168" cy="260582"/>
          </a:xfrm>
          <a:custGeom>
            <a:avLst/>
            <a:gdLst/>
            <a:ahLst/>
            <a:cxnLst/>
            <a:rect l="l" t="t" r="r" b="b"/>
            <a:pathLst>
              <a:path w="1563370" h="125729">
                <a:moveTo>
                  <a:pt x="1551971" y="125437"/>
                </a:moveTo>
                <a:lnTo>
                  <a:pt x="1542650" y="125437"/>
                </a:lnTo>
                <a:lnTo>
                  <a:pt x="1506998" y="120870"/>
                </a:lnTo>
                <a:lnTo>
                  <a:pt x="1480145" y="109045"/>
                </a:lnTo>
                <a:lnTo>
                  <a:pt x="1459518" y="92776"/>
                </a:lnTo>
                <a:lnTo>
                  <a:pt x="1427707" y="59130"/>
                </a:lnTo>
                <a:lnTo>
                  <a:pt x="1411408" y="46016"/>
                </a:lnTo>
                <a:lnTo>
                  <a:pt x="1391157" y="37044"/>
                </a:lnTo>
                <a:lnTo>
                  <a:pt x="1364469" y="33718"/>
                </a:lnTo>
                <a:lnTo>
                  <a:pt x="1336869" y="37044"/>
                </a:lnTo>
                <a:lnTo>
                  <a:pt x="1314115" y="46016"/>
                </a:lnTo>
                <a:lnTo>
                  <a:pt x="1294146" y="59130"/>
                </a:lnTo>
                <a:lnTo>
                  <a:pt x="1252901" y="92776"/>
                </a:lnTo>
                <a:lnTo>
                  <a:pt x="1227717" y="109045"/>
                </a:lnTo>
                <a:lnTo>
                  <a:pt x="1197561" y="120870"/>
                </a:lnTo>
                <a:lnTo>
                  <a:pt x="1160646" y="125437"/>
                </a:lnTo>
                <a:lnTo>
                  <a:pt x="1125040" y="120870"/>
                </a:lnTo>
                <a:lnTo>
                  <a:pt x="1098226" y="109043"/>
                </a:lnTo>
                <a:lnTo>
                  <a:pt x="1077632" y="92771"/>
                </a:lnTo>
                <a:lnTo>
                  <a:pt x="1045881" y="59125"/>
                </a:lnTo>
                <a:lnTo>
                  <a:pt x="1029618" y="46015"/>
                </a:lnTo>
                <a:lnTo>
                  <a:pt x="1009408" y="37043"/>
                </a:lnTo>
                <a:lnTo>
                  <a:pt x="982770" y="33718"/>
                </a:lnTo>
                <a:lnTo>
                  <a:pt x="955180" y="37043"/>
                </a:lnTo>
                <a:lnTo>
                  <a:pt x="932434" y="46015"/>
                </a:lnTo>
                <a:lnTo>
                  <a:pt x="912471" y="59125"/>
                </a:lnTo>
                <a:lnTo>
                  <a:pt x="871236" y="92771"/>
                </a:lnTo>
                <a:lnTo>
                  <a:pt x="846057" y="109043"/>
                </a:lnTo>
                <a:lnTo>
                  <a:pt x="815906" y="120870"/>
                </a:lnTo>
                <a:lnTo>
                  <a:pt x="778999" y="125437"/>
                </a:lnTo>
                <a:lnTo>
                  <a:pt x="743384" y="120870"/>
                </a:lnTo>
                <a:lnTo>
                  <a:pt x="716568" y="109043"/>
                </a:lnTo>
                <a:lnTo>
                  <a:pt x="695972" y="92771"/>
                </a:lnTo>
                <a:lnTo>
                  <a:pt x="664209" y="59125"/>
                </a:lnTo>
                <a:lnTo>
                  <a:pt x="647934" y="46015"/>
                </a:lnTo>
                <a:lnTo>
                  <a:pt x="627714" y="37043"/>
                </a:lnTo>
                <a:lnTo>
                  <a:pt x="601072" y="33718"/>
                </a:lnTo>
                <a:lnTo>
                  <a:pt x="573496" y="37043"/>
                </a:lnTo>
                <a:lnTo>
                  <a:pt x="550758" y="46015"/>
                </a:lnTo>
                <a:lnTo>
                  <a:pt x="530798" y="59125"/>
                </a:lnTo>
                <a:lnTo>
                  <a:pt x="489578" y="92771"/>
                </a:lnTo>
                <a:lnTo>
                  <a:pt x="464408" y="109043"/>
                </a:lnTo>
                <a:lnTo>
                  <a:pt x="434264" y="120870"/>
                </a:lnTo>
                <a:lnTo>
                  <a:pt x="397364" y="125437"/>
                </a:lnTo>
                <a:lnTo>
                  <a:pt x="361747" y="120870"/>
                </a:lnTo>
                <a:lnTo>
                  <a:pt x="334926" y="109043"/>
                </a:lnTo>
                <a:lnTo>
                  <a:pt x="314326" y="92771"/>
                </a:lnTo>
                <a:lnTo>
                  <a:pt x="282563" y="59125"/>
                </a:lnTo>
                <a:lnTo>
                  <a:pt x="266292" y="46015"/>
                </a:lnTo>
                <a:lnTo>
                  <a:pt x="246077" y="37043"/>
                </a:lnTo>
                <a:lnTo>
                  <a:pt x="219437" y="33718"/>
                </a:lnTo>
                <a:lnTo>
                  <a:pt x="191866" y="37043"/>
                </a:lnTo>
                <a:lnTo>
                  <a:pt x="169139" y="46015"/>
                </a:lnTo>
                <a:lnTo>
                  <a:pt x="149195" y="59125"/>
                </a:lnTo>
                <a:lnTo>
                  <a:pt x="107989" y="92771"/>
                </a:lnTo>
                <a:lnTo>
                  <a:pt x="82822" y="109043"/>
                </a:lnTo>
                <a:lnTo>
                  <a:pt x="52688" y="120870"/>
                </a:lnTo>
                <a:lnTo>
                  <a:pt x="15805" y="125437"/>
                </a:lnTo>
                <a:lnTo>
                  <a:pt x="6496" y="125437"/>
                </a:lnTo>
                <a:lnTo>
                  <a:pt x="0" y="117894"/>
                </a:lnTo>
                <a:lnTo>
                  <a:pt x="2618" y="99263"/>
                </a:lnTo>
                <a:lnTo>
                  <a:pt x="11235" y="91719"/>
                </a:lnTo>
                <a:lnTo>
                  <a:pt x="20544" y="91719"/>
                </a:lnTo>
                <a:lnTo>
                  <a:pt x="48109" y="88393"/>
                </a:lnTo>
                <a:lnTo>
                  <a:pt x="70838" y="79422"/>
                </a:lnTo>
                <a:lnTo>
                  <a:pt x="90789" y="66312"/>
                </a:lnTo>
                <a:lnTo>
                  <a:pt x="131995" y="32666"/>
                </a:lnTo>
                <a:lnTo>
                  <a:pt x="157155" y="16394"/>
                </a:lnTo>
                <a:lnTo>
                  <a:pt x="187287" y="4567"/>
                </a:lnTo>
                <a:lnTo>
                  <a:pt x="224175" y="0"/>
                </a:lnTo>
                <a:lnTo>
                  <a:pt x="259790" y="4567"/>
                </a:lnTo>
                <a:lnTo>
                  <a:pt x="286606" y="16394"/>
                </a:lnTo>
                <a:lnTo>
                  <a:pt x="307202" y="32666"/>
                </a:lnTo>
                <a:lnTo>
                  <a:pt x="338963" y="66312"/>
                </a:lnTo>
                <a:lnTo>
                  <a:pt x="355236" y="79422"/>
                </a:lnTo>
                <a:lnTo>
                  <a:pt x="375455" y="88393"/>
                </a:lnTo>
                <a:lnTo>
                  <a:pt x="402103" y="91719"/>
                </a:lnTo>
                <a:lnTo>
                  <a:pt x="429685" y="88393"/>
                </a:lnTo>
                <a:lnTo>
                  <a:pt x="452424" y="79422"/>
                </a:lnTo>
                <a:lnTo>
                  <a:pt x="472378" y="66312"/>
                </a:lnTo>
                <a:lnTo>
                  <a:pt x="513591" y="32666"/>
                </a:lnTo>
                <a:lnTo>
                  <a:pt x="538765" y="16394"/>
                </a:lnTo>
                <a:lnTo>
                  <a:pt x="568910" y="4567"/>
                </a:lnTo>
                <a:lnTo>
                  <a:pt x="605810" y="0"/>
                </a:lnTo>
                <a:lnTo>
                  <a:pt x="641425" y="4567"/>
                </a:lnTo>
                <a:lnTo>
                  <a:pt x="668243" y="16394"/>
                </a:lnTo>
                <a:lnTo>
                  <a:pt x="688843" y="32666"/>
                </a:lnTo>
                <a:lnTo>
                  <a:pt x="720605" y="66312"/>
                </a:lnTo>
                <a:lnTo>
                  <a:pt x="736877" y="79422"/>
                </a:lnTo>
                <a:lnTo>
                  <a:pt x="757095" y="88393"/>
                </a:lnTo>
                <a:lnTo>
                  <a:pt x="783738" y="91719"/>
                </a:lnTo>
                <a:lnTo>
                  <a:pt x="811329" y="88393"/>
                </a:lnTo>
                <a:lnTo>
                  <a:pt x="834078" y="79422"/>
                </a:lnTo>
                <a:lnTo>
                  <a:pt x="854042" y="66312"/>
                </a:lnTo>
                <a:lnTo>
                  <a:pt x="895271" y="32666"/>
                </a:lnTo>
                <a:lnTo>
                  <a:pt x="920451" y="16394"/>
                </a:lnTo>
                <a:lnTo>
                  <a:pt x="950601" y="4567"/>
                </a:lnTo>
                <a:lnTo>
                  <a:pt x="987509" y="0"/>
                </a:lnTo>
                <a:lnTo>
                  <a:pt x="1023115" y="4567"/>
                </a:lnTo>
                <a:lnTo>
                  <a:pt x="1049927" y="16394"/>
                </a:lnTo>
                <a:lnTo>
                  <a:pt x="1070518" y="32666"/>
                </a:lnTo>
                <a:lnTo>
                  <a:pt x="1102269" y="66312"/>
                </a:lnTo>
                <a:lnTo>
                  <a:pt x="1118536" y="79422"/>
                </a:lnTo>
                <a:lnTo>
                  <a:pt x="1138747" y="88393"/>
                </a:lnTo>
                <a:lnTo>
                  <a:pt x="1165385" y="91719"/>
                </a:lnTo>
                <a:lnTo>
                  <a:pt x="1192985" y="88393"/>
                </a:lnTo>
                <a:lnTo>
                  <a:pt x="1215739" y="79421"/>
                </a:lnTo>
                <a:lnTo>
                  <a:pt x="1235708" y="66307"/>
                </a:lnTo>
                <a:lnTo>
                  <a:pt x="1276953" y="32661"/>
                </a:lnTo>
                <a:lnTo>
                  <a:pt x="1302137" y="16392"/>
                </a:lnTo>
                <a:lnTo>
                  <a:pt x="1332292" y="4567"/>
                </a:lnTo>
                <a:lnTo>
                  <a:pt x="1369207" y="0"/>
                </a:lnTo>
                <a:lnTo>
                  <a:pt x="1404858" y="4565"/>
                </a:lnTo>
                <a:lnTo>
                  <a:pt x="1431708" y="16386"/>
                </a:lnTo>
                <a:lnTo>
                  <a:pt x="1452335" y="32650"/>
                </a:lnTo>
                <a:lnTo>
                  <a:pt x="1484145" y="66301"/>
                </a:lnTo>
                <a:lnTo>
                  <a:pt x="1500444" y="79419"/>
                </a:lnTo>
                <a:lnTo>
                  <a:pt x="1520698" y="88393"/>
                </a:lnTo>
                <a:lnTo>
                  <a:pt x="1547389" y="91719"/>
                </a:lnTo>
                <a:lnTo>
                  <a:pt x="1556710" y="91719"/>
                </a:lnTo>
                <a:lnTo>
                  <a:pt x="1563181" y="99263"/>
                </a:lnTo>
                <a:lnTo>
                  <a:pt x="1560563" y="117894"/>
                </a:lnTo>
                <a:lnTo>
                  <a:pt x="1551971" y="125437"/>
                </a:lnTo>
                <a:close/>
              </a:path>
            </a:pathLst>
          </a:custGeom>
          <a:solidFill>
            <a:srgbClr val="25203E"/>
          </a:solidFill>
        </p:spPr>
        <p:txBody>
          <a:bodyPr wrap="square" lIns="0" tIns="0" rIns="0" bIns="0" rtlCol="0"/>
          <a:lstStyle/>
          <a:p>
            <a:endParaRPr/>
          </a:p>
        </p:txBody>
      </p:sp>
      <p:pic>
        <p:nvPicPr>
          <p:cNvPr id="27" name="Picture 26">
            <a:extLst>
              <a:ext uri="{FF2B5EF4-FFF2-40B4-BE49-F238E27FC236}">
                <a16:creationId xmlns:a16="http://schemas.microsoft.com/office/drawing/2014/main" id="{2D681C9A-36FC-684F-BCDF-F6FAF7112CCC}"/>
              </a:ext>
            </a:extLst>
          </p:cNvPr>
          <p:cNvPicPr>
            <a:picLocks noChangeAspect="1"/>
          </p:cNvPicPr>
          <p:nvPr userDrawn="1"/>
        </p:nvPicPr>
        <p:blipFill>
          <a:blip r:embed="rId3" cstate="print">
            <a:grayscl/>
            <a:extLst>
              <a:ext uri="{28A0092B-C50C-407E-A947-70E740481C1C}">
                <a14:useLocalDpi xmlns:a14="http://schemas.microsoft.com/office/drawing/2010/main" val="0"/>
              </a:ext>
            </a:extLst>
          </a:blip>
          <a:stretch>
            <a:fillRect/>
          </a:stretch>
        </p:blipFill>
        <p:spPr>
          <a:xfrm>
            <a:off x="527050" y="2530475"/>
            <a:ext cx="1416546" cy="1004816"/>
          </a:xfrm>
          <a:prstGeom prst="rect">
            <a:avLst/>
          </a:prstGeom>
        </p:spPr>
      </p:pic>
    </p:spTree>
    <p:extLst>
      <p:ext uri="{BB962C8B-B14F-4D97-AF65-F5344CB8AC3E}">
        <p14:creationId xmlns:p14="http://schemas.microsoft.com/office/powerpoint/2010/main" val="398313134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5_Overview">
    <p:spTree>
      <p:nvGrpSpPr>
        <p:cNvPr id="1" name=""/>
        <p:cNvGrpSpPr/>
        <p:nvPr/>
      </p:nvGrpSpPr>
      <p:grpSpPr>
        <a:xfrm>
          <a:off x="0" y="0"/>
          <a:ext cx="0" cy="0"/>
          <a:chOff x="0" y="0"/>
          <a:chExt cx="0" cy="0"/>
        </a:xfrm>
      </p:grpSpPr>
      <p:sp>
        <p:nvSpPr>
          <p:cNvPr id="5" name="bg object 16">
            <a:extLst>
              <a:ext uri="{FF2B5EF4-FFF2-40B4-BE49-F238E27FC236}">
                <a16:creationId xmlns:a16="http://schemas.microsoft.com/office/drawing/2014/main" id="{FAD84EE5-5B82-3741-92A2-DF6AF596A013}"/>
              </a:ext>
            </a:extLst>
          </p:cNvPr>
          <p:cNvSpPr/>
          <p:nvPr userDrawn="1"/>
        </p:nvSpPr>
        <p:spPr>
          <a:xfrm>
            <a:off x="0" y="-60326"/>
            <a:ext cx="20104100" cy="1053360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12700">
            <a:solidFill>
              <a:srgbClr val="27203E"/>
            </a:solidFill>
          </a:ln>
        </p:spPr>
        <p:txBody>
          <a:bodyPr wrap="square" lIns="0" tIns="0" rIns="0" bIns="0" rtlCol="0"/>
          <a:lstStyle/>
          <a:p>
            <a:endParaRPr sz="1092" b="0" i="0" dirty="0">
              <a:latin typeface="Poppins Light" pitchFamily="2" charset="77"/>
            </a:endParaRPr>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chemeClr val="bg1"/>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chemeClr val="bg1"/>
                </a:solidFill>
                <a:latin typeface="Poppins" pitchFamily="2" charset="77"/>
                <a:cs typeface="Poppins" pitchFamily="2" charset="77"/>
              </a:defRPr>
            </a:lvl1pPr>
          </a:lstStyle>
          <a:p>
            <a:pPr lvl="0"/>
            <a:r>
              <a:rPr lang="en-GB" dirty="0"/>
              <a:t>PRIMARY LOGO</a:t>
            </a:r>
          </a:p>
        </p:txBody>
      </p:sp>
    </p:spTree>
    <p:extLst>
      <p:ext uri="{BB962C8B-B14F-4D97-AF65-F5344CB8AC3E}">
        <p14:creationId xmlns:p14="http://schemas.microsoft.com/office/powerpoint/2010/main" val="232571277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1_Overview">
    <p:spTree>
      <p:nvGrpSpPr>
        <p:cNvPr id="1" name=""/>
        <p:cNvGrpSpPr/>
        <p:nvPr/>
      </p:nvGrpSpPr>
      <p:grpSpPr>
        <a:xfrm>
          <a:off x="0" y="0"/>
          <a:ext cx="0" cy="0"/>
          <a:chOff x="0" y="0"/>
          <a:chExt cx="0" cy="0"/>
        </a:xfrm>
      </p:grpSpPr>
      <p:sp>
        <p:nvSpPr>
          <p:cNvPr id="5" name="bg object 16">
            <a:extLst>
              <a:ext uri="{FF2B5EF4-FFF2-40B4-BE49-F238E27FC236}">
                <a16:creationId xmlns:a16="http://schemas.microsoft.com/office/drawing/2014/main" id="{FAD84EE5-5B82-3741-92A2-DF6AF596A013}"/>
              </a:ext>
            </a:extLst>
          </p:cNvPr>
          <p:cNvSpPr/>
          <p:nvPr userDrawn="1"/>
        </p:nvSpPr>
        <p:spPr>
          <a:xfrm>
            <a:off x="0" y="-60326"/>
            <a:ext cx="20104100" cy="1053360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12700">
            <a:solidFill>
              <a:srgbClr val="27203E"/>
            </a:solidFill>
          </a:ln>
        </p:spPr>
        <p:txBody>
          <a:bodyPr wrap="square" lIns="0" tIns="0" rIns="0" bIns="0" rtlCol="0"/>
          <a:lstStyle/>
          <a:p>
            <a:endParaRPr sz="1092" b="0" i="0" dirty="0">
              <a:latin typeface="Poppins Light" pitchFamily="2" charset="77"/>
            </a:endParaRPr>
          </a:p>
        </p:txBody>
      </p:sp>
    </p:spTree>
    <p:extLst>
      <p:ext uri="{BB962C8B-B14F-4D97-AF65-F5344CB8AC3E}">
        <p14:creationId xmlns:p14="http://schemas.microsoft.com/office/powerpoint/2010/main" val="118769087"/>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9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PRIMARY LOGO</a:t>
            </a:r>
          </a:p>
        </p:txBody>
      </p:sp>
    </p:spTree>
    <p:extLst>
      <p:ext uri="{BB962C8B-B14F-4D97-AF65-F5344CB8AC3E}">
        <p14:creationId xmlns:p14="http://schemas.microsoft.com/office/powerpoint/2010/main" val="340545363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6_Overview">
    <p:spTree>
      <p:nvGrpSpPr>
        <p:cNvPr id="1" name=""/>
        <p:cNvGrpSpPr/>
        <p:nvPr/>
      </p:nvGrpSpPr>
      <p:grpSpPr>
        <a:xfrm>
          <a:off x="0" y="0"/>
          <a:ext cx="0" cy="0"/>
          <a:chOff x="0" y="0"/>
          <a:chExt cx="0" cy="0"/>
        </a:xfrm>
      </p:grpSpPr>
      <p:sp>
        <p:nvSpPr>
          <p:cNvPr id="16" name="object 5">
            <a:extLst>
              <a:ext uri="{FF2B5EF4-FFF2-40B4-BE49-F238E27FC236}">
                <a16:creationId xmlns:a16="http://schemas.microsoft.com/office/drawing/2014/main" id="{9F51C96D-5AD5-1E48-BE26-3025298A90DA}"/>
              </a:ext>
            </a:extLst>
          </p:cNvPr>
          <p:cNvSpPr/>
          <p:nvPr userDrawn="1"/>
        </p:nvSpPr>
        <p:spPr>
          <a:xfrm>
            <a:off x="0" y="19462"/>
            <a:ext cx="20104100" cy="10435813"/>
          </a:xfrm>
          <a:custGeom>
            <a:avLst/>
            <a:gdLst/>
            <a:ahLst/>
            <a:cxnLst/>
            <a:rect l="l" t="t" r="r" b="b"/>
            <a:pathLst>
              <a:path w="10692130" h="7110095">
                <a:moveTo>
                  <a:pt x="10692003" y="0"/>
                </a:moveTo>
                <a:lnTo>
                  <a:pt x="0" y="0"/>
                </a:lnTo>
                <a:lnTo>
                  <a:pt x="0" y="7109980"/>
                </a:lnTo>
                <a:lnTo>
                  <a:pt x="10692003" y="7109980"/>
                </a:lnTo>
                <a:lnTo>
                  <a:pt x="10692003" y="0"/>
                </a:lnTo>
                <a:close/>
              </a:path>
            </a:pathLst>
          </a:custGeom>
          <a:solidFill>
            <a:srgbClr val="DADADA"/>
          </a:solidFill>
        </p:spPr>
        <p:txBody>
          <a:bodyPr wrap="square" lIns="0" tIns="0" rIns="0" bIns="0" rtlCol="0"/>
          <a:lstStyle/>
          <a:p>
            <a:endParaRPr/>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COLOURS</a:t>
            </a:r>
          </a:p>
        </p:txBody>
      </p:sp>
    </p:spTree>
    <p:extLst>
      <p:ext uri="{BB962C8B-B14F-4D97-AF65-F5344CB8AC3E}">
        <p14:creationId xmlns:p14="http://schemas.microsoft.com/office/powerpoint/2010/main" val="3253725025"/>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7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534" name="Text Placeholder 2">
            <a:extLst>
              <a:ext uri="{FF2B5EF4-FFF2-40B4-BE49-F238E27FC236}">
                <a16:creationId xmlns:a16="http://schemas.microsoft.com/office/drawing/2014/main" id="{B709FCD8-6A17-8D4A-8647-B3B4F789C3AA}"/>
              </a:ext>
            </a:extLst>
          </p:cNvPr>
          <p:cNvSpPr>
            <a:spLocks noGrp="1"/>
          </p:cNvSpPr>
          <p:nvPr>
            <p:ph type="body" sz="quarter" idx="16"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GRAPHICAL ELEMENTS</a:t>
            </a:r>
          </a:p>
        </p:txBody>
      </p:sp>
    </p:spTree>
    <p:extLst>
      <p:ext uri="{BB962C8B-B14F-4D97-AF65-F5344CB8AC3E}">
        <p14:creationId xmlns:p14="http://schemas.microsoft.com/office/powerpoint/2010/main" val="4120301027"/>
      </p:ext>
    </p:extLst>
  </p:cSld>
  <p:clrMapOvr>
    <a:masterClrMapping/>
  </p:clrMapOvr>
  <p:extLst>
    <p:ext uri="{DCECCB84-F9BA-43D5-87BE-67443E8EF086}">
      <p15:sldGuideLst xmlns:p15="http://schemas.microsoft.com/office/powerpoint/2012/main">
        <p15:guide id="1" orient="horz" pos="3514" userDrawn="1">
          <p15:clr>
            <a:srgbClr val="FBAE40"/>
          </p15:clr>
        </p15:guide>
        <p15:guide id="2" pos="633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8_Overview">
    <p:spTree>
      <p:nvGrpSpPr>
        <p:cNvPr id="1" name=""/>
        <p:cNvGrpSpPr/>
        <p:nvPr/>
      </p:nvGrpSpPr>
      <p:grpSpPr>
        <a:xfrm>
          <a:off x="0" y="0"/>
          <a:ext cx="0" cy="0"/>
          <a:chOff x="0" y="0"/>
          <a:chExt cx="0" cy="0"/>
        </a:xfrm>
      </p:grpSpPr>
      <p:sp>
        <p:nvSpPr>
          <p:cNvPr id="542" name="bg object 16">
            <a:extLst>
              <a:ext uri="{FF2B5EF4-FFF2-40B4-BE49-F238E27FC236}">
                <a16:creationId xmlns:a16="http://schemas.microsoft.com/office/drawing/2014/main" id="{81C41AAE-F277-4848-A16A-8DBDFBEC39A7}"/>
              </a:ext>
            </a:extLst>
          </p:cNvPr>
          <p:cNvSpPr/>
          <p:nvPr userDrawn="1"/>
        </p:nvSpPr>
        <p:spPr>
          <a:xfrm>
            <a:off x="0" y="0"/>
            <a:ext cx="20104100" cy="1130935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p:spPr>
        <p:txBody>
          <a:bodyPr wrap="square" lIns="0" tIns="0" rIns="0" bIns="0" rtlCol="0"/>
          <a:lstStyle/>
          <a:p>
            <a:endParaRPr sz="1092" b="0" i="0" dirty="0">
              <a:latin typeface="Poppins Light" pitchFamily="2" charset="77"/>
            </a:endParaRPr>
          </a:p>
        </p:txBody>
      </p:sp>
      <p:grpSp>
        <p:nvGrpSpPr>
          <p:cNvPr id="2" name="Group 1">
            <a:extLst>
              <a:ext uri="{FF2B5EF4-FFF2-40B4-BE49-F238E27FC236}">
                <a16:creationId xmlns:a16="http://schemas.microsoft.com/office/drawing/2014/main" id="{EA74111D-0DC4-A041-AFC2-AAF4A974A52D}"/>
              </a:ext>
            </a:extLst>
          </p:cNvPr>
          <p:cNvGrpSpPr/>
          <p:nvPr userDrawn="1"/>
        </p:nvGrpSpPr>
        <p:grpSpPr>
          <a:xfrm>
            <a:off x="14647921" y="3749675"/>
            <a:ext cx="672592" cy="834077"/>
            <a:chOff x="12769975" y="5622304"/>
            <a:chExt cx="672592" cy="834077"/>
          </a:xfrm>
        </p:grpSpPr>
        <p:sp>
          <p:nvSpPr>
            <p:cNvPr id="536" name="object 11">
              <a:extLst>
                <a:ext uri="{FF2B5EF4-FFF2-40B4-BE49-F238E27FC236}">
                  <a16:creationId xmlns:a16="http://schemas.microsoft.com/office/drawing/2014/main" id="{9B2D175E-B6C9-EA46-8617-4B6E8E9CAB0A}"/>
                </a:ext>
              </a:extLst>
            </p:cNvPr>
            <p:cNvSpPr/>
            <p:nvPr/>
          </p:nvSpPr>
          <p:spPr>
            <a:xfrm>
              <a:off x="13060139" y="5622304"/>
              <a:ext cx="79798" cy="834077"/>
            </a:xfrm>
            <a:custGeom>
              <a:avLst/>
              <a:gdLst/>
              <a:ahLst/>
              <a:cxnLst/>
              <a:rect l="l" t="t" r="r" b="b"/>
              <a:pathLst>
                <a:path w="53340" h="557530">
                  <a:moveTo>
                    <a:pt x="53340" y="441096"/>
                  </a:moveTo>
                  <a:lnTo>
                    <a:pt x="51244" y="429704"/>
                  </a:lnTo>
                  <a:lnTo>
                    <a:pt x="45529" y="420408"/>
                  </a:lnTo>
                  <a:lnTo>
                    <a:pt x="37045" y="414147"/>
                  </a:lnTo>
                  <a:lnTo>
                    <a:pt x="26670" y="411848"/>
                  </a:lnTo>
                  <a:lnTo>
                    <a:pt x="16281" y="414147"/>
                  </a:lnTo>
                  <a:lnTo>
                    <a:pt x="7810" y="420408"/>
                  </a:lnTo>
                  <a:lnTo>
                    <a:pt x="2095" y="429704"/>
                  </a:lnTo>
                  <a:lnTo>
                    <a:pt x="0" y="441096"/>
                  </a:lnTo>
                  <a:lnTo>
                    <a:pt x="0" y="528104"/>
                  </a:lnTo>
                  <a:lnTo>
                    <a:pt x="2095" y="539496"/>
                  </a:lnTo>
                  <a:lnTo>
                    <a:pt x="7810" y="548792"/>
                  </a:lnTo>
                  <a:lnTo>
                    <a:pt x="16281" y="555066"/>
                  </a:lnTo>
                  <a:lnTo>
                    <a:pt x="26670" y="557364"/>
                  </a:lnTo>
                  <a:lnTo>
                    <a:pt x="37045" y="555066"/>
                  </a:lnTo>
                  <a:lnTo>
                    <a:pt x="45529" y="548792"/>
                  </a:lnTo>
                  <a:lnTo>
                    <a:pt x="51244" y="539496"/>
                  </a:lnTo>
                  <a:lnTo>
                    <a:pt x="53340" y="528104"/>
                  </a:lnTo>
                  <a:lnTo>
                    <a:pt x="53340" y="441096"/>
                  </a:lnTo>
                  <a:close/>
                </a:path>
                <a:path w="53340" h="557530">
                  <a:moveTo>
                    <a:pt x="53340" y="29248"/>
                  </a:moveTo>
                  <a:lnTo>
                    <a:pt x="51244" y="17856"/>
                  </a:lnTo>
                  <a:lnTo>
                    <a:pt x="45529" y="8559"/>
                  </a:lnTo>
                  <a:lnTo>
                    <a:pt x="37045" y="2298"/>
                  </a:lnTo>
                  <a:lnTo>
                    <a:pt x="26670" y="0"/>
                  </a:lnTo>
                  <a:lnTo>
                    <a:pt x="16281" y="2298"/>
                  </a:lnTo>
                  <a:lnTo>
                    <a:pt x="7810" y="8559"/>
                  </a:lnTo>
                  <a:lnTo>
                    <a:pt x="2095" y="17856"/>
                  </a:lnTo>
                  <a:lnTo>
                    <a:pt x="0" y="29248"/>
                  </a:lnTo>
                  <a:lnTo>
                    <a:pt x="0" y="116255"/>
                  </a:lnTo>
                  <a:lnTo>
                    <a:pt x="2095" y="127647"/>
                  </a:lnTo>
                  <a:lnTo>
                    <a:pt x="7810" y="136944"/>
                  </a:lnTo>
                  <a:lnTo>
                    <a:pt x="16281" y="143217"/>
                  </a:lnTo>
                  <a:lnTo>
                    <a:pt x="26670" y="145516"/>
                  </a:lnTo>
                  <a:lnTo>
                    <a:pt x="37045" y="143217"/>
                  </a:lnTo>
                  <a:lnTo>
                    <a:pt x="45529" y="136944"/>
                  </a:lnTo>
                  <a:lnTo>
                    <a:pt x="51244" y="127647"/>
                  </a:lnTo>
                  <a:lnTo>
                    <a:pt x="53340" y="116255"/>
                  </a:lnTo>
                  <a:lnTo>
                    <a:pt x="53340" y="29248"/>
                  </a:lnTo>
                  <a:close/>
                </a:path>
              </a:pathLst>
            </a:custGeom>
            <a:solidFill>
              <a:srgbClr val="FFFFFF"/>
            </a:solidFill>
          </p:spPr>
          <p:txBody>
            <a:bodyPr wrap="square" lIns="0" tIns="0" rIns="0" bIns="0" rtlCol="0"/>
            <a:lstStyle/>
            <a:p>
              <a:endParaRPr/>
            </a:p>
          </p:txBody>
        </p:sp>
        <p:pic>
          <p:nvPicPr>
            <p:cNvPr id="537" name="object 12">
              <a:extLst>
                <a:ext uri="{FF2B5EF4-FFF2-40B4-BE49-F238E27FC236}">
                  <a16:creationId xmlns:a16="http://schemas.microsoft.com/office/drawing/2014/main" id="{BA92E3E0-DDC9-7C4B-BBAF-8CAE47570ECD}"/>
                </a:ext>
              </a:extLst>
            </p:cNvPr>
            <p:cNvPicPr/>
            <p:nvPr/>
          </p:nvPicPr>
          <p:blipFill>
            <a:blip r:embed="rId2" cstate="print"/>
            <a:stretch>
              <a:fillRect/>
            </a:stretch>
          </p:blipFill>
          <p:spPr>
            <a:xfrm>
              <a:off x="12769975" y="6125278"/>
              <a:ext cx="181934" cy="152307"/>
            </a:xfrm>
            <a:prstGeom prst="rect">
              <a:avLst/>
            </a:prstGeom>
          </p:spPr>
        </p:pic>
        <p:pic>
          <p:nvPicPr>
            <p:cNvPr id="538" name="object 13">
              <a:extLst>
                <a:ext uri="{FF2B5EF4-FFF2-40B4-BE49-F238E27FC236}">
                  <a16:creationId xmlns:a16="http://schemas.microsoft.com/office/drawing/2014/main" id="{C5735049-CF50-8D46-BF9F-5110B393EAF7}"/>
                </a:ext>
              </a:extLst>
            </p:cNvPr>
            <p:cNvPicPr/>
            <p:nvPr/>
          </p:nvPicPr>
          <p:blipFill>
            <a:blip r:embed="rId3" cstate="print"/>
            <a:stretch>
              <a:fillRect/>
            </a:stretch>
          </p:blipFill>
          <p:spPr>
            <a:xfrm>
              <a:off x="13256333" y="5817210"/>
              <a:ext cx="181934" cy="152307"/>
            </a:xfrm>
            <a:prstGeom prst="rect">
              <a:avLst/>
            </a:prstGeom>
          </p:spPr>
        </p:pic>
        <p:pic>
          <p:nvPicPr>
            <p:cNvPr id="539" name="object 14">
              <a:extLst>
                <a:ext uri="{FF2B5EF4-FFF2-40B4-BE49-F238E27FC236}">
                  <a16:creationId xmlns:a16="http://schemas.microsoft.com/office/drawing/2014/main" id="{070AE52E-CE0D-2A40-B5E6-9E4EC87C6063}"/>
                </a:ext>
              </a:extLst>
            </p:cNvPr>
            <p:cNvPicPr/>
            <p:nvPr/>
          </p:nvPicPr>
          <p:blipFill>
            <a:blip r:embed="rId4" cstate="print"/>
            <a:stretch>
              <a:fillRect/>
            </a:stretch>
          </p:blipFill>
          <p:spPr>
            <a:xfrm>
              <a:off x="13260633" y="6117388"/>
              <a:ext cx="181934" cy="152307"/>
            </a:xfrm>
            <a:prstGeom prst="rect">
              <a:avLst/>
            </a:prstGeom>
          </p:spPr>
        </p:pic>
        <p:pic>
          <p:nvPicPr>
            <p:cNvPr id="540" name="object 15">
              <a:extLst>
                <a:ext uri="{FF2B5EF4-FFF2-40B4-BE49-F238E27FC236}">
                  <a16:creationId xmlns:a16="http://schemas.microsoft.com/office/drawing/2014/main" id="{B1E8B318-2203-774D-9D19-F1CB03880BF5}"/>
                </a:ext>
              </a:extLst>
            </p:cNvPr>
            <p:cNvPicPr/>
            <p:nvPr/>
          </p:nvPicPr>
          <p:blipFill>
            <a:blip r:embed="rId5" cstate="print"/>
            <a:stretch>
              <a:fillRect/>
            </a:stretch>
          </p:blipFill>
          <p:spPr>
            <a:xfrm>
              <a:off x="12774275" y="5809320"/>
              <a:ext cx="181934" cy="152307"/>
            </a:xfrm>
            <a:prstGeom prst="rect">
              <a:avLst/>
            </a:prstGeom>
          </p:spPr>
        </p:pic>
      </p:grpSp>
      <p:sp>
        <p:nvSpPr>
          <p:cNvPr id="541" name="object 16">
            <a:extLst>
              <a:ext uri="{FF2B5EF4-FFF2-40B4-BE49-F238E27FC236}">
                <a16:creationId xmlns:a16="http://schemas.microsoft.com/office/drawing/2014/main" id="{8B506052-972B-EE4D-90E1-DC9548BC9112}"/>
              </a:ext>
            </a:extLst>
          </p:cNvPr>
          <p:cNvSpPr/>
          <p:nvPr/>
        </p:nvSpPr>
        <p:spPr>
          <a:xfrm>
            <a:off x="5350868" y="7483475"/>
            <a:ext cx="2749221" cy="236543"/>
          </a:xfrm>
          <a:custGeom>
            <a:avLst/>
            <a:gdLst/>
            <a:ahLst/>
            <a:cxnLst/>
            <a:rect l="l" t="t" r="r" b="b"/>
            <a:pathLst>
              <a:path w="1837689" h="158114">
                <a:moveTo>
                  <a:pt x="1569018" y="0"/>
                </a:moveTo>
                <a:lnTo>
                  <a:pt x="1524088" y="3989"/>
                </a:lnTo>
                <a:lnTo>
                  <a:pt x="1488569" y="14192"/>
                </a:lnTo>
                <a:lnTo>
                  <a:pt x="1460210" y="27957"/>
                </a:lnTo>
                <a:lnTo>
                  <a:pt x="1418703" y="54044"/>
                </a:lnTo>
                <a:lnTo>
                  <a:pt x="1400445" y="63049"/>
                </a:lnTo>
                <a:lnTo>
                  <a:pt x="1379168" y="68958"/>
                </a:lnTo>
                <a:lnTo>
                  <a:pt x="1352052" y="71081"/>
                </a:lnTo>
                <a:lnTo>
                  <a:pt x="1324982" y="68958"/>
                </a:lnTo>
                <a:lnTo>
                  <a:pt x="1303736" y="63050"/>
                </a:lnTo>
                <a:lnTo>
                  <a:pt x="1285502" y="54049"/>
                </a:lnTo>
                <a:lnTo>
                  <a:pt x="1244032" y="27962"/>
                </a:lnTo>
                <a:lnTo>
                  <a:pt x="1215688" y="14193"/>
                </a:lnTo>
                <a:lnTo>
                  <a:pt x="1180187" y="3989"/>
                </a:lnTo>
                <a:lnTo>
                  <a:pt x="1135275" y="0"/>
                </a:lnTo>
                <a:lnTo>
                  <a:pt x="1090346" y="3989"/>
                </a:lnTo>
                <a:lnTo>
                  <a:pt x="1054832" y="14192"/>
                </a:lnTo>
                <a:lnTo>
                  <a:pt x="1026478" y="27957"/>
                </a:lnTo>
                <a:lnTo>
                  <a:pt x="984982" y="54044"/>
                </a:lnTo>
                <a:lnTo>
                  <a:pt x="966735" y="63049"/>
                </a:lnTo>
                <a:lnTo>
                  <a:pt x="945471" y="68958"/>
                </a:lnTo>
                <a:lnTo>
                  <a:pt x="918372" y="71081"/>
                </a:lnTo>
                <a:lnTo>
                  <a:pt x="891287" y="68958"/>
                </a:lnTo>
                <a:lnTo>
                  <a:pt x="870031" y="63049"/>
                </a:lnTo>
                <a:lnTo>
                  <a:pt x="851787" y="54044"/>
                </a:lnTo>
                <a:lnTo>
                  <a:pt x="810299" y="27957"/>
                </a:lnTo>
                <a:lnTo>
                  <a:pt x="781952" y="14192"/>
                </a:lnTo>
                <a:lnTo>
                  <a:pt x="746446" y="3989"/>
                </a:lnTo>
                <a:lnTo>
                  <a:pt x="701532" y="0"/>
                </a:lnTo>
                <a:lnTo>
                  <a:pt x="656611" y="3989"/>
                </a:lnTo>
                <a:lnTo>
                  <a:pt x="621101" y="14193"/>
                </a:lnTo>
                <a:lnTo>
                  <a:pt x="592752" y="27962"/>
                </a:lnTo>
                <a:lnTo>
                  <a:pt x="551267" y="54049"/>
                </a:lnTo>
                <a:lnTo>
                  <a:pt x="533027" y="63050"/>
                </a:lnTo>
                <a:lnTo>
                  <a:pt x="511775" y="68958"/>
                </a:lnTo>
                <a:lnTo>
                  <a:pt x="484692" y="71081"/>
                </a:lnTo>
                <a:lnTo>
                  <a:pt x="457608" y="68958"/>
                </a:lnTo>
                <a:lnTo>
                  <a:pt x="436351" y="63050"/>
                </a:lnTo>
                <a:lnTo>
                  <a:pt x="418107" y="54049"/>
                </a:lnTo>
                <a:lnTo>
                  <a:pt x="376627" y="27962"/>
                </a:lnTo>
                <a:lnTo>
                  <a:pt x="348282" y="14193"/>
                </a:lnTo>
                <a:lnTo>
                  <a:pt x="312774" y="3989"/>
                </a:lnTo>
                <a:lnTo>
                  <a:pt x="267853" y="0"/>
                </a:lnTo>
                <a:lnTo>
                  <a:pt x="222948" y="3989"/>
                </a:lnTo>
                <a:lnTo>
                  <a:pt x="187452" y="14193"/>
                </a:lnTo>
                <a:lnTo>
                  <a:pt x="159114" y="27962"/>
                </a:lnTo>
                <a:lnTo>
                  <a:pt x="117646" y="54049"/>
                </a:lnTo>
                <a:lnTo>
                  <a:pt x="99412" y="63050"/>
                </a:lnTo>
                <a:lnTo>
                  <a:pt x="78169" y="68958"/>
                </a:lnTo>
                <a:lnTo>
                  <a:pt x="51102" y="71081"/>
                </a:lnTo>
                <a:lnTo>
                  <a:pt x="17026" y="80106"/>
                </a:lnTo>
                <a:lnTo>
                  <a:pt x="0" y="101628"/>
                </a:lnTo>
                <a:lnTo>
                  <a:pt x="10" y="127314"/>
                </a:lnTo>
                <a:lnTo>
                  <a:pt x="17048" y="148835"/>
                </a:lnTo>
                <a:lnTo>
                  <a:pt x="51102" y="157861"/>
                </a:lnTo>
                <a:lnTo>
                  <a:pt x="96012" y="153869"/>
                </a:lnTo>
                <a:lnTo>
                  <a:pt x="131509" y="143662"/>
                </a:lnTo>
                <a:lnTo>
                  <a:pt x="159847" y="129893"/>
                </a:lnTo>
                <a:lnTo>
                  <a:pt x="201314" y="103806"/>
                </a:lnTo>
                <a:lnTo>
                  <a:pt x="219543" y="94805"/>
                </a:lnTo>
                <a:lnTo>
                  <a:pt x="240785" y="88900"/>
                </a:lnTo>
                <a:lnTo>
                  <a:pt x="267853" y="86779"/>
                </a:lnTo>
                <a:lnTo>
                  <a:pt x="294942" y="88900"/>
                </a:lnTo>
                <a:lnTo>
                  <a:pt x="316198" y="94805"/>
                </a:lnTo>
                <a:lnTo>
                  <a:pt x="334439" y="103806"/>
                </a:lnTo>
                <a:lnTo>
                  <a:pt x="375918" y="129893"/>
                </a:lnTo>
                <a:lnTo>
                  <a:pt x="404263" y="143662"/>
                </a:lnTo>
                <a:lnTo>
                  <a:pt x="439771" y="153869"/>
                </a:lnTo>
                <a:lnTo>
                  <a:pt x="484692" y="157861"/>
                </a:lnTo>
                <a:lnTo>
                  <a:pt x="529612" y="153869"/>
                </a:lnTo>
                <a:lnTo>
                  <a:pt x="565117" y="143662"/>
                </a:lnTo>
                <a:lnTo>
                  <a:pt x="593461" y="129893"/>
                </a:lnTo>
                <a:lnTo>
                  <a:pt x="634945" y="103806"/>
                </a:lnTo>
                <a:lnTo>
                  <a:pt x="653186" y="94805"/>
                </a:lnTo>
                <a:lnTo>
                  <a:pt x="674442" y="88900"/>
                </a:lnTo>
                <a:lnTo>
                  <a:pt x="701532" y="86779"/>
                </a:lnTo>
                <a:lnTo>
                  <a:pt x="728616" y="88900"/>
                </a:lnTo>
                <a:lnTo>
                  <a:pt x="749872" y="94805"/>
                </a:lnTo>
                <a:lnTo>
                  <a:pt x="768112" y="103806"/>
                </a:lnTo>
                <a:lnTo>
                  <a:pt x="809592" y="129893"/>
                </a:lnTo>
                <a:lnTo>
                  <a:pt x="837941" y="143662"/>
                </a:lnTo>
                <a:lnTo>
                  <a:pt x="873451" y="153869"/>
                </a:lnTo>
                <a:lnTo>
                  <a:pt x="918372" y="157861"/>
                </a:lnTo>
                <a:lnTo>
                  <a:pt x="963301" y="153869"/>
                </a:lnTo>
                <a:lnTo>
                  <a:pt x="998814" y="143663"/>
                </a:lnTo>
                <a:lnTo>
                  <a:pt x="1027164" y="129898"/>
                </a:lnTo>
                <a:lnTo>
                  <a:pt x="1068660" y="103811"/>
                </a:lnTo>
                <a:lnTo>
                  <a:pt x="1086910" y="94807"/>
                </a:lnTo>
                <a:lnTo>
                  <a:pt x="1108176" y="88900"/>
                </a:lnTo>
                <a:lnTo>
                  <a:pt x="1135275" y="86779"/>
                </a:lnTo>
                <a:lnTo>
                  <a:pt x="1162350" y="88900"/>
                </a:lnTo>
                <a:lnTo>
                  <a:pt x="1183597" y="94805"/>
                </a:lnTo>
                <a:lnTo>
                  <a:pt x="1201832" y="103806"/>
                </a:lnTo>
                <a:lnTo>
                  <a:pt x="1243302" y="129893"/>
                </a:lnTo>
                <a:lnTo>
                  <a:pt x="1271645" y="143662"/>
                </a:lnTo>
                <a:lnTo>
                  <a:pt x="1307145" y="153869"/>
                </a:lnTo>
                <a:lnTo>
                  <a:pt x="1352052" y="157861"/>
                </a:lnTo>
                <a:lnTo>
                  <a:pt x="1396990" y="153869"/>
                </a:lnTo>
                <a:lnTo>
                  <a:pt x="1432512" y="143663"/>
                </a:lnTo>
                <a:lnTo>
                  <a:pt x="1460872" y="129898"/>
                </a:lnTo>
                <a:lnTo>
                  <a:pt x="1502387" y="103811"/>
                </a:lnTo>
                <a:lnTo>
                  <a:pt x="1520646" y="94807"/>
                </a:lnTo>
                <a:lnTo>
                  <a:pt x="1541917" y="88900"/>
                </a:lnTo>
                <a:lnTo>
                  <a:pt x="1569018" y="86779"/>
                </a:lnTo>
                <a:lnTo>
                  <a:pt x="1596161" y="88902"/>
                </a:lnTo>
                <a:lnTo>
                  <a:pt x="1617461" y="94811"/>
                </a:lnTo>
                <a:lnTo>
                  <a:pt x="1635739" y="103816"/>
                </a:lnTo>
                <a:lnTo>
                  <a:pt x="1677283" y="129903"/>
                </a:lnTo>
                <a:lnTo>
                  <a:pt x="1705658" y="143668"/>
                </a:lnTo>
                <a:lnTo>
                  <a:pt x="1741195" y="153871"/>
                </a:lnTo>
                <a:lnTo>
                  <a:pt x="1786150" y="157861"/>
                </a:lnTo>
                <a:lnTo>
                  <a:pt x="1820226" y="148835"/>
                </a:lnTo>
                <a:lnTo>
                  <a:pt x="1837252" y="127314"/>
                </a:lnTo>
                <a:lnTo>
                  <a:pt x="1837241" y="101628"/>
                </a:lnTo>
                <a:lnTo>
                  <a:pt x="1820204" y="80106"/>
                </a:lnTo>
                <a:lnTo>
                  <a:pt x="1786150" y="71081"/>
                </a:lnTo>
                <a:lnTo>
                  <a:pt x="1759010" y="68958"/>
                </a:lnTo>
                <a:lnTo>
                  <a:pt x="1737712" y="63047"/>
                </a:lnTo>
                <a:lnTo>
                  <a:pt x="1719435" y="54038"/>
                </a:lnTo>
                <a:lnTo>
                  <a:pt x="1677893" y="27946"/>
                </a:lnTo>
                <a:lnTo>
                  <a:pt x="1649520" y="14185"/>
                </a:lnTo>
                <a:lnTo>
                  <a:pt x="1613981" y="3987"/>
                </a:lnTo>
                <a:lnTo>
                  <a:pt x="1569018" y="0"/>
                </a:lnTo>
                <a:close/>
              </a:path>
            </a:pathLst>
          </a:custGeom>
          <a:solidFill>
            <a:srgbClr val="FFFFFF"/>
          </a:solidFill>
        </p:spPr>
        <p:txBody>
          <a:bodyPr wrap="square" lIns="0" tIns="0" rIns="0" bIns="0" rtlCol="0"/>
          <a:lstStyle/>
          <a:p>
            <a:endParaRPr/>
          </a:p>
        </p:txBody>
      </p:sp>
      <p:sp>
        <p:nvSpPr>
          <p:cNvPr id="544" name="Text Placeholder 4">
            <a:extLst>
              <a:ext uri="{FF2B5EF4-FFF2-40B4-BE49-F238E27FC236}">
                <a16:creationId xmlns:a16="http://schemas.microsoft.com/office/drawing/2014/main" id="{3F655DA2-C57F-784A-917A-9FE06CBCC98D}"/>
              </a:ext>
            </a:extLst>
          </p:cNvPr>
          <p:cNvSpPr>
            <a:spLocks noGrp="1"/>
          </p:cNvSpPr>
          <p:nvPr>
            <p:ph type="body" sz="quarter" idx="16" hasCustomPrompt="1"/>
          </p:nvPr>
        </p:nvSpPr>
        <p:spPr>
          <a:xfrm>
            <a:off x="10520860" y="4787609"/>
            <a:ext cx="8193087" cy="549273"/>
          </a:xfrm>
          <a:prstGeom prst="rect">
            <a:avLst/>
          </a:prstGeom>
        </p:spPr>
        <p:txBody>
          <a:bodyPr/>
          <a:lstStyle>
            <a:lvl1pPr algn="l">
              <a:defRPr sz="3000" b="1" i="1">
                <a:solidFill>
                  <a:schemeClr val="bg1"/>
                </a:solidFill>
                <a:latin typeface="Poppins" pitchFamily="2" charset="77"/>
                <a:cs typeface="Poppins" pitchFamily="2" charset="77"/>
              </a:defRPr>
            </a:lvl1pPr>
          </a:lstStyle>
          <a:p>
            <a:r>
              <a:rPr lang="en-US" dirty="0"/>
              <a:t>CONTACT</a:t>
            </a:r>
          </a:p>
        </p:txBody>
      </p:sp>
      <p:pic>
        <p:nvPicPr>
          <p:cNvPr id="3" name="Picture 2">
            <a:extLst>
              <a:ext uri="{FF2B5EF4-FFF2-40B4-BE49-F238E27FC236}">
                <a16:creationId xmlns:a16="http://schemas.microsoft.com/office/drawing/2014/main" id="{4468FF71-29AB-1697-0FA3-4521E0F05E43}"/>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79791" t="1104" r="-112" b="51718"/>
          <a:stretch/>
        </p:blipFill>
        <p:spPr>
          <a:xfrm>
            <a:off x="5457019" y="4463168"/>
            <a:ext cx="3096000" cy="3018600"/>
          </a:xfrm>
          <a:prstGeom prst="rect">
            <a:avLst/>
          </a:prstGeom>
        </p:spPr>
      </p:pic>
      <p:sp>
        <p:nvSpPr>
          <p:cNvPr id="548" name="Text Placeholder 4">
            <a:extLst>
              <a:ext uri="{FF2B5EF4-FFF2-40B4-BE49-F238E27FC236}">
                <a16:creationId xmlns:a16="http://schemas.microsoft.com/office/drawing/2014/main" id="{BE887F57-2BED-8D47-AC19-EC94E920BE93}"/>
              </a:ext>
            </a:extLst>
          </p:cNvPr>
          <p:cNvSpPr>
            <a:spLocks noGrp="1"/>
          </p:cNvSpPr>
          <p:nvPr>
            <p:ph type="body" sz="quarter" idx="17" hasCustomPrompt="1"/>
          </p:nvPr>
        </p:nvSpPr>
        <p:spPr>
          <a:xfrm>
            <a:off x="10512914" y="5797381"/>
            <a:ext cx="8201033" cy="350175"/>
          </a:xfrm>
          <a:prstGeom prst="rect">
            <a:avLst/>
          </a:prstGeom>
        </p:spPr>
        <p:txBody>
          <a:bodyPr/>
          <a:lstStyle>
            <a:lvl1pPr algn="l">
              <a:defRPr sz="1800" b="1" i="1">
                <a:solidFill>
                  <a:schemeClr val="bg1"/>
                </a:solidFill>
                <a:latin typeface="Poppins" pitchFamily="2" charset="77"/>
                <a:cs typeface="Poppins" pitchFamily="2" charset="77"/>
              </a:defRPr>
            </a:lvl1pPr>
          </a:lstStyle>
          <a:p>
            <a:pPr marL="12700">
              <a:lnSpc>
                <a:spcPct val="100000"/>
              </a:lnSpc>
              <a:spcBef>
                <a:spcPts val="765"/>
              </a:spcBef>
            </a:pPr>
            <a:r>
              <a:rPr lang="en-GB" sz="1800" b="1" dirty="0">
                <a:solidFill>
                  <a:srgbClr val="FFFFFF"/>
                </a:solidFill>
                <a:latin typeface="Poppins" pitchFamily="2" charset="77"/>
                <a:cs typeface="Poppins" pitchFamily="2" charset="77"/>
              </a:rPr>
              <a:t>The</a:t>
            </a:r>
            <a:r>
              <a:rPr lang="en-GB" sz="1800" b="1" spc="-15" dirty="0">
                <a:solidFill>
                  <a:srgbClr val="FFFFFF"/>
                </a:solidFill>
                <a:latin typeface="Poppins" pitchFamily="2" charset="77"/>
                <a:cs typeface="Poppins" pitchFamily="2" charset="77"/>
              </a:rPr>
              <a:t> </a:t>
            </a:r>
            <a:r>
              <a:rPr lang="en-GB" sz="1800" b="1" dirty="0">
                <a:solidFill>
                  <a:srgbClr val="FFFFFF"/>
                </a:solidFill>
                <a:latin typeface="Poppins" pitchFamily="2" charset="77"/>
                <a:cs typeface="Poppins" pitchFamily="2" charset="77"/>
              </a:rPr>
              <a:t>Big</a:t>
            </a:r>
            <a:r>
              <a:rPr lang="en-GB" sz="1800" b="1" spc="-10" dirty="0">
                <a:solidFill>
                  <a:srgbClr val="FFFFFF"/>
                </a:solidFill>
                <a:latin typeface="Poppins" pitchFamily="2" charset="77"/>
                <a:cs typeface="Poppins" pitchFamily="2" charset="77"/>
              </a:rPr>
              <a:t> </a:t>
            </a:r>
            <a:r>
              <a:rPr lang="en-GB" sz="1800" b="1" dirty="0">
                <a:solidFill>
                  <a:srgbClr val="FFFFFF"/>
                </a:solidFill>
                <a:latin typeface="Poppins" pitchFamily="2" charset="77"/>
                <a:cs typeface="Poppins" pitchFamily="2" charset="77"/>
              </a:rPr>
              <a:t>Bang</a:t>
            </a:r>
            <a:r>
              <a:rPr lang="en-GB" sz="1800" b="1" spc="-10" dirty="0">
                <a:solidFill>
                  <a:srgbClr val="FFFFFF"/>
                </a:solidFill>
                <a:latin typeface="Poppins" pitchFamily="2" charset="77"/>
                <a:cs typeface="Poppins" pitchFamily="2" charset="77"/>
              </a:rPr>
              <a:t> </a:t>
            </a:r>
            <a:r>
              <a:rPr lang="en-GB" sz="1800" b="1" dirty="0">
                <a:solidFill>
                  <a:srgbClr val="FFFFFF"/>
                </a:solidFill>
                <a:latin typeface="Poppins" pitchFamily="2" charset="77"/>
                <a:cs typeface="Poppins" pitchFamily="2" charset="77"/>
              </a:rPr>
              <a:t>At School Team</a:t>
            </a:r>
            <a:endParaRPr lang="en-GB" sz="1800" b="0" i="0" dirty="0">
              <a:latin typeface="Poppins" pitchFamily="2" charset="77"/>
              <a:cs typeface="Poppins" pitchFamily="2" charset="77"/>
            </a:endParaRPr>
          </a:p>
        </p:txBody>
      </p:sp>
      <p:sp>
        <p:nvSpPr>
          <p:cNvPr id="550" name="Text Placeholder 14">
            <a:extLst>
              <a:ext uri="{FF2B5EF4-FFF2-40B4-BE49-F238E27FC236}">
                <a16:creationId xmlns:a16="http://schemas.microsoft.com/office/drawing/2014/main" id="{8FD7A2E8-5BC3-A24D-A529-F5721B822ACD}"/>
              </a:ext>
            </a:extLst>
          </p:cNvPr>
          <p:cNvSpPr>
            <a:spLocks noGrp="1"/>
          </p:cNvSpPr>
          <p:nvPr>
            <p:ph type="body" sz="quarter" idx="18" hasCustomPrompt="1"/>
          </p:nvPr>
        </p:nvSpPr>
        <p:spPr>
          <a:xfrm>
            <a:off x="10512914" y="6315685"/>
            <a:ext cx="6181294" cy="975091"/>
          </a:xfrm>
          <a:prstGeom prst="rect">
            <a:avLst/>
          </a:prstGeom>
          <a:noFill/>
        </p:spPr>
        <p:txBody>
          <a:bodyPr/>
          <a:lstStyle>
            <a:lvl1pPr>
              <a:lnSpc>
                <a:spcPts val="2000"/>
              </a:lnSpc>
              <a:defRPr sz="1800" b="0" i="1" spc="-150">
                <a:solidFill>
                  <a:schemeClr val="bg1"/>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marL="12700">
              <a:lnSpc>
                <a:spcPct val="100000"/>
              </a:lnSpc>
              <a:spcBef>
                <a:spcPts val="665"/>
              </a:spcBef>
            </a:pPr>
            <a:r>
              <a:rPr lang="en-GB" sz="1800" b="0" i="0" dirty="0">
                <a:solidFill>
                  <a:srgbClr val="FFFFFF"/>
                </a:solidFill>
                <a:latin typeface="Poppins" pitchFamily="2" charset="77"/>
                <a:cs typeface="Poppins" pitchFamily="2" charset="77"/>
              </a:rPr>
              <a:t>Arran Goodchild-</a:t>
            </a:r>
            <a:r>
              <a:rPr lang="en-GB" sz="1800" b="0" i="0" spc="-5" dirty="0">
                <a:solidFill>
                  <a:srgbClr val="FFFFFF"/>
                </a:solidFill>
                <a:latin typeface="Poppins" pitchFamily="2" charset="77"/>
                <a:cs typeface="Poppins" pitchFamily="2" charset="77"/>
              </a:rPr>
              <a:t> </a:t>
            </a:r>
            <a:r>
              <a:rPr lang="en-GB" sz="1800" b="0" i="0" dirty="0">
                <a:solidFill>
                  <a:srgbClr val="FFFFFF"/>
                </a:solidFill>
                <a:latin typeface="Poppins" pitchFamily="2" charset="77"/>
                <a:cs typeface="Poppins" pitchFamily="2" charset="77"/>
              </a:rPr>
              <a:t>agoodchild@engineeringuk.com</a:t>
            </a:r>
            <a:endParaRPr lang="en-GB" sz="1800" b="0" i="0" dirty="0">
              <a:latin typeface="Poppins" pitchFamily="2" charset="77"/>
              <a:cs typeface="Poppins" pitchFamily="2" charset="77"/>
            </a:endParaRPr>
          </a:p>
        </p:txBody>
      </p:sp>
    </p:spTree>
    <p:extLst>
      <p:ext uri="{BB962C8B-B14F-4D97-AF65-F5344CB8AC3E}">
        <p14:creationId xmlns:p14="http://schemas.microsoft.com/office/powerpoint/2010/main" val="2914011198"/>
      </p:ext>
    </p:extLst>
  </p:cSld>
  <p:clrMapOvr>
    <a:masterClrMapping/>
  </p:clrMapOvr>
  <p:extLst>
    <p:ext uri="{DCECCB84-F9BA-43D5-87BE-67443E8EF086}">
      <p15:sldGuideLst xmlns:p15="http://schemas.microsoft.com/office/powerpoint/2012/main">
        <p15:guide id="1" orient="horz" pos="3514">
          <p15:clr>
            <a:srgbClr val="FBAE40"/>
          </p15:clr>
        </p15:guide>
        <p15:guide id="2" pos="633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VER">
    <p:spTree>
      <p:nvGrpSpPr>
        <p:cNvPr id="1" name=""/>
        <p:cNvGrpSpPr/>
        <p:nvPr/>
      </p:nvGrpSpPr>
      <p:grpSpPr>
        <a:xfrm>
          <a:off x="0" y="0"/>
          <a:ext cx="0" cy="0"/>
          <a:chOff x="0" y="0"/>
          <a:chExt cx="0" cy="0"/>
        </a:xfrm>
      </p:grpSpPr>
      <p:sp>
        <p:nvSpPr>
          <p:cNvPr id="48" name="bg object 16">
            <a:extLst>
              <a:ext uri="{FF2B5EF4-FFF2-40B4-BE49-F238E27FC236}">
                <a16:creationId xmlns:a16="http://schemas.microsoft.com/office/drawing/2014/main" id="{98FD7DF1-6330-5B4D-9A77-A2886A229B7C}"/>
              </a:ext>
            </a:extLst>
          </p:cNvPr>
          <p:cNvSpPr/>
          <p:nvPr userDrawn="1"/>
        </p:nvSpPr>
        <p:spPr>
          <a:xfrm>
            <a:off x="0" y="-1"/>
            <a:ext cx="20104100" cy="1045527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38100">
            <a:solidFill>
              <a:srgbClr val="26213F"/>
            </a:solidFill>
          </a:ln>
        </p:spPr>
        <p:txBody>
          <a:bodyPr wrap="square" lIns="0" tIns="0" rIns="0" bIns="0" rtlCol="0"/>
          <a:lstStyle/>
          <a:p>
            <a:endParaRPr sz="1092" b="0" i="0" dirty="0">
              <a:latin typeface="Poppins Light" pitchFamily="2" charset="77"/>
            </a:endParaRPr>
          </a:p>
        </p:txBody>
      </p:sp>
      <p:sp>
        <p:nvSpPr>
          <p:cNvPr id="49" name="Text Placeholder 3">
            <a:extLst>
              <a:ext uri="{FF2B5EF4-FFF2-40B4-BE49-F238E27FC236}">
                <a16:creationId xmlns:a16="http://schemas.microsoft.com/office/drawing/2014/main" id="{D3EA50B0-46C0-DF41-AEC8-A9C076562C46}"/>
              </a:ext>
            </a:extLst>
          </p:cNvPr>
          <p:cNvSpPr>
            <a:spLocks noGrp="1"/>
          </p:cNvSpPr>
          <p:nvPr>
            <p:ph type="body" sz="quarter" idx="15" hasCustomPrompt="1"/>
          </p:nvPr>
        </p:nvSpPr>
        <p:spPr>
          <a:xfrm>
            <a:off x="0" y="5689600"/>
            <a:ext cx="20104100" cy="1260475"/>
          </a:xfrm>
          <a:prstGeom prst="rect">
            <a:avLst/>
          </a:prstGeom>
        </p:spPr>
        <p:txBody>
          <a:bodyPr/>
          <a:lstStyle>
            <a:lvl1pPr algn="ctr">
              <a:defRPr sz="7500" b="1" i="1">
                <a:solidFill>
                  <a:schemeClr val="bg1"/>
                </a:solidFill>
                <a:latin typeface="Poppins" pitchFamily="2" charset="77"/>
                <a:cs typeface="Poppins" pitchFamily="2" charset="77"/>
              </a:defRPr>
            </a:lvl1pPr>
          </a:lstStyle>
          <a:p>
            <a:r>
              <a:rPr lang="en-US" dirty="0"/>
              <a:t>TITLE PAGE</a:t>
            </a:r>
          </a:p>
        </p:txBody>
      </p:sp>
      <p:sp>
        <p:nvSpPr>
          <p:cNvPr id="50" name="Text Placeholder 3">
            <a:extLst>
              <a:ext uri="{FF2B5EF4-FFF2-40B4-BE49-F238E27FC236}">
                <a16:creationId xmlns:a16="http://schemas.microsoft.com/office/drawing/2014/main" id="{B2F60820-F75D-B747-BF47-88C2FD1DAF13}"/>
              </a:ext>
            </a:extLst>
          </p:cNvPr>
          <p:cNvSpPr>
            <a:spLocks noGrp="1"/>
          </p:cNvSpPr>
          <p:nvPr>
            <p:ph type="body" sz="quarter" idx="16" hasCustomPrompt="1"/>
          </p:nvPr>
        </p:nvSpPr>
        <p:spPr>
          <a:xfrm>
            <a:off x="7194550" y="4587875"/>
            <a:ext cx="5715000" cy="1066800"/>
          </a:xfrm>
          <a:prstGeom prst="rect">
            <a:avLst/>
          </a:prstGeom>
        </p:spPr>
        <p:txBody>
          <a:bodyPr/>
          <a:lstStyle>
            <a:lvl1pPr algn="ctr">
              <a:defRPr sz="7500" b="1" i="1">
                <a:solidFill>
                  <a:srgbClr val="14ED99"/>
                </a:solidFill>
                <a:latin typeface="Poppins" pitchFamily="2" charset="77"/>
                <a:cs typeface="Poppins" pitchFamily="2" charset="77"/>
              </a:defRPr>
            </a:lvl1pPr>
          </a:lstStyle>
          <a:p>
            <a:r>
              <a:rPr lang="en-US" dirty="0"/>
              <a:t>01</a:t>
            </a:r>
          </a:p>
        </p:txBody>
      </p:sp>
    </p:spTree>
    <p:extLst>
      <p:ext uri="{BB962C8B-B14F-4D97-AF65-F5344CB8AC3E}">
        <p14:creationId xmlns:p14="http://schemas.microsoft.com/office/powerpoint/2010/main" val="3974780468"/>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Overview">
    <p:spTree>
      <p:nvGrpSpPr>
        <p:cNvPr id="1" name=""/>
        <p:cNvGrpSpPr/>
        <p:nvPr/>
      </p:nvGrpSpPr>
      <p:grpSpPr>
        <a:xfrm>
          <a:off x="0" y="0"/>
          <a:ext cx="0" cy="0"/>
          <a:chOff x="0" y="0"/>
          <a:chExt cx="0" cy="0"/>
        </a:xfrm>
      </p:grpSpPr>
      <p:sp>
        <p:nvSpPr>
          <p:cNvPr id="10" name="Text Placeholder 14">
            <a:extLst>
              <a:ext uri="{FF2B5EF4-FFF2-40B4-BE49-F238E27FC236}">
                <a16:creationId xmlns:a16="http://schemas.microsoft.com/office/drawing/2014/main" id="{98D86016-5CA8-374A-B16A-0D42F2956CEC}"/>
              </a:ext>
            </a:extLst>
          </p:cNvPr>
          <p:cNvSpPr>
            <a:spLocks noGrp="1"/>
          </p:cNvSpPr>
          <p:nvPr>
            <p:ph type="body" sz="quarter" idx="11" hasCustomPrompt="1"/>
          </p:nvPr>
        </p:nvSpPr>
        <p:spPr>
          <a:xfrm>
            <a:off x="715964" y="2567254"/>
            <a:ext cx="11926886" cy="6155532"/>
          </a:xfrm>
          <a:prstGeom prst="rect">
            <a:avLst/>
          </a:prstGeom>
          <a:noFill/>
        </p:spPr>
        <p:txBody>
          <a:bodyPr/>
          <a:lstStyle>
            <a:lvl1pPr>
              <a:lnSpc>
                <a:spcPts val="8000"/>
              </a:lnSpc>
              <a:defRPr sz="7500" b="1" i="1" spc="-150">
                <a:solidFill>
                  <a:srgbClr val="14ED99"/>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dirty="0"/>
              <a:t>LOREM IPSUM </a:t>
            </a:r>
            <a:br>
              <a:rPr lang="en-GB" dirty="0"/>
            </a:br>
            <a:r>
              <a:rPr lang="en-GB" dirty="0"/>
              <a:t>DOLOR SIT AMET, CONSECTETUR ADIPISCING ELIT.</a:t>
            </a:r>
          </a:p>
          <a:p>
            <a:pPr lvl="0"/>
            <a:r>
              <a:rPr lang="en-GB" dirty="0"/>
              <a:t>DOLOR SIT AMET, CONSECTETUR</a:t>
            </a:r>
            <a:endParaRPr lang="en-US" dirty="0"/>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2393699371"/>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Overview">
    <p:spTree>
      <p:nvGrpSpPr>
        <p:cNvPr id="1" name=""/>
        <p:cNvGrpSpPr/>
        <p:nvPr/>
      </p:nvGrpSpPr>
      <p:grpSpPr>
        <a:xfrm>
          <a:off x="0" y="0"/>
          <a:ext cx="0" cy="0"/>
          <a:chOff x="0" y="0"/>
          <a:chExt cx="0" cy="0"/>
        </a:xfrm>
      </p:grpSpPr>
      <p:sp>
        <p:nvSpPr>
          <p:cNvPr id="5" name="bg object 16">
            <a:extLst>
              <a:ext uri="{FF2B5EF4-FFF2-40B4-BE49-F238E27FC236}">
                <a16:creationId xmlns:a16="http://schemas.microsoft.com/office/drawing/2014/main" id="{FAD84EE5-5B82-3741-92A2-DF6AF596A013}"/>
              </a:ext>
            </a:extLst>
          </p:cNvPr>
          <p:cNvSpPr/>
          <p:nvPr userDrawn="1"/>
        </p:nvSpPr>
        <p:spPr>
          <a:xfrm>
            <a:off x="0" y="0"/>
            <a:ext cx="20104100" cy="1052428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4ED99"/>
          </a:solidFill>
        </p:spPr>
        <p:txBody>
          <a:bodyPr wrap="square" lIns="0" tIns="0" rIns="0" bIns="0" rtlCol="0"/>
          <a:lstStyle/>
          <a:p>
            <a:endParaRPr sz="1092" b="0" i="0" dirty="0">
              <a:latin typeface="Poppins Light" pitchFamily="2" charset="77"/>
            </a:endParaRPr>
          </a:p>
        </p:txBody>
      </p:sp>
      <p:sp>
        <p:nvSpPr>
          <p:cNvPr id="10" name="Text Placeholder 14">
            <a:extLst>
              <a:ext uri="{FF2B5EF4-FFF2-40B4-BE49-F238E27FC236}">
                <a16:creationId xmlns:a16="http://schemas.microsoft.com/office/drawing/2014/main" id="{98D86016-5CA8-374A-B16A-0D42F2956CEC}"/>
              </a:ext>
            </a:extLst>
          </p:cNvPr>
          <p:cNvSpPr>
            <a:spLocks noGrp="1"/>
          </p:cNvSpPr>
          <p:nvPr>
            <p:ph type="body" sz="quarter" idx="11" hasCustomPrompt="1"/>
          </p:nvPr>
        </p:nvSpPr>
        <p:spPr>
          <a:xfrm>
            <a:off x="715964" y="2567254"/>
            <a:ext cx="11926886" cy="6155532"/>
          </a:xfrm>
          <a:prstGeom prst="rect">
            <a:avLst/>
          </a:prstGeom>
          <a:noFill/>
        </p:spPr>
        <p:txBody>
          <a:bodyPr/>
          <a:lstStyle>
            <a:lvl1pPr>
              <a:lnSpc>
                <a:spcPts val="8000"/>
              </a:lnSpc>
              <a:defRPr sz="7500" b="1" i="1" spc="-150">
                <a:solidFill>
                  <a:schemeClr val="bg1"/>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dirty="0"/>
              <a:t>LOREM IPSUM </a:t>
            </a:r>
            <a:br>
              <a:rPr lang="en-GB" dirty="0"/>
            </a:br>
            <a:r>
              <a:rPr lang="en-GB" dirty="0"/>
              <a:t>DOLOR SIT AMET, CONSECTETUR ADIPISCING ELIT.</a:t>
            </a:r>
          </a:p>
          <a:p>
            <a:pPr lvl="0"/>
            <a:r>
              <a:rPr lang="en-GB" dirty="0"/>
              <a:t>DOLOR SIT AMET, CONSECTETUR</a:t>
            </a:r>
            <a:endParaRPr lang="en-US" dirty="0"/>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chemeClr val="bg1"/>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206790059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3_Overview">
    <p:spTree>
      <p:nvGrpSpPr>
        <p:cNvPr id="1" name=""/>
        <p:cNvGrpSpPr/>
        <p:nvPr/>
      </p:nvGrpSpPr>
      <p:grpSpPr>
        <a:xfrm>
          <a:off x="0" y="0"/>
          <a:ext cx="0" cy="0"/>
          <a:chOff x="0" y="0"/>
          <a:chExt cx="0" cy="0"/>
        </a:xfrm>
      </p:grpSpPr>
      <p:sp>
        <p:nvSpPr>
          <p:cNvPr id="6" name="bg object 16">
            <a:extLst>
              <a:ext uri="{FF2B5EF4-FFF2-40B4-BE49-F238E27FC236}">
                <a16:creationId xmlns:a16="http://schemas.microsoft.com/office/drawing/2014/main" id="{0769DE1E-0D1F-C547-901F-EF698F48600E}"/>
              </a:ext>
            </a:extLst>
          </p:cNvPr>
          <p:cNvSpPr/>
          <p:nvPr userDrawn="1"/>
        </p:nvSpPr>
        <p:spPr>
          <a:xfrm>
            <a:off x="0" y="-60326"/>
            <a:ext cx="20104100" cy="1053360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12700">
            <a:solidFill>
              <a:srgbClr val="27203E"/>
            </a:solidFill>
          </a:ln>
        </p:spPr>
        <p:txBody>
          <a:bodyPr wrap="square" lIns="0" tIns="0" rIns="0" bIns="0" rtlCol="0"/>
          <a:lstStyle/>
          <a:p>
            <a:endParaRPr sz="1092" b="0" i="0" dirty="0">
              <a:latin typeface="Poppins Light" pitchFamily="2" charset="77"/>
            </a:endParaRPr>
          </a:p>
        </p:txBody>
      </p:sp>
      <p:sp>
        <p:nvSpPr>
          <p:cNvPr id="10" name="Text Placeholder 14">
            <a:extLst>
              <a:ext uri="{FF2B5EF4-FFF2-40B4-BE49-F238E27FC236}">
                <a16:creationId xmlns:a16="http://schemas.microsoft.com/office/drawing/2014/main" id="{98D86016-5CA8-374A-B16A-0D42F2956CEC}"/>
              </a:ext>
            </a:extLst>
          </p:cNvPr>
          <p:cNvSpPr>
            <a:spLocks noGrp="1"/>
          </p:cNvSpPr>
          <p:nvPr>
            <p:ph type="body" sz="quarter" idx="11" hasCustomPrompt="1"/>
          </p:nvPr>
        </p:nvSpPr>
        <p:spPr>
          <a:xfrm>
            <a:off x="715964" y="2567253"/>
            <a:ext cx="11926804" cy="7202217"/>
          </a:xfrm>
          <a:prstGeom prst="rect">
            <a:avLst/>
          </a:prstGeom>
          <a:noFill/>
        </p:spPr>
        <p:txBody>
          <a:bodyPr/>
          <a:lstStyle>
            <a:lvl1pPr>
              <a:lnSpc>
                <a:spcPts val="8000"/>
              </a:lnSpc>
              <a:defRPr sz="7500" b="1" i="1" spc="-150">
                <a:solidFill>
                  <a:srgbClr val="14ED99"/>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dirty="0"/>
              <a:t>LOREM IPSUM </a:t>
            </a:r>
            <a:br>
              <a:rPr lang="en-GB" dirty="0"/>
            </a:br>
            <a:r>
              <a:rPr lang="en-GB" dirty="0"/>
              <a:t>DOLOR SIT AMET, CONSECTETUR ADIPISCING ELIT.</a:t>
            </a:r>
          </a:p>
          <a:p>
            <a:pPr lvl="0"/>
            <a:r>
              <a:rPr lang="en-GB" dirty="0"/>
              <a:t>DOLOR SIT AMET, CONSECTETUR</a:t>
            </a:r>
            <a:endParaRPr lang="en-US" dirty="0"/>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chemeClr val="bg1"/>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chemeClr val="bg1"/>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823673277"/>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4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6" name="Text Placeholder 2">
            <a:extLst>
              <a:ext uri="{FF2B5EF4-FFF2-40B4-BE49-F238E27FC236}">
                <a16:creationId xmlns:a16="http://schemas.microsoft.com/office/drawing/2014/main" id="{F8EF12B4-8131-604D-87C7-AE4CB0F793B6}"/>
              </a:ext>
            </a:extLst>
          </p:cNvPr>
          <p:cNvSpPr>
            <a:spLocks noGrp="1"/>
          </p:cNvSpPr>
          <p:nvPr>
            <p:ph type="body" sz="quarter" idx="11" hasCustomPrompt="1"/>
          </p:nvPr>
        </p:nvSpPr>
        <p:spPr>
          <a:xfrm>
            <a:off x="744972" y="2575140"/>
            <a:ext cx="8773678" cy="7270534"/>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marL="0" marR="0" lvl="0" indent="0" defTabSz="914400" eaLnBrk="1" fontAlgn="auto" latinLnBrk="0" hangingPunct="1">
              <a:lnSpc>
                <a:spcPct val="100000"/>
              </a:lnSpc>
              <a:spcBef>
                <a:spcPts val="0"/>
              </a:spcBef>
              <a:spcAft>
                <a:spcPts val="0"/>
              </a:spcAft>
              <a:buClr>
                <a:srgbClr val="282727"/>
              </a:buClr>
              <a:buSzPct val="120000"/>
              <a:buFontTx/>
              <a:buNone/>
              <a:tabLst/>
              <a:defRPr/>
            </a:pP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a:t>
            </a:r>
          </a:p>
          <a:p>
            <a:pPr lvl="0"/>
            <a:endParaRPr lang="en-GB" dirty="0"/>
          </a:p>
          <a:p>
            <a:pPr lvl="0"/>
            <a:endParaRPr lang="en-GB" dirty="0"/>
          </a:p>
          <a:p>
            <a:pPr lvl="0"/>
            <a:endParaRPr lang="en-GB" dirty="0"/>
          </a:p>
        </p:txBody>
      </p:sp>
      <p:sp>
        <p:nvSpPr>
          <p:cNvPr id="8" name="Text Placeholder 2">
            <a:extLst>
              <a:ext uri="{FF2B5EF4-FFF2-40B4-BE49-F238E27FC236}">
                <a16:creationId xmlns:a16="http://schemas.microsoft.com/office/drawing/2014/main" id="{7103A1AE-9223-F143-81CC-F5707BBCBEF1}"/>
              </a:ext>
            </a:extLst>
          </p:cNvPr>
          <p:cNvSpPr>
            <a:spLocks noGrp="1"/>
          </p:cNvSpPr>
          <p:nvPr>
            <p:ph type="body" sz="quarter" idx="16" hasCustomPrompt="1"/>
          </p:nvPr>
        </p:nvSpPr>
        <p:spPr>
          <a:xfrm>
            <a:off x="10549372" y="2575140"/>
            <a:ext cx="8773678" cy="7270534"/>
          </a:xfrm>
          <a:prstGeom prst="rect">
            <a:avLst/>
          </a:prstGeom>
        </p:spPr>
        <p:txBody>
          <a:bodyPr/>
          <a:lstStyle>
            <a:lvl1pPr marL="342900" marR="0" indent="-342900" defTabSz="914400" eaLnBrk="1" fontAlgn="auto" latinLnBrk="0" hangingPunct="1">
              <a:lnSpc>
                <a:spcPct val="100000"/>
              </a:lnSpc>
              <a:spcBef>
                <a:spcPts val="0"/>
              </a:spcBef>
              <a:spcAft>
                <a:spcPts val="0"/>
              </a:spcAft>
              <a:buClr>
                <a:srgbClr val="F70059"/>
              </a:buClr>
              <a:buSzPct val="130000"/>
              <a:buFont typeface="Wingdings" pitchFamily="2" charset="2"/>
              <a:buChar char="§"/>
              <a:tabLst/>
              <a:defRPr sz="2000" b="0" i="1">
                <a:solidFill>
                  <a:srgbClr val="26213F"/>
                </a:solidFill>
                <a:latin typeface="Poppins Light"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
            </a:r>
            <a:endParaRPr lang="en-GB" dirty="0"/>
          </a:p>
          <a:p>
            <a:pPr lvl="0"/>
            <a:endParaRPr lang="en-GB" dirty="0"/>
          </a:p>
          <a:p>
            <a:pPr marL="342900" marR="0" lvl="0" indent="-342900" defTabSz="914400" eaLnBrk="1" fontAlgn="auto" latinLnBrk="0" hangingPunct="1">
              <a:lnSpc>
                <a:spcPct val="100000"/>
              </a:lnSpc>
              <a:spcBef>
                <a:spcPts val="0"/>
              </a:spcBef>
              <a:spcAft>
                <a:spcPts val="0"/>
              </a:spcAft>
              <a:buClr>
                <a:srgbClr val="F70059"/>
              </a:buClr>
              <a:buSzPct val="120000"/>
              <a:buFont typeface="Wingdings" pitchFamily="2" charset="2"/>
              <a:buChar char="§"/>
              <a:tabLst/>
              <a:defRPr/>
            </a:pPr>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Cras sit</a:t>
            </a:r>
          </a:p>
          <a:p>
            <a:pPr lvl="0"/>
            <a:endParaRPr lang="en-GB" dirty="0"/>
          </a:p>
          <a:p>
            <a:pPr lvl="0"/>
            <a:endParaRPr lang="en-GB" dirty="0"/>
          </a:p>
        </p:txBody>
      </p: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4106377204"/>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4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3591064596"/>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3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6" name="Text Placeholder 2">
            <a:extLst>
              <a:ext uri="{FF2B5EF4-FFF2-40B4-BE49-F238E27FC236}">
                <a16:creationId xmlns:a16="http://schemas.microsoft.com/office/drawing/2014/main" id="{F8EF12B4-8131-604D-87C7-AE4CB0F793B6}"/>
              </a:ext>
            </a:extLst>
          </p:cNvPr>
          <p:cNvSpPr>
            <a:spLocks noGrp="1"/>
          </p:cNvSpPr>
          <p:nvPr>
            <p:ph type="body" sz="quarter" idx="11" hasCustomPrompt="1"/>
          </p:nvPr>
        </p:nvSpPr>
        <p:spPr>
          <a:xfrm>
            <a:off x="744972" y="2575140"/>
            <a:ext cx="8773678" cy="7270534"/>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marL="0" marR="0" lvl="0" indent="0" defTabSz="914400" eaLnBrk="1" fontAlgn="auto" latinLnBrk="0" hangingPunct="1">
              <a:lnSpc>
                <a:spcPct val="100000"/>
              </a:lnSpc>
              <a:spcBef>
                <a:spcPts val="0"/>
              </a:spcBef>
              <a:spcAft>
                <a:spcPts val="0"/>
              </a:spcAft>
              <a:buClr>
                <a:srgbClr val="282727"/>
              </a:buClr>
              <a:buSzPct val="120000"/>
              <a:buFontTx/>
              <a:buNone/>
              <a:tabLst/>
              <a:defRPr/>
            </a:pP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a:t>
            </a:r>
          </a:p>
          <a:p>
            <a:pPr lvl="0"/>
            <a:endParaRPr lang="en-GB" dirty="0"/>
          </a:p>
          <a:p>
            <a:pPr lvl="0"/>
            <a:endParaRPr lang="en-GB" dirty="0"/>
          </a:p>
          <a:p>
            <a:pPr lvl="0"/>
            <a:endParaRPr lang="en-GB" dirty="0"/>
          </a:p>
        </p:txBody>
      </p:sp>
      <p:sp>
        <p:nvSpPr>
          <p:cNvPr id="8" name="Text Placeholder 2">
            <a:extLst>
              <a:ext uri="{FF2B5EF4-FFF2-40B4-BE49-F238E27FC236}">
                <a16:creationId xmlns:a16="http://schemas.microsoft.com/office/drawing/2014/main" id="{7103A1AE-9223-F143-81CC-F5707BBCBEF1}"/>
              </a:ext>
            </a:extLst>
          </p:cNvPr>
          <p:cNvSpPr>
            <a:spLocks noGrp="1"/>
          </p:cNvSpPr>
          <p:nvPr>
            <p:ph type="body" sz="quarter" idx="16" hasCustomPrompt="1"/>
          </p:nvPr>
        </p:nvSpPr>
        <p:spPr>
          <a:xfrm>
            <a:off x="10549372" y="2575140"/>
            <a:ext cx="8773678" cy="7270534"/>
          </a:xfrm>
          <a:prstGeom prst="rect">
            <a:avLst/>
          </a:prstGeom>
        </p:spPr>
        <p:txBody>
          <a:bodyPr/>
          <a:lstStyle>
            <a:lvl1pPr marL="342900" marR="0" indent="-342900" defTabSz="914400" eaLnBrk="1" fontAlgn="auto" latinLnBrk="0" hangingPunct="1">
              <a:lnSpc>
                <a:spcPct val="100000"/>
              </a:lnSpc>
              <a:spcBef>
                <a:spcPts val="0"/>
              </a:spcBef>
              <a:spcAft>
                <a:spcPts val="0"/>
              </a:spcAft>
              <a:buClr>
                <a:srgbClr val="F70059"/>
              </a:buClr>
              <a:buSzPct val="130000"/>
              <a:buFont typeface="Wingdings" pitchFamily="2" charset="2"/>
              <a:buChar char="§"/>
              <a:tabLst/>
              <a:defRPr sz="2000" b="0" i="1">
                <a:solidFill>
                  <a:srgbClr val="26213F"/>
                </a:solidFill>
                <a:latin typeface="Poppins Light"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
            </a:r>
            <a:endParaRPr lang="en-GB" dirty="0"/>
          </a:p>
          <a:p>
            <a:pPr lvl="0"/>
            <a:endParaRPr lang="en-GB" dirty="0"/>
          </a:p>
          <a:p>
            <a:pPr marL="342900" marR="0" lvl="0" indent="-342900" defTabSz="914400" eaLnBrk="1" fontAlgn="auto" latinLnBrk="0" hangingPunct="1">
              <a:lnSpc>
                <a:spcPct val="100000"/>
              </a:lnSpc>
              <a:spcBef>
                <a:spcPts val="0"/>
              </a:spcBef>
              <a:spcAft>
                <a:spcPts val="0"/>
              </a:spcAft>
              <a:buClr>
                <a:srgbClr val="F70059"/>
              </a:buClr>
              <a:buSzPct val="120000"/>
              <a:buFont typeface="Wingdings" pitchFamily="2" charset="2"/>
              <a:buChar char="§"/>
              <a:tabLst/>
              <a:defRPr/>
            </a:pPr>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Cras sit</a:t>
            </a:r>
          </a:p>
          <a:p>
            <a:pPr lvl="0"/>
            <a:endParaRPr lang="en-GB" dirty="0"/>
          </a:p>
          <a:p>
            <a:pPr lvl="0"/>
            <a:endParaRPr lang="en-GB" dirty="0"/>
          </a:p>
        </p:txBody>
      </p: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352808956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0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2" y="2987675"/>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6" name="Text Placeholder 2">
            <a:extLst>
              <a:ext uri="{FF2B5EF4-FFF2-40B4-BE49-F238E27FC236}">
                <a16:creationId xmlns:a16="http://schemas.microsoft.com/office/drawing/2014/main" id="{F8EF12B4-8131-604D-87C7-AE4CB0F793B6}"/>
              </a:ext>
            </a:extLst>
          </p:cNvPr>
          <p:cNvSpPr>
            <a:spLocks noGrp="1"/>
          </p:cNvSpPr>
          <p:nvPr>
            <p:ph type="body" sz="quarter" idx="11" hasCustomPrompt="1"/>
          </p:nvPr>
        </p:nvSpPr>
        <p:spPr>
          <a:xfrm>
            <a:off x="744972" y="3444875"/>
            <a:ext cx="8773678" cy="1784131"/>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600" b="1" i="1">
                <a:solidFill>
                  <a:srgbClr val="26213F"/>
                </a:solidFill>
                <a:latin typeface="Poppins" pitchFamily="2" charset="77"/>
                <a:cs typeface="Poppins"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p>
        </p:txBody>
      </p: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8802768" cy="189775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a:p>
            <a:pPr lvl="0"/>
            <a:r>
              <a:rPr lang="en-GB" dirty="0"/>
              <a:t>TITLE HERE</a:t>
            </a:r>
          </a:p>
        </p:txBody>
      </p:sp>
      <p:sp>
        <p:nvSpPr>
          <p:cNvPr id="9" name="Text Placeholder 2">
            <a:extLst>
              <a:ext uri="{FF2B5EF4-FFF2-40B4-BE49-F238E27FC236}">
                <a16:creationId xmlns:a16="http://schemas.microsoft.com/office/drawing/2014/main" id="{611D89B8-776E-7B43-A963-AC75C8FDFAB3}"/>
              </a:ext>
            </a:extLst>
          </p:cNvPr>
          <p:cNvSpPr>
            <a:spLocks noGrp="1"/>
          </p:cNvSpPr>
          <p:nvPr>
            <p:ph type="body" sz="quarter" idx="16" hasCustomPrompt="1"/>
          </p:nvPr>
        </p:nvSpPr>
        <p:spPr>
          <a:xfrm>
            <a:off x="744972" y="5457610"/>
            <a:ext cx="8773678" cy="4343400"/>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Cras sit </a:t>
            </a:r>
            <a:r>
              <a:rPr lang="en-GB" dirty="0" err="1"/>
              <a:t>amet</a:t>
            </a:r>
            <a:r>
              <a:rPr lang="en-GB" dirty="0"/>
              <a:t> </a:t>
            </a:r>
            <a:r>
              <a:rPr lang="en-GB" dirty="0" err="1"/>
              <a:t>neque</a:t>
            </a:r>
            <a:r>
              <a:rPr lang="en-GB" dirty="0"/>
              <a:t> dui. </a:t>
            </a:r>
          </a:p>
        </p:txBody>
      </p:sp>
      <p:sp>
        <p:nvSpPr>
          <p:cNvPr id="11" name="Picture Placeholder 18">
            <a:extLst>
              <a:ext uri="{FF2B5EF4-FFF2-40B4-BE49-F238E27FC236}">
                <a16:creationId xmlns:a16="http://schemas.microsoft.com/office/drawing/2014/main" id="{1A0DA1DB-4758-AA46-B91A-6220096FC09D}"/>
              </a:ext>
            </a:extLst>
          </p:cNvPr>
          <p:cNvSpPr>
            <a:spLocks noGrp="1"/>
          </p:cNvSpPr>
          <p:nvPr>
            <p:ph type="pic" sz="quarter" idx="14"/>
          </p:nvPr>
        </p:nvSpPr>
        <p:spPr>
          <a:xfrm>
            <a:off x="10052050" y="-1"/>
            <a:ext cx="10052050" cy="10476000"/>
          </a:xfrm>
          <a:prstGeom prst="rect">
            <a:avLst/>
          </a:prstGeom>
        </p:spPr>
        <p:txBody>
          <a:bodyPr/>
          <a:lstStyle>
            <a:lvl1pPr>
              <a:defRPr b="1" i="0">
                <a:latin typeface="Poppins SemiBold" pitchFamily="2" charset="77"/>
              </a:defRPr>
            </a:lvl1pPr>
          </a:lstStyle>
          <a:p>
            <a:endParaRPr lang="en-US" dirty="0"/>
          </a:p>
        </p:txBody>
      </p:sp>
    </p:spTree>
    <p:extLst>
      <p:ext uri="{BB962C8B-B14F-4D97-AF65-F5344CB8AC3E}">
        <p14:creationId xmlns:p14="http://schemas.microsoft.com/office/powerpoint/2010/main" val="209561102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bg object 16">
            <a:extLst>
              <a:ext uri="{FF2B5EF4-FFF2-40B4-BE49-F238E27FC236}">
                <a16:creationId xmlns:a16="http://schemas.microsoft.com/office/drawing/2014/main" id="{1E23DB2D-E8DA-F442-B0AC-990F11144D17}"/>
              </a:ext>
            </a:extLst>
          </p:cNvPr>
          <p:cNvSpPr/>
          <p:nvPr userDrawn="1"/>
        </p:nvSpPr>
        <p:spPr>
          <a:xfrm>
            <a:off x="0" y="10473683"/>
            <a:ext cx="20104100" cy="846455"/>
          </a:xfrm>
          <a:custGeom>
            <a:avLst/>
            <a:gdLst/>
            <a:ahLst/>
            <a:cxnLst/>
            <a:rect l="l" t="t" r="r" b="b"/>
            <a:pathLst>
              <a:path w="20104100" h="846454">
                <a:moveTo>
                  <a:pt x="20104099" y="0"/>
                </a:moveTo>
                <a:lnTo>
                  <a:pt x="0" y="0"/>
                </a:lnTo>
                <a:lnTo>
                  <a:pt x="0" y="846131"/>
                </a:lnTo>
                <a:lnTo>
                  <a:pt x="20104099" y="846131"/>
                </a:lnTo>
                <a:lnTo>
                  <a:pt x="20104099" y="0"/>
                </a:lnTo>
                <a:close/>
              </a:path>
            </a:pathLst>
          </a:custGeom>
          <a:solidFill>
            <a:srgbClr val="26213F"/>
          </a:solidFill>
        </p:spPr>
        <p:txBody>
          <a:bodyPr wrap="square" lIns="0" tIns="0" rIns="0" bIns="0" rtlCol="0"/>
          <a:lstStyle/>
          <a:p>
            <a:endParaRPr sz="1092" b="0" i="0" dirty="0">
              <a:latin typeface="Poppins Light" pitchFamily="2" charset="77"/>
            </a:endParaRPr>
          </a:p>
        </p:txBody>
      </p:sp>
      <p:sp>
        <p:nvSpPr>
          <p:cNvPr id="5" name="TextBox 4">
            <a:extLst>
              <a:ext uri="{FF2B5EF4-FFF2-40B4-BE49-F238E27FC236}">
                <a16:creationId xmlns:a16="http://schemas.microsoft.com/office/drawing/2014/main" id="{4371CB3E-2BB4-BB4F-9E76-2907A79FC1B7}"/>
              </a:ext>
            </a:extLst>
          </p:cNvPr>
          <p:cNvSpPr txBox="1"/>
          <p:nvPr userDrawn="1"/>
        </p:nvSpPr>
        <p:spPr>
          <a:xfrm>
            <a:off x="1670050" y="10712528"/>
            <a:ext cx="7010400" cy="369332"/>
          </a:xfrm>
          <a:prstGeom prst="rect">
            <a:avLst/>
          </a:prstGeom>
          <a:noFill/>
        </p:spPr>
        <p:txBody>
          <a:bodyPr wrap="square" rtlCol="0">
            <a:spAutoFit/>
          </a:bodyPr>
          <a:lstStyle/>
          <a:p>
            <a:pPr marL="0" marR="0" lvl="0" indent="0" algn="l" defTabSz="914357" rtl="0" eaLnBrk="1" fontAlgn="auto" latinLnBrk="0" hangingPunct="1">
              <a:lnSpc>
                <a:spcPct val="100000"/>
              </a:lnSpc>
              <a:spcBef>
                <a:spcPts val="0"/>
              </a:spcBef>
              <a:spcAft>
                <a:spcPts val="0"/>
              </a:spcAft>
              <a:buClrTx/>
              <a:buSzTx/>
              <a:buFontTx/>
              <a:buNone/>
              <a:tabLst/>
              <a:defRPr/>
            </a:pPr>
            <a:r>
              <a:rPr lang="en-US" sz="1800" b="0" i="1" dirty="0">
                <a:solidFill>
                  <a:schemeClr val="bg1"/>
                </a:solidFill>
                <a:latin typeface="Poppins" pitchFamily="2" charset="77"/>
              </a:rPr>
              <a:t>AI and its applications</a:t>
            </a:r>
          </a:p>
        </p:txBody>
      </p:sp>
      <p:sp>
        <p:nvSpPr>
          <p:cNvPr id="9" name="Holder 4">
            <a:extLst>
              <a:ext uri="{FF2B5EF4-FFF2-40B4-BE49-F238E27FC236}">
                <a16:creationId xmlns:a16="http://schemas.microsoft.com/office/drawing/2014/main" id="{11D47F15-D911-AC4F-8494-F82BF8873B42}"/>
              </a:ext>
            </a:extLst>
          </p:cNvPr>
          <p:cNvSpPr txBox="1">
            <a:spLocks/>
          </p:cNvSpPr>
          <p:nvPr userDrawn="1"/>
        </p:nvSpPr>
        <p:spPr>
          <a:xfrm>
            <a:off x="18357850" y="10712528"/>
            <a:ext cx="1136728" cy="346249"/>
          </a:xfrm>
          <a:prstGeom prst="rect">
            <a:avLst/>
          </a:prstGeom>
        </p:spPr>
        <p:txBody>
          <a:bodyPr lIns="0" tIns="0" rIns="0" bIns="0"/>
          <a:lstStyle>
            <a:defPPr>
              <a:defRPr lang="en-US"/>
            </a:defPPr>
            <a:lvl1pPr marL="0" algn="r" defTabSz="914400" rtl="0" eaLnBrk="1" latinLnBrk="0" hangingPunct="1">
              <a:defRPr sz="2250" b="1" i="0" kern="1200">
                <a:solidFill>
                  <a:schemeClr val="bg1"/>
                </a:solidFill>
                <a:latin typeface="Proxima Nova Semibold" panose="02000506030000020004" pitchFamily="2" charset="0"/>
                <a:ea typeface="+mn-ea"/>
                <a:cs typeface="Poppin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60326">
              <a:spcBef>
                <a:spcPts val="219"/>
              </a:spcBef>
            </a:pPr>
            <a:fld id="{81D60167-4931-47E6-BA6A-407CBD079E47}" type="slidenum">
              <a:rPr lang="en-GB" sz="2249" b="0" i="0" smtClean="0">
                <a:solidFill>
                  <a:schemeClr val="bg1"/>
                </a:solidFill>
                <a:latin typeface="Poppins" pitchFamily="2" charset="77"/>
                <a:cs typeface="Poppins" pitchFamily="2" charset="77"/>
              </a:rPr>
              <a:pPr marL="60326">
                <a:spcBef>
                  <a:spcPts val="219"/>
                </a:spcBef>
              </a:pPr>
              <a:t>‹#›</a:t>
            </a:fld>
            <a:endParaRPr lang="en-GB" sz="2249" b="0" i="0" dirty="0">
              <a:solidFill>
                <a:schemeClr val="bg1"/>
              </a:solidFill>
              <a:latin typeface="Poppins" pitchFamily="2" charset="77"/>
              <a:cs typeface="Poppins" pitchFamily="2" charset="77"/>
            </a:endParaRPr>
          </a:p>
        </p:txBody>
      </p:sp>
      <p:sp>
        <p:nvSpPr>
          <p:cNvPr id="8" name="TextBox 7">
            <a:extLst>
              <a:ext uri="{FF2B5EF4-FFF2-40B4-BE49-F238E27FC236}">
                <a16:creationId xmlns:a16="http://schemas.microsoft.com/office/drawing/2014/main" id="{61AFD14E-4060-9D46-86C7-B257EB292C8F}"/>
              </a:ext>
            </a:extLst>
          </p:cNvPr>
          <p:cNvSpPr txBox="1"/>
          <p:nvPr userDrawn="1"/>
        </p:nvSpPr>
        <p:spPr>
          <a:xfrm>
            <a:off x="15496116" y="10712528"/>
            <a:ext cx="2937934" cy="369460"/>
          </a:xfrm>
          <a:prstGeom prst="rect">
            <a:avLst/>
          </a:prstGeom>
          <a:noFill/>
        </p:spPr>
        <p:txBody>
          <a:bodyPr wrap="square" rtlCol="0">
            <a:spAutoFit/>
          </a:bodyPr>
          <a:lstStyle/>
          <a:p>
            <a:r>
              <a:rPr lang="en-GB" sz="1801" b="0" i="1" kern="1200" dirty="0" err="1">
                <a:solidFill>
                  <a:schemeClr val="bg1"/>
                </a:solidFill>
                <a:effectLst/>
                <a:latin typeface="Poppins" pitchFamily="2" charset="77"/>
                <a:ea typeface="+mn-ea"/>
                <a:cs typeface="Poppins" pitchFamily="2" charset="77"/>
              </a:rPr>
              <a:t>www.thebigbang.org.uk</a:t>
            </a:r>
            <a:endParaRPr lang="en-GB" sz="1801" b="0" i="1" kern="1200" dirty="0">
              <a:solidFill>
                <a:schemeClr val="bg1"/>
              </a:solidFill>
              <a:effectLst/>
              <a:latin typeface="Poppins" pitchFamily="2" charset="77"/>
              <a:ea typeface="+mn-ea"/>
              <a:cs typeface="Poppins" pitchFamily="2" charset="77"/>
            </a:endParaRPr>
          </a:p>
        </p:txBody>
      </p:sp>
      <p:pic>
        <p:nvPicPr>
          <p:cNvPr id="2" name="Picture 1">
            <a:extLst>
              <a:ext uri="{FF2B5EF4-FFF2-40B4-BE49-F238E27FC236}">
                <a16:creationId xmlns:a16="http://schemas.microsoft.com/office/drawing/2014/main" id="{D4CA81FE-4597-C2D4-0999-51A803A3D094}"/>
              </a:ext>
            </a:extLst>
          </p:cNvPr>
          <p:cNvPicPr>
            <a:picLocks noChangeAspect="1"/>
          </p:cNvPicPr>
          <p:nvPr userDrawn="1"/>
        </p:nvPicPr>
        <p:blipFill rotWithShape="1">
          <a:blip r:embed="rId18" cstate="print">
            <a:extLst>
              <a:ext uri="{28A0092B-C50C-407E-A947-70E740481C1C}">
                <a14:useLocalDpi xmlns:a14="http://schemas.microsoft.com/office/drawing/2010/main" val="0"/>
              </a:ext>
            </a:extLst>
          </a:blip>
          <a:srcRect l="79791" t="1104" r="-112" b="51718"/>
          <a:stretch/>
        </p:blipFill>
        <p:spPr>
          <a:xfrm>
            <a:off x="619750" y="10473683"/>
            <a:ext cx="936000" cy="912600"/>
          </a:xfrm>
          <a:prstGeom prst="rect">
            <a:avLst/>
          </a:prstGeom>
        </p:spPr>
      </p:pic>
    </p:spTree>
  </p:cSld>
  <p:clrMap bg1="lt1" tx1="dk1" bg2="lt2" tx2="dk2" accent1="accent1" accent2="accent2" accent3="accent3" accent4="accent4" accent5="accent5" accent6="accent6" hlink="hlink" folHlink="folHlink"/>
  <p:sldLayoutIdLst>
    <p:sldLayoutId id="2147483716" r:id="rId1"/>
    <p:sldLayoutId id="2147483718" r:id="rId2"/>
    <p:sldLayoutId id="2147483699" r:id="rId3"/>
    <p:sldLayoutId id="2147483719" r:id="rId4"/>
    <p:sldLayoutId id="2147483720" r:id="rId5"/>
    <p:sldLayoutId id="2147483721" r:id="rId6"/>
    <p:sldLayoutId id="2147483734" r:id="rId7"/>
    <p:sldLayoutId id="2147483733" r:id="rId8"/>
    <p:sldLayoutId id="2147483731" r:id="rId9"/>
    <p:sldLayoutId id="2147483730" r:id="rId10"/>
    <p:sldLayoutId id="2147483722" r:id="rId11"/>
    <p:sldLayoutId id="2147483732" r:id="rId12"/>
    <p:sldLayoutId id="2147483729" r:id="rId13"/>
    <p:sldLayoutId id="2147483723" r:id="rId14"/>
    <p:sldLayoutId id="2147483724" r:id="rId15"/>
    <p:sldLayoutId id="2147483725" r:id="rId16"/>
  </p:sldLayoutIdLst>
  <p:hf hdr="0" ftr="0" dt="0"/>
  <p:txStyles>
    <p:titleStyle>
      <a:lvl1pPr>
        <a:defRPr b="1" i="0">
          <a:latin typeface="Proxima Nova Semibold" panose="02000506030000020004" pitchFamily="2" charset="0"/>
          <a:ea typeface="+mj-ea"/>
          <a:cs typeface="+mj-cs"/>
        </a:defRPr>
      </a:lvl1pPr>
    </p:titleStyle>
    <p:bodyStyle>
      <a:lvl1pPr marL="0">
        <a:defRPr b="0" i="0">
          <a:latin typeface="Gotham-Light" pitchFamily="2" charset="0"/>
          <a:ea typeface="+mn-ea"/>
          <a:cs typeface="Poppins Medium" pitchFamily="2" charset="77"/>
        </a:defRPr>
      </a:lvl1pPr>
      <a:lvl2pPr marL="457206">
        <a:defRPr>
          <a:latin typeface="+mn-lt"/>
          <a:ea typeface="+mn-ea"/>
          <a:cs typeface="+mn-cs"/>
        </a:defRPr>
      </a:lvl2pPr>
      <a:lvl3pPr marL="914413">
        <a:defRPr>
          <a:latin typeface="+mn-lt"/>
          <a:ea typeface="+mn-ea"/>
          <a:cs typeface="+mn-cs"/>
        </a:defRPr>
      </a:lvl3pPr>
      <a:lvl4pPr marL="1371619">
        <a:defRPr>
          <a:latin typeface="+mn-lt"/>
          <a:ea typeface="+mn-ea"/>
          <a:cs typeface="+mn-cs"/>
        </a:defRPr>
      </a:lvl4pPr>
      <a:lvl5pPr marL="1828826">
        <a:defRPr>
          <a:latin typeface="+mn-lt"/>
          <a:ea typeface="+mn-ea"/>
          <a:cs typeface="+mn-cs"/>
        </a:defRPr>
      </a:lvl5pPr>
      <a:lvl6pPr marL="2286032">
        <a:defRPr>
          <a:latin typeface="+mn-lt"/>
          <a:ea typeface="+mn-ea"/>
          <a:cs typeface="+mn-cs"/>
        </a:defRPr>
      </a:lvl6pPr>
      <a:lvl7pPr marL="2743238">
        <a:defRPr>
          <a:latin typeface="+mn-lt"/>
          <a:ea typeface="+mn-ea"/>
          <a:cs typeface="+mn-cs"/>
        </a:defRPr>
      </a:lvl7pPr>
      <a:lvl8pPr marL="3200446">
        <a:defRPr>
          <a:latin typeface="+mn-lt"/>
          <a:ea typeface="+mn-ea"/>
          <a:cs typeface="+mn-cs"/>
        </a:defRPr>
      </a:lvl8pPr>
      <a:lvl9pPr marL="3657653">
        <a:defRPr>
          <a:latin typeface="+mn-lt"/>
          <a:ea typeface="+mn-ea"/>
          <a:cs typeface="+mn-cs"/>
        </a:defRPr>
      </a:lvl9pPr>
    </p:bodyStyle>
    <p:otherStyle>
      <a:lvl1pPr marL="0">
        <a:defRPr>
          <a:latin typeface="+mn-lt"/>
          <a:ea typeface="+mn-ea"/>
          <a:cs typeface="+mn-cs"/>
        </a:defRPr>
      </a:lvl1pPr>
      <a:lvl2pPr marL="457206">
        <a:defRPr>
          <a:latin typeface="+mn-lt"/>
          <a:ea typeface="+mn-ea"/>
          <a:cs typeface="+mn-cs"/>
        </a:defRPr>
      </a:lvl2pPr>
      <a:lvl3pPr marL="914413">
        <a:defRPr>
          <a:latin typeface="+mn-lt"/>
          <a:ea typeface="+mn-ea"/>
          <a:cs typeface="+mn-cs"/>
        </a:defRPr>
      </a:lvl3pPr>
      <a:lvl4pPr marL="1371619">
        <a:defRPr>
          <a:latin typeface="+mn-lt"/>
          <a:ea typeface="+mn-ea"/>
          <a:cs typeface="+mn-cs"/>
        </a:defRPr>
      </a:lvl4pPr>
      <a:lvl5pPr marL="1828826">
        <a:defRPr>
          <a:latin typeface="+mn-lt"/>
          <a:ea typeface="+mn-ea"/>
          <a:cs typeface="+mn-cs"/>
        </a:defRPr>
      </a:lvl5pPr>
      <a:lvl6pPr marL="2286032">
        <a:defRPr>
          <a:latin typeface="+mn-lt"/>
          <a:ea typeface="+mn-ea"/>
          <a:cs typeface="+mn-cs"/>
        </a:defRPr>
      </a:lvl6pPr>
      <a:lvl7pPr marL="2743238">
        <a:defRPr>
          <a:latin typeface="+mn-lt"/>
          <a:ea typeface="+mn-ea"/>
          <a:cs typeface="+mn-cs"/>
        </a:defRPr>
      </a:lvl7pPr>
      <a:lvl8pPr marL="3200446">
        <a:defRPr>
          <a:latin typeface="+mn-lt"/>
          <a:ea typeface="+mn-ea"/>
          <a:cs typeface="+mn-cs"/>
        </a:defRPr>
      </a:lvl8pPr>
      <a:lvl9pPr marL="3657653">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thebigbang.org.uk/the-big-bang-competition/the-big-bang-challenge/?utm_source=email&amp;utm_medium=esig&amp;utm_campaign=awareness" TargetMode="External"/><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hyperlink" Target="https://youtu.be/cUGofgz0Ssw"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hyperlink" Target="https://youtu.be/xp2Yl6rPleU"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27.pn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8.tmp"/><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8" Type="http://schemas.openxmlformats.org/officeDocument/2006/relationships/hyperlink" Target="https://youtu.be/XDM3vhtcpgI" TargetMode="External"/><Relationship Id="rId3" Type="http://schemas.openxmlformats.org/officeDocument/2006/relationships/hyperlink" Target="https://www.thebigbang.org.uk/the-big-bang-competition/the-big-bang-challenge/?utm_source=email&amp;utm_medium=esig&amp;utm_campaign=awareness" TargetMode="External"/><Relationship Id="rId7"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hyperlink" Target="https://neonfutures.org.uk/case-study/design-engineer-jack-cooper/" TargetMode="External"/><Relationship Id="rId5" Type="http://schemas.openxmlformats.org/officeDocument/2006/relationships/hyperlink" Target="https://thisisengineering.org.uk/people/eneni-bambara-abban/" TargetMode="External"/><Relationship Id="rId4" Type="http://schemas.openxmlformats.org/officeDocument/2006/relationships/hyperlink" Target="https://www.stem.org.uk/secondary/careers/mentoring" TargetMode="External"/><Relationship Id="rId9"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4FC427B-BE91-5E41-A145-B7B5D61B1AD7}"/>
              </a:ext>
            </a:extLst>
          </p:cNvPr>
          <p:cNvSpPr>
            <a:spLocks noGrp="1"/>
          </p:cNvSpPr>
          <p:nvPr>
            <p:ph type="body" sz="quarter" idx="15"/>
          </p:nvPr>
        </p:nvSpPr>
        <p:spPr>
          <a:xfrm>
            <a:off x="4565650" y="9324653"/>
            <a:ext cx="14721393" cy="549273"/>
          </a:xfrm>
        </p:spPr>
        <p:txBody>
          <a:bodyPr/>
          <a:lstStyle/>
          <a:p>
            <a:endParaRPr lang="en-US" dirty="0"/>
          </a:p>
        </p:txBody>
      </p:sp>
      <p:sp>
        <p:nvSpPr>
          <p:cNvPr id="5" name="Text Placeholder 4">
            <a:extLst>
              <a:ext uri="{FF2B5EF4-FFF2-40B4-BE49-F238E27FC236}">
                <a16:creationId xmlns:a16="http://schemas.microsoft.com/office/drawing/2014/main" id="{B3B6CE8E-2470-274B-AF97-90029B660FB0}"/>
              </a:ext>
            </a:extLst>
          </p:cNvPr>
          <p:cNvSpPr>
            <a:spLocks noGrp="1"/>
          </p:cNvSpPr>
          <p:nvPr>
            <p:ph type="body" sz="quarter" idx="16"/>
          </p:nvPr>
        </p:nvSpPr>
        <p:spPr>
          <a:xfrm>
            <a:off x="4565650" y="9891581"/>
            <a:ext cx="14721393" cy="549273"/>
          </a:xfrm>
        </p:spPr>
        <p:txBody>
          <a:bodyPr/>
          <a:lstStyle/>
          <a:p>
            <a:r>
              <a:rPr lang="en-US" dirty="0"/>
              <a:t>AI and its applications</a:t>
            </a:r>
          </a:p>
        </p:txBody>
      </p:sp>
    </p:spTree>
    <p:extLst>
      <p:ext uri="{BB962C8B-B14F-4D97-AF65-F5344CB8AC3E}">
        <p14:creationId xmlns:p14="http://schemas.microsoft.com/office/powerpoint/2010/main" val="1906318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A423E65-3522-1C0E-896D-7A6C8E6F5C9B}"/>
              </a:ext>
            </a:extLst>
          </p:cNvPr>
          <p:cNvSpPr>
            <a:spLocks noGrp="1"/>
          </p:cNvSpPr>
          <p:nvPr>
            <p:ph type="body" sz="quarter" idx="15"/>
          </p:nvPr>
        </p:nvSpPr>
        <p:spPr>
          <a:xfrm>
            <a:off x="715882" y="1089917"/>
            <a:ext cx="15279768" cy="754758"/>
          </a:xfrm>
        </p:spPr>
        <p:txBody>
          <a:bodyPr/>
          <a:lstStyle/>
          <a:p>
            <a:r>
              <a:rPr lang="en-US" dirty="0"/>
              <a:t>Strengths of AI – Speed </a:t>
            </a:r>
            <a:endParaRPr lang="en-GB" dirty="0"/>
          </a:p>
        </p:txBody>
      </p:sp>
      <p:sp>
        <p:nvSpPr>
          <p:cNvPr id="4" name="AutoShape 2" descr="Colouring Pencils | Red, yellow, green and blue colouring pe… | Flickr">
            <a:extLst>
              <a:ext uri="{FF2B5EF4-FFF2-40B4-BE49-F238E27FC236}">
                <a16:creationId xmlns:a16="http://schemas.microsoft.com/office/drawing/2014/main" id="{5A479144-407B-AD8A-9207-3EACEAA07C8E}"/>
              </a:ext>
            </a:extLst>
          </p:cNvPr>
          <p:cNvSpPr>
            <a:spLocks noGrp="1" noChangeAspect="1" noChangeArrowheads="1"/>
          </p:cNvSpPr>
          <p:nvPr>
            <p:ph type="body" sz="quarter" idx="11"/>
          </p:nvPr>
        </p:nvSpPr>
        <p:spPr bwMode="auto">
          <a:xfrm>
            <a:off x="298450" y="2231758"/>
            <a:ext cx="13639800" cy="765217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en-US" sz="4000" b="0" dirty="0"/>
              <a:t>In most instances AI can process information</a:t>
            </a:r>
            <a:r>
              <a:rPr lang="en-US" sz="4000" dirty="0"/>
              <a:t> 50x faster than humans. So, how many pencils could AI have processed in 30 seconds?  </a:t>
            </a:r>
            <a:endParaRPr lang="en-US" sz="4000" b="0" dirty="0"/>
          </a:p>
          <a:p>
            <a:endParaRPr lang="en-US" sz="4000" dirty="0"/>
          </a:p>
          <a:p>
            <a:r>
              <a:rPr lang="en-US" sz="4000" dirty="0"/>
              <a:t>How could this help people in their lives? </a:t>
            </a:r>
            <a:r>
              <a:rPr lang="en-US" sz="4000" b="0" dirty="0"/>
              <a:t>Who might need recommendations quickly? Or, who could need help in searching and sorting information?</a:t>
            </a:r>
          </a:p>
          <a:p>
            <a:endParaRPr lang="en-US" sz="4000" dirty="0"/>
          </a:p>
        </p:txBody>
      </p:sp>
      <p:pic>
        <p:nvPicPr>
          <p:cNvPr id="5" name="Picture 4">
            <a:extLst>
              <a:ext uri="{FF2B5EF4-FFF2-40B4-BE49-F238E27FC236}">
                <a16:creationId xmlns:a16="http://schemas.microsoft.com/office/drawing/2014/main" id="{3C284EBF-2E62-1F31-7B59-CCFF4B05608A}"/>
              </a:ext>
            </a:extLst>
          </p:cNvPr>
          <p:cNvPicPr>
            <a:picLocks noChangeAspect="1"/>
          </p:cNvPicPr>
          <p:nvPr/>
        </p:nvPicPr>
        <p:blipFill>
          <a:blip r:embed="rId3"/>
          <a:stretch>
            <a:fillRect/>
          </a:stretch>
        </p:blipFill>
        <p:spPr>
          <a:xfrm>
            <a:off x="16148050" y="1467296"/>
            <a:ext cx="3657600" cy="3657600"/>
          </a:xfrm>
          <a:prstGeom prst="rect">
            <a:avLst/>
          </a:prstGeom>
        </p:spPr>
      </p:pic>
      <p:pic>
        <p:nvPicPr>
          <p:cNvPr id="6" name="Picture 5">
            <a:extLst>
              <a:ext uri="{FF2B5EF4-FFF2-40B4-BE49-F238E27FC236}">
                <a16:creationId xmlns:a16="http://schemas.microsoft.com/office/drawing/2014/main" id="{413F7304-2C7D-D22F-936F-C2483214E07E}"/>
              </a:ext>
            </a:extLst>
          </p:cNvPr>
          <p:cNvPicPr>
            <a:picLocks noChangeAspect="1"/>
          </p:cNvPicPr>
          <p:nvPr/>
        </p:nvPicPr>
        <p:blipFill>
          <a:blip r:embed="rId4"/>
          <a:stretch>
            <a:fillRect/>
          </a:stretch>
        </p:blipFill>
        <p:spPr>
          <a:xfrm>
            <a:off x="14166849" y="6008831"/>
            <a:ext cx="3657601" cy="3657601"/>
          </a:xfrm>
          <a:prstGeom prst="rect">
            <a:avLst/>
          </a:prstGeom>
        </p:spPr>
      </p:pic>
    </p:spTree>
    <p:extLst>
      <p:ext uri="{BB962C8B-B14F-4D97-AF65-F5344CB8AC3E}">
        <p14:creationId xmlns:p14="http://schemas.microsoft.com/office/powerpoint/2010/main" val="3715184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A423E65-3522-1C0E-896D-7A6C8E6F5C9B}"/>
              </a:ext>
            </a:extLst>
          </p:cNvPr>
          <p:cNvSpPr>
            <a:spLocks noGrp="1"/>
          </p:cNvSpPr>
          <p:nvPr>
            <p:ph type="body" sz="quarter" idx="15"/>
          </p:nvPr>
        </p:nvSpPr>
        <p:spPr>
          <a:xfrm>
            <a:off x="1924634" y="1066214"/>
            <a:ext cx="15279768" cy="754758"/>
          </a:xfrm>
        </p:spPr>
        <p:txBody>
          <a:bodyPr/>
          <a:lstStyle/>
          <a:p>
            <a:r>
              <a:rPr lang="en-US" dirty="0"/>
              <a:t>Strengths of AI – Accuracy</a:t>
            </a:r>
            <a:endParaRPr lang="en-GB" dirty="0"/>
          </a:p>
        </p:txBody>
      </p:sp>
      <p:sp>
        <p:nvSpPr>
          <p:cNvPr id="4" name="AutoShape 2" descr="Colouring Pencils | Red, yellow, green and blue colouring pe… | Flickr">
            <a:extLst>
              <a:ext uri="{FF2B5EF4-FFF2-40B4-BE49-F238E27FC236}">
                <a16:creationId xmlns:a16="http://schemas.microsoft.com/office/drawing/2014/main" id="{5A479144-407B-AD8A-9207-3EACEAA07C8E}"/>
              </a:ext>
            </a:extLst>
          </p:cNvPr>
          <p:cNvSpPr>
            <a:spLocks noGrp="1" noChangeAspect="1" noChangeArrowheads="1"/>
          </p:cNvSpPr>
          <p:nvPr>
            <p:ph type="body" sz="quarter" idx="11"/>
          </p:nvPr>
        </p:nvSpPr>
        <p:spPr bwMode="auto">
          <a:xfrm>
            <a:off x="1602006" y="3085054"/>
            <a:ext cx="13639800" cy="765217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en-US" sz="4000" b="0" dirty="0"/>
              <a:t>Did you make any errors in placing the pencils in their areas? </a:t>
            </a:r>
            <a:r>
              <a:rPr lang="en-US" sz="4000" dirty="0"/>
              <a:t>AI is always accurate</a:t>
            </a:r>
            <a:r>
              <a:rPr lang="en-US" sz="4000" b="0" dirty="0"/>
              <a:t>. </a:t>
            </a:r>
          </a:p>
          <a:p>
            <a:endParaRPr lang="en-US" sz="4000" dirty="0"/>
          </a:p>
          <a:p>
            <a:r>
              <a:rPr lang="en-US" sz="4000" dirty="0"/>
              <a:t>How could this accuracy help people in their lives? </a:t>
            </a:r>
            <a:r>
              <a:rPr lang="en-US" sz="4000" b="0" dirty="0"/>
              <a:t>Who needs 100% accurate information? What jobs are a process, and face human error?</a:t>
            </a:r>
          </a:p>
          <a:p>
            <a:endParaRPr lang="en-US" sz="4000" dirty="0"/>
          </a:p>
        </p:txBody>
      </p:sp>
      <p:pic>
        <p:nvPicPr>
          <p:cNvPr id="6" name="Picture 5">
            <a:extLst>
              <a:ext uri="{FF2B5EF4-FFF2-40B4-BE49-F238E27FC236}">
                <a16:creationId xmlns:a16="http://schemas.microsoft.com/office/drawing/2014/main" id="{199DF306-CF2A-A70F-BAA7-EE9DBE67D79D}"/>
              </a:ext>
            </a:extLst>
          </p:cNvPr>
          <p:cNvPicPr>
            <a:picLocks noChangeAspect="1"/>
          </p:cNvPicPr>
          <p:nvPr/>
        </p:nvPicPr>
        <p:blipFill>
          <a:blip r:embed="rId3"/>
          <a:stretch>
            <a:fillRect/>
          </a:stretch>
        </p:blipFill>
        <p:spPr>
          <a:xfrm>
            <a:off x="14262040" y="605730"/>
            <a:ext cx="4580633" cy="4580633"/>
          </a:xfrm>
          <a:prstGeom prst="rect">
            <a:avLst/>
          </a:prstGeom>
        </p:spPr>
      </p:pic>
      <p:pic>
        <p:nvPicPr>
          <p:cNvPr id="2" name="Picture 1" descr="A warehouse with boxes on shelves&#10;&#10;Description automatically generated">
            <a:extLst>
              <a:ext uri="{FF2B5EF4-FFF2-40B4-BE49-F238E27FC236}">
                <a16:creationId xmlns:a16="http://schemas.microsoft.com/office/drawing/2014/main" id="{38CED08D-718C-BE0F-84DC-6ADE3B2284F6}"/>
              </a:ext>
            </a:extLst>
          </p:cNvPr>
          <p:cNvPicPr>
            <a:picLocks noChangeAspect="1"/>
          </p:cNvPicPr>
          <p:nvPr/>
        </p:nvPicPr>
        <p:blipFill>
          <a:blip r:embed="rId4"/>
          <a:stretch>
            <a:fillRect/>
          </a:stretch>
        </p:blipFill>
        <p:spPr>
          <a:xfrm flipH="1">
            <a:off x="14123967" y="6138363"/>
            <a:ext cx="4186107" cy="4181908"/>
          </a:xfrm>
          <a:prstGeom prst="rect">
            <a:avLst/>
          </a:prstGeom>
        </p:spPr>
      </p:pic>
    </p:spTree>
    <p:extLst>
      <p:ext uri="{BB962C8B-B14F-4D97-AF65-F5344CB8AC3E}">
        <p14:creationId xmlns:p14="http://schemas.microsoft.com/office/powerpoint/2010/main" val="496674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67FE5-01F0-1A41-A7FA-6D862A13BFBF}"/>
              </a:ext>
            </a:extLst>
          </p:cNvPr>
          <p:cNvSpPr>
            <a:spLocks noGrp="1"/>
          </p:cNvSpPr>
          <p:nvPr>
            <p:ph type="body" sz="quarter" idx="11"/>
          </p:nvPr>
        </p:nvSpPr>
        <p:spPr>
          <a:xfrm>
            <a:off x="450849" y="2530475"/>
            <a:ext cx="13927260" cy="7202217"/>
          </a:xfrm>
        </p:spPr>
        <p:txBody>
          <a:bodyPr lIns="91440" tIns="45720" rIns="91440" bIns="45720" anchor="t"/>
          <a:lstStyle/>
          <a:p>
            <a:pPr algn="l"/>
            <a:r>
              <a:rPr lang="en-US" sz="3600" dirty="0">
                <a:latin typeface="Poppins"/>
                <a:cs typeface="Poppins"/>
              </a:rPr>
              <a:t>What assumption did you make about where the ‘right area’ was for each pen / pencil?  What assumption did you make about the word ‘right’ and its meaning?</a:t>
            </a:r>
          </a:p>
          <a:p>
            <a:pPr algn="l"/>
            <a:r>
              <a:rPr lang="en-US" sz="3600" dirty="0">
                <a:latin typeface="Poppins"/>
                <a:cs typeface="Poppins"/>
              </a:rPr>
              <a:t>AI wouldn’t make these assumptions. It would need to be  programmed and coded to identify each pencil with a specific area.  Or, it could be programmed to ask questions and narrow down the options for every pencil. This programming takes a lot of time.</a:t>
            </a:r>
            <a:endParaRPr lang="en-US" sz="3600" dirty="0"/>
          </a:p>
          <a:p>
            <a:pPr algn="l"/>
            <a:endParaRPr lang="en-US" sz="3600" dirty="0"/>
          </a:p>
          <a:p>
            <a:endParaRPr lang="en-US" dirty="0"/>
          </a:p>
        </p:txBody>
      </p:sp>
      <p:sp>
        <p:nvSpPr>
          <p:cNvPr id="15" name="Text Placeholder 14">
            <a:extLst>
              <a:ext uri="{FF2B5EF4-FFF2-40B4-BE49-F238E27FC236}">
                <a16:creationId xmlns:a16="http://schemas.microsoft.com/office/drawing/2014/main" id="{D8D6E024-FB28-AE4E-8CFA-5E7228D6F977}"/>
              </a:ext>
            </a:extLst>
          </p:cNvPr>
          <p:cNvSpPr>
            <a:spLocks noGrp="1"/>
          </p:cNvSpPr>
          <p:nvPr>
            <p:ph type="body" sz="quarter" idx="15"/>
          </p:nvPr>
        </p:nvSpPr>
        <p:spPr>
          <a:xfrm>
            <a:off x="913742" y="461980"/>
            <a:ext cx="17337169" cy="678558"/>
          </a:xfrm>
        </p:spPr>
        <p:txBody>
          <a:bodyPr lIns="91440" tIns="45720" rIns="91440" bIns="45720" anchor="t"/>
          <a:lstStyle/>
          <a:p>
            <a:pPr algn="ctr"/>
            <a:endParaRPr lang="en-US" dirty="0"/>
          </a:p>
          <a:p>
            <a:pPr algn="ctr"/>
            <a:r>
              <a:rPr lang="en-US" sz="4800" dirty="0">
                <a:latin typeface="Poppins"/>
                <a:cs typeface="Poppins"/>
              </a:rPr>
              <a:t>Issues with  AI – doesn’t make human assumptions / have common sense</a:t>
            </a:r>
          </a:p>
        </p:txBody>
      </p:sp>
      <p:grpSp>
        <p:nvGrpSpPr>
          <p:cNvPr id="4" name="Group 3">
            <a:extLst>
              <a:ext uri="{FF2B5EF4-FFF2-40B4-BE49-F238E27FC236}">
                <a16:creationId xmlns:a16="http://schemas.microsoft.com/office/drawing/2014/main" id="{C2A84F80-0D97-194B-BDD9-570702D51874}"/>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BE6FADF6-79A9-C44D-9BDC-7A681E7B1F8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7" name="object 23">
              <a:extLst>
                <a:ext uri="{FF2B5EF4-FFF2-40B4-BE49-F238E27FC236}">
                  <a16:creationId xmlns:a16="http://schemas.microsoft.com/office/drawing/2014/main" id="{94072B06-0E3D-874A-9D01-B606823F64E9}"/>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8" name="object 24">
              <a:extLst>
                <a:ext uri="{FF2B5EF4-FFF2-40B4-BE49-F238E27FC236}">
                  <a16:creationId xmlns:a16="http://schemas.microsoft.com/office/drawing/2014/main" id="{BABDE5C7-0132-4343-A0D6-2AF48E008A9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9" name="object 25">
              <a:extLst>
                <a:ext uri="{FF2B5EF4-FFF2-40B4-BE49-F238E27FC236}">
                  <a16:creationId xmlns:a16="http://schemas.microsoft.com/office/drawing/2014/main" id="{120FDBC9-A778-BB4D-981E-5BB3F276C29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0" name="object 26">
              <a:extLst>
                <a:ext uri="{FF2B5EF4-FFF2-40B4-BE49-F238E27FC236}">
                  <a16:creationId xmlns:a16="http://schemas.microsoft.com/office/drawing/2014/main" id="{F6E1E666-3605-1549-809A-D35165023E7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1" name="object 27">
              <a:extLst>
                <a:ext uri="{FF2B5EF4-FFF2-40B4-BE49-F238E27FC236}">
                  <a16:creationId xmlns:a16="http://schemas.microsoft.com/office/drawing/2014/main" id="{7D2C43AA-D058-F14D-9CF8-EA64F0E1E08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2" name="object 28">
              <a:extLst>
                <a:ext uri="{FF2B5EF4-FFF2-40B4-BE49-F238E27FC236}">
                  <a16:creationId xmlns:a16="http://schemas.microsoft.com/office/drawing/2014/main" id="{A7DFBEA1-F431-7544-846E-C8F8B63B444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3" name="object 29">
              <a:extLst>
                <a:ext uri="{FF2B5EF4-FFF2-40B4-BE49-F238E27FC236}">
                  <a16:creationId xmlns:a16="http://schemas.microsoft.com/office/drawing/2014/main" id="{07406717-674B-BA4F-9C8D-F16FF9F7C515}"/>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12988BAC-7B59-7D45-8DF3-D2364F16C4C6}"/>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grpSp>
      <p:sp>
        <p:nvSpPr>
          <p:cNvPr id="3" name="TextBox 2">
            <a:extLst>
              <a:ext uri="{FF2B5EF4-FFF2-40B4-BE49-F238E27FC236}">
                <a16:creationId xmlns:a16="http://schemas.microsoft.com/office/drawing/2014/main" id="{7E954ACA-2E3E-3E8C-EF77-171691CF64A6}"/>
              </a:ext>
            </a:extLst>
          </p:cNvPr>
          <p:cNvSpPr txBox="1"/>
          <p:nvPr/>
        </p:nvSpPr>
        <p:spPr>
          <a:xfrm>
            <a:off x="13861306" y="3053689"/>
            <a:ext cx="5419289" cy="3077894"/>
          </a:xfrm>
          <a:prstGeom prst="rect">
            <a:avLst/>
          </a:prstGeom>
          <a:noFill/>
        </p:spPr>
        <p:txBody>
          <a:bodyPr wrap="square" rtlCol="0">
            <a:spAutoFit/>
          </a:bodyPr>
          <a:lstStyle/>
          <a:p>
            <a:pPr algn="ctr"/>
            <a:r>
              <a:rPr lang="en-US" sz="4400" b="1" dirty="0">
                <a:solidFill>
                  <a:schemeClr val="bg1"/>
                </a:solidFill>
              </a:rPr>
              <a:t>‘’You have 30 seconds to put the </a:t>
            </a:r>
            <a:r>
              <a:rPr lang="en-US" sz="4400" b="1" dirty="0" err="1">
                <a:solidFill>
                  <a:schemeClr val="bg1"/>
                </a:solidFill>
              </a:rPr>
              <a:t>coloured</a:t>
            </a:r>
            <a:r>
              <a:rPr lang="en-US" sz="4400" b="1" dirty="0">
                <a:solidFill>
                  <a:schemeClr val="bg1"/>
                </a:solidFill>
              </a:rPr>
              <a:t> pens / pencils in their right  areas.’’</a:t>
            </a:r>
          </a:p>
          <a:p>
            <a:endParaRPr lang="en-GB" dirty="0"/>
          </a:p>
        </p:txBody>
      </p:sp>
      <p:pic>
        <p:nvPicPr>
          <p:cNvPr id="5" name="Picture 4">
            <a:extLst>
              <a:ext uri="{FF2B5EF4-FFF2-40B4-BE49-F238E27FC236}">
                <a16:creationId xmlns:a16="http://schemas.microsoft.com/office/drawing/2014/main" id="{D9D97741-5FF9-B547-DD65-DA6A43BAD6F2}"/>
              </a:ext>
            </a:extLst>
          </p:cNvPr>
          <p:cNvPicPr>
            <a:picLocks noChangeAspect="1"/>
          </p:cNvPicPr>
          <p:nvPr/>
        </p:nvPicPr>
        <p:blipFill>
          <a:blip r:embed="rId3"/>
          <a:stretch>
            <a:fillRect/>
          </a:stretch>
        </p:blipFill>
        <p:spPr>
          <a:xfrm>
            <a:off x="15047685" y="6040167"/>
            <a:ext cx="3657600" cy="3657600"/>
          </a:xfrm>
          <a:prstGeom prst="rect">
            <a:avLst/>
          </a:prstGeom>
        </p:spPr>
      </p:pic>
    </p:spTree>
    <p:extLst>
      <p:ext uri="{BB962C8B-B14F-4D97-AF65-F5344CB8AC3E}">
        <p14:creationId xmlns:p14="http://schemas.microsoft.com/office/powerpoint/2010/main" val="3825211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67FE5-01F0-1A41-A7FA-6D862A13BFBF}"/>
              </a:ext>
            </a:extLst>
          </p:cNvPr>
          <p:cNvSpPr>
            <a:spLocks noGrp="1"/>
          </p:cNvSpPr>
          <p:nvPr>
            <p:ph type="body" sz="quarter" idx="11"/>
          </p:nvPr>
        </p:nvSpPr>
        <p:spPr>
          <a:xfrm>
            <a:off x="450849" y="2530475"/>
            <a:ext cx="13410457" cy="7202217"/>
          </a:xfrm>
        </p:spPr>
        <p:txBody>
          <a:bodyPr lIns="91440" tIns="45720" rIns="91440" bIns="45720" anchor="t"/>
          <a:lstStyle/>
          <a:p>
            <a:pPr algn="ctr"/>
            <a:r>
              <a:rPr lang="en-US" sz="4400" dirty="0">
                <a:latin typeface="Poppins"/>
                <a:cs typeface="Poppins"/>
              </a:rPr>
              <a:t>What </a:t>
            </a:r>
            <a:r>
              <a:rPr lang="en-US" sz="4400" dirty="0" err="1">
                <a:latin typeface="Poppins"/>
                <a:cs typeface="Poppins"/>
              </a:rPr>
              <a:t>colour</a:t>
            </a:r>
            <a:r>
              <a:rPr lang="en-US" sz="4400" dirty="0">
                <a:latin typeface="Poppins"/>
                <a:cs typeface="Poppins"/>
              </a:rPr>
              <a:t> would you say the pencil in the picture is? </a:t>
            </a:r>
          </a:p>
          <a:p>
            <a:r>
              <a:rPr lang="en-US" sz="4400" b="0" i="0" dirty="0"/>
              <a:t>AI is coded and programmed by humans, who may each have different opinions about something or only </a:t>
            </a:r>
            <a:r>
              <a:rPr lang="en-US" sz="4400" b="0" i="0" dirty="0" err="1"/>
              <a:t>programme</a:t>
            </a:r>
            <a:r>
              <a:rPr lang="en-US" sz="4400" b="0" i="0" dirty="0"/>
              <a:t> what they know or are aware of. Therefore, AI will also include these biases. </a:t>
            </a:r>
            <a:r>
              <a:rPr lang="en-US" sz="4400" i="0" dirty="0"/>
              <a:t>Why might this be a problem?</a:t>
            </a:r>
          </a:p>
        </p:txBody>
      </p:sp>
      <p:sp>
        <p:nvSpPr>
          <p:cNvPr id="15" name="Text Placeholder 14">
            <a:extLst>
              <a:ext uri="{FF2B5EF4-FFF2-40B4-BE49-F238E27FC236}">
                <a16:creationId xmlns:a16="http://schemas.microsoft.com/office/drawing/2014/main" id="{D8D6E024-FB28-AE4E-8CFA-5E7228D6F977}"/>
              </a:ext>
            </a:extLst>
          </p:cNvPr>
          <p:cNvSpPr>
            <a:spLocks noGrp="1"/>
          </p:cNvSpPr>
          <p:nvPr>
            <p:ph type="body" sz="quarter" idx="15"/>
          </p:nvPr>
        </p:nvSpPr>
        <p:spPr>
          <a:xfrm>
            <a:off x="1083397" y="861316"/>
            <a:ext cx="17337169" cy="678558"/>
          </a:xfrm>
        </p:spPr>
        <p:txBody>
          <a:bodyPr lIns="91440" tIns="45720" rIns="91440" bIns="45720" anchor="t"/>
          <a:lstStyle/>
          <a:p>
            <a:pPr algn="ctr"/>
            <a:r>
              <a:rPr lang="en-US" sz="4800" dirty="0">
                <a:latin typeface="Poppins"/>
                <a:cs typeface="Poppins"/>
              </a:rPr>
              <a:t>Issues with AI – can be programmed by one human being and include their bias / thoughts</a:t>
            </a:r>
          </a:p>
        </p:txBody>
      </p:sp>
      <p:grpSp>
        <p:nvGrpSpPr>
          <p:cNvPr id="4" name="Group 3">
            <a:extLst>
              <a:ext uri="{FF2B5EF4-FFF2-40B4-BE49-F238E27FC236}">
                <a16:creationId xmlns:a16="http://schemas.microsoft.com/office/drawing/2014/main" id="{C2A84F80-0D97-194B-BDD9-570702D51874}"/>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BE6FADF6-79A9-C44D-9BDC-7A681E7B1F8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7" name="object 23">
              <a:extLst>
                <a:ext uri="{FF2B5EF4-FFF2-40B4-BE49-F238E27FC236}">
                  <a16:creationId xmlns:a16="http://schemas.microsoft.com/office/drawing/2014/main" id="{94072B06-0E3D-874A-9D01-B606823F64E9}"/>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8" name="object 24">
              <a:extLst>
                <a:ext uri="{FF2B5EF4-FFF2-40B4-BE49-F238E27FC236}">
                  <a16:creationId xmlns:a16="http://schemas.microsoft.com/office/drawing/2014/main" id="{BABDE5C7-0132-4343-A0D6-2AF48E008A9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9" name="object 25">
              <a:extLst>
                <a:ext uri="{FF2B5EF4-FFF2-40B4-BE49-F238E27FC236}">
                  <a16:creationId xmlns:a16="http://schemas.microsoft.com/office/drawing/2014/main" id="{120FDBC9-A778-BB4D-981E-5BB3F276C29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0" name="object 26">
              <a:extLst>
                <a:ext uri="{FF2B5EF4-FFF2-40B4-BE49-F238E27FC236}">
                  <a16:creationId xmlns:a16="http://schemas.microsoft.com/office/drawing/2014/main" id="{F6E1E666-3605-1549-809A-D35165023E7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1" name="object 27">
              <a:extLst>
                <a:ext uri="{FF2B5EF4-FFF2-40B4-BE49-F238E27FC236}">
                  <a16:creationId xmlns:a16="http://schemas.microsoft.com/office/drawing/2014/main" id="{7D2C43AA-D058-F14D-9CF8-EA64F0E1E08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2" name="object 28">
              <a:extLst>
                <a:ext uri="{FF2B5EF4-FFF2-40B4-BE49-F238E27FC236}">
                  <a16:creationId xmlns:a16="http://schemas.microsoft.com/office/drawing/2014/main" id="{A7DFBEA1-F431-7544-846E-C8F8B63B444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3" name="object 29">
              <a:extLst>
                <a:ext uri="{FF2B5EF4-FFF2-40B4-BE49-F238E27FC236}">
                  <a16:creationId xmlns:a16="http://schemas.microsoft.com/office/drawing/2014/main" id="{07406717-674B-BA4F-9C8D-F16FF9F7C515}"/>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12988BAC-7B59-7D45-8DF3-D2364F16C4C6}"/>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grpSp>
      <p:pic>
        <p:nvPicPr>
          <p:cNvPr id="22" name="Picture 21">
            <a:extLst>
              <a:ext uri="{FF2B5EF4-FFF2-40B4-BE49-F238E27FC236}">
                <a16:creationId xmlns:a16="http://schemas.microsoft.com/office/drawing/2014/main" id="{39D1ECB6-D688-8266-272A-7C403E2B88E4}"/>
              </a:ext>
            </a:extLst>
          </p:cNvPr>
          <p:cNvPicPr>
            <a:picLocks noChangeAspect="1"/>
          </p:cNvPicPr>
          <p:nvPr/>
        </p:nvPicPr>
        <p:blipFill>
          <a:blip r:embed="rId3"/>
          <a:stretch>
            <a:fillRect/>
          </a:stretch>
        </p:blipFill>
        <p:spPr>
          <a:xfrm>
            <a:off x="14318705" y="2530475"/>
            <a:ext cx="4953000" cy="4953000"/>
          </a:xfrm>
          <a:prstGeom prst="rect">
            <a:avLst/>
          </a:prstGeom>
        </p:spPr>
      </p:pic>
    </p:spTree>
    <p:extLst>
      <p:ext uri="{BB962C8B-B14F-4D97-AF65-F5344CB8AC3E}">
        <p14:creationId xmlns:p14="http://schemas.microsoft.com/office/powerpoint/2010/main" val="4138915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7606E13-FD33-566F-F05E-724E22653EAF}"/>
              </a:ext>
            </a:extLst>
          </p:cNvPr>
          <p:cNvSpPr>
            <a:spLocks noGrp="1"/>
          </p:cNvSpPr>
          <p:nvPr>
            <p:ph type="body" sz="quarter" idx="11"/>
          </p:nvPr>
        </p:nvSpPr>
        <p:spPr>
          <a:xfrm>
            <a:off x="266700" y="2657904"/>
            <a:ext cx="14097000" cy="6155532"/>
          </a:xfrm>
        </p:spPr>
        <p:txBody>
          <a:bodyPr lIns="91440" tIns="45720" rIns="91440" bIns="45720" anchor="t"/>
          <a:lstStyle/>
          <a:p>
            <a:pPr marL="742950" indent="-742950">
              <a:buAutoNum type="arabicPeriod"/>
            </a:pPr>
            <a:r>
              <a:rPr lang="en-US" sz="3600" dirty="0">
                <a:solidFill>
                  <a:schemeClr val="accent4"/>
                </a:solidFill>
                <a:latin typeface="Poppins"/>
                <a:cs typeface="Poppins"/>
              </a:rPr>
              <a:t>‘AI will replace human jobs’</a:t>
            </a:r>
            <a:endParaRPr lang="en-US" sz="3600" dirty="0">
              <a:solidFill>
                <a:schemeClr val="accent4"/>
              </a:solidFill>
            </a:endParaRPr>
          </a:p>
          <a:p>
            <a:pPr marL="742950" indent="-742950">
              <a:buAutoNum type="arabicPeriod"/>
            </a:pPr>
            <a:r>
              <a:rPr lang="en-US" sz="3600" dirty="0">
                <a:solidFill>
                  <a:schemeClr val="accent4"/>
                </a:solidFill>
                <a:latin typeface="Poppins"/>
                <a:cs typeface="Poppins"/>
              </a:rPr>
              <a:t>‘AI recommending content to you on social media is helpful'</a:t>
            </a:r>
            <a:endParaRPr lang="en-US" sz="3600" dirty="0">
              <a:solidFill>
                <a:schemeClr val="accent4"/>
              </a:solidFill>
            </a:endParaRPr>
          </a:p>
          <a:p>
            <a:pPr marL="742950" indent="-742950">
              <a:buAutoNum type="arabicPeriod"/>
            </a:pPr>
            <a:r>
              <a:rPr lang="en-US" sz="3600" dirty="0">
                <a:solidFill>
                  <a:schemeClr val="accent4"/>
                </a:solidFill>
                <a:latin typeface="Poppins"/>
                <a:cs typeface="Poppins"/>
              </a:rPr>
              <a:t>‘AI is better than humans in creating images, music or text'</a:t>
            </a:r>
          </a:p>
          <a:p>
            <a:pPr marL="742950" indent="-742950">
              <a:buAutoNum type="arabicPeriod"/>
            </a:pPr>
            <a:r>
              <a:rPr lang="en-US" sz="3600" dirty="0">
                <a:solidFill>
                  <a:schemeClr val="accent4"/>
                </a:solidFill>
                <a:latin typeface="Poppins"/>
                <a:cs typeface="Poppins"/>
              </a:rPr>
              <a:t>‘AI should only be programmed by groups of people'</a:t>
            </a:r>
            <a:endParaRPr lang="en-US" dirty="0">
              <a:solidFill>
                <a:schemeClr val="accent4"/>
              </a:solidFill>
            </a:endParaRPr>
          </a:p>
          <a:p>
            <a:pPr marL="742950" indent="-742950">
              <a:buAutoNum type="arabicPeriod"/>
            </a:pPr>
            <a:r>
              <a:rPr lang="en-US" sz="3600" dirty="0">
                <a:solidFill>
                  <a:schemeClr val="accent4"/>
                </a:solidFill>
                <a:latin typeface="Poppins"/>
                <a:cs typeface="Poppins"/>
              </a:rPr>
              <a:t>‘Self-driving cars using AI will be safer than humans driving'</a:t>
            </a:r>
            <a:endParaRPr lang="en-US" sz="3600" dirty="0">
              <a:solidFill>
                <a:schemeClr val="accent4"/>
              </a:solidFill>
            </a:endParaRPr>
          </a:p>
        </p:txBody>
      </p:sp>
      <p:sp>
        <p:nvSpPr>
          <p:cNvPr id="3" name="Text Placeholder 2">
            <a:extLst>
              <a:ext uri="{FF2B5EF4-FFF2-40B4-BE49-F238E27FC236}">
                <a16:creationId xmlns:a16="http://schemas.microsoft.com/office/drawing/2014/main" id="{0FF64F1A-FCBE-F03E-AC84-A39CBEB73F74}"/>
              </a:ext>
            </a:extLst>
          </p:cNvPr>
          <p:cNvSpPr>
            <a:spLocks noGrp="1"/>
          </p:cNvSpPr>
          <p:nvPr>
            <p:ph type="body" sz="quarter" idx="15"/>
          </p:nvPr>
        </p:nvSpPr>
        <p:spPr>
          <a:xfrm>
            <a:off x="457200" y="545855"/>
            <a:ext cx="15690850" cy="701405"/>
          </a:xfrm>
        </p:spPr>
        <p:txBody>
          <a:bodyPr/>
          <a:lstStyle/>
          <a:p>
            <a:r>
              <a:rPr lang="en-US" dirty="0"/>
              <a:t>People working in AI are also considering the implications of it. Debate these statements ….</a:t>
            </a:r>
            <a:endParaRPr lang="en-GB" dirty="0"/>
          </a:p>
        </p:txBody>
      </p:sp>
      <p:sp>
        <p:nvSpPr>
          <p:cNvPr id="4" name="TextBox 3">
            <a:extLst>
              <a:ext uri="{FF2B5EF4-FFF2-40B4-BE49-F238E27FC236}">
                <a16:creationId xmlns:a16="http://schemas.microsoft.com/office/drawing/2014/main" id="{C95F4246-2E97-7B8D-8724-EC00ADAFF774}"/>
              </a:ext>
            </a:extLst>
          </p:cNvPr>
          <p:cNvSpPr txBox="1"/>
          <p:nvPr/>
        </p:nvSpPr>
        <p:spPr>
          <a:xfrm>
            <a:off x="14090650" y="2073129"/>
            <a:ext cx="5715000" cy="6740307"/>
          </a:xfrm>
          <a:prstGeom prst="rect">
            <a:avLst/>
          </a:prstGeom>
        </p:spPr>
        <p:style>
          <a:lnRef idx="2">
            <a:schemeClr val="accent6"/>
          </a:lnRef>
          <a:fillRef idx="1">
            <a:schemeClr val="lt1"/>
          </a:fillRef>
          <a:effectRef idx="0">
            <a:schemeClr val="accent6"/>
          </a:effectRef>
          <a:fontRef idx="minor">
            <a:schemeClr val="dk1"/>
          </a:fontRef>
        </p:style>
        <p:txBody>
          <a:bodyPr wrap="square" lIns="91440" tIns="45720" rIns="91440" bIns="45720" rtlCol="0" anchor="t">
            <a:spAutoFit/>
          </a:bodyPr>
          <a:lstStyle/>
          <a:p>
            <a:r>
              <a:rPr lang="en-US" sz="3600" b="1" dirty="0"/>
              <a:t>Pick one of these statements and in pairs discuss a for and against it.</a:t>
            </a:r>
          </a:p>
          <a:p>
            <a:r>
              <a:rPr lang="en-US" sz="3600" dirty="0"/>
              <a:t>Do 1 minute for each bullet point.</a:t>
            </a:r>
          </a:p>
          <a:p>
            <a:pPr marL="571500" indent="-571500">
              <a:buFont typeface="Arial" panose="020B0604020202020204" pitchFamily="34" charset="0"/>
              <a:buChar char="•"/>
            </a:pPr>
            <a:r>
              <a:rPr lang="en-US" sz="3600" dirty="0"/>
              <a:t>prepare your thoughts</a:t>
            </a:r>
            <a:endParaRPr lang="en-US" sz="3600" dirty="0">
              <a:cs typeface="Calibri"/>
            </a:endParaRPr>
          </a:p>
          <a:p>
            <a:pPr marL="571500" indent="-571500">
              <a:buFont typeface="Arial" panose="020B0604020202020204" pitchFamily="34" charset="0"/>
              <a:buChar char="•"/>
            </a:pPr>
            <a:r>
              <a:rPr lang="en-US" sz="3600" dirty="0"/>
              <a:t>‘for’ person speaks</a:t>
            </a:r>
            <a:endParaRPr lang="en-US" sz="3600" dirty="0">
              <a:cs typeface="Calibri"/>
            </a:endParaRPr>
          </a:p>
          <a:p>
            <a:pPr marL="571500" indent="-571500">
              <a:buFont typeface="Arial" panose="020B0604020202020204" pitchFamily="34" charset="0"/>
              <a:buChar char="•"/>
            </a:pPr>
            <a:r>
              <a:rPr lang="en-US" sz="3600" dirty="0"/>
              <a:t>‘against’ person speaks</a:t>
            </a:r>
            <a:endParaRPr lang="en-US" sz="3600" dirty="0">
              <a:cs typeface="Calibri"/>
            </a:endParaRPr>
          </a:p>
          <a:p>
            <a:pPr marL="571500" indent="-571500">
              <a:buFont typeface="Arial" panose="020B0604020202020204" pitchFamily="34" charset="0"/>
              <a:buChar char="•"/>
            </a:pPr>
            <a:r>
              <a:rPr lang="en-US" sz="3600" dirty="0"/>
              <a:t>decide on your view together</a:t>
            </a:r>
          </a:p>
          <a:p>
            <a:pPr marL="571500" indent="-571500">
              <a:buFont typeface="Arial" panose="020B0604020202020204" pitchFamily="34" charset="0"/>
              <a:buChar char="•"/>
            </a:pPr>
            <a:r>
              <a:rPr lang="en-US" sz="3600" dirty="0"/>
              <a:t> Share thoughts with the group </a:t>
            </a:r>
            <a:endParaRPr lang="en-US" sz="3600" dirty="0">
              <a:cs typeface="Calibri"/>
            </a:endParaRPr>
          </a:p>
        </p:txBody>
      </p:sp>
      <p:pic>
        <p:nvPicPr>
          <p:cNvPr id="7" name="Picture 6">
            <a:extLst>
              <a:ext uri="{FF2B5EF4-FFF2-40B4-BE49-F238E27FC236}">
                <a16:creationId xmlns:a16="http://schemas.microsoft.com/office/drawing/2014/main" id="{B67F2A84-AF6D-D52A-ACA8-5805256B156F}"/>
              </a:ext>
            </a:extLst>
          </p:cNvPr>
          <p:cNvPicPr>
            <a:picLocks noChangeAspect="1"/>
          </p:cNvPicPr>
          <p:nvPr/>
        </p:nvPicPr>
        <p:blipFill>
          <a:blip r:embed="rId3"/>
          <a:stretch>
            <a:fillRect/>
          </a:stretch>
        </p:blipFill>
        <p:spPr>
          <a:xfrm>
            <a:off x="7994650" y="8020630"/>
            <a:ext cx="2937933" cy="2203450"/>
          </a:xfrm>
          <a:prstGeom prst="rect">
            <a:avLst/>
          </a:prstGeom>
        </p:spPr>
      </p:pic>
    </p:spTree>
    <p:extLst>
      <p:ext uri="{BB962C8B-B14F-4D97-AF65-F5344CB8AC3E}">
        <p14:creationId xmlns:p14="http://schemas.microsoft.com/office/powerpoint/2010/main" val="17848170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10D9A5B-0E61-5D11-3E2A-B88ABAACF5B1}"/>
              </a:ext>
            </a:extLst>
          </p:cNvPr>
          <p:cNvSpPr>
            <a:spLocks noGrp="1"/>
          </p:cNvSpPr>
          <p:nvPr>
            <p:ph type="body" sz="quarter" idx="11"/>
          </p:nvPr>
        </p:nvSpPr>
        <p:spPr>
          <a:xfrm>
            <a:off x="715964" y="2378075"/>
            <a:ext cx="12307886" cy="6155532"/>
          </a:xfrm>
        </p:spPr>
        <p:txBody>
          <a:bodyPr lIns="91440" tIns="45720" rIns="91440" bIns="45720" anchor="t"/>
          <a:lstStyle/>
          <a:p>
            <a:r>
              <a:rPr lang="en-US" sz="4400" i="0" dirty="0">
                <a:solidFill>
                  <a:schemeClr val="accent3"/>
                </a:solidFill>
              </a:rPr>
              <a:t>AI is currently being used in ways such as: </a:t>
            </a:r>
          </a:p>
          <a:p>
            <a:r>
              <a:rPr lang="en-US" sz="4400" b="0" i="0" dirty="0">
                <a:solidFill>
                  <a:schemeClr val="accent3"/>
                </a:solidFill>
                <a:latin typeface="Poppins"/>
                <a:cs typeface="Poppins"/>
              </a:rPr>
              <a:t> - To recommend suggestions</a:t>
            </a:r>
          </a:p>
          <a:p>
            <a:r>
              <a:rPr lang="en-US" sz="4400" b="0" i="0" dirty="0">
                <a:solidFill>
                  <a:schemeClr val="accent3"/>
                </a:solidFill>
                <a:latin typeface="Poppins"/>
                <a:cs typeface="Poppins"/>
              </a:rPr>
              <a:t>- In healthcare to help make diagnosis’ when given test results</a:t>
            </a:r>
          </a:p>
          <a:p>
            <a:r>
              <a:rPr lang="en-US" sz="4400" b="0" i="0" dirty="0">
                <a:solidFill>
                  <a:schemeClr val="accent3"/>
                </a:solidFill>
                <a:latin typeface="Poppins"/>
                <a:cs typeface="Poppins"/>
              </a:rPr>
              <a:t>- To predict maintenance needed on roads or train tracks</a:t>
            </a:r>
          </a:p>
          <a:p>
            <a:r>
              <a:rPr lang="en-US" sz="4400" i="0" dirty="0">
                <a:solidFill>
                  <a:schemeClr val="accent3"/>
                </a:solidFill>
                <a:latin typeface="Poppins"/>
                <a:cs typeface="Poppins"/>
              </a:rPr>
              <a:t>But, what is the future of AI?</a:t>
            </a:r>
            <a:endParaRPr lang="en-GB" sz="4400" i="0" dirty="0">
              <a:solidFill>
                <a:schemeClr val="accent3"/>
              </a:solidFill>
              <a:latin typeface="Poppins"/>
              <a:cs typeface="Poppins"/>
            </a:endParaRPr>
          </a:p>
        </p:txBody>
      </p:sp>
      <p:sp>
        <p:nvSpPr>
          <p:cNvPr id="3" name="Text Placeholder 2">
            <a:extLst>
              <a:ext uri="{FF2B5EF4-FFF2-40B4-BE49-F238E27FC236}">
                <a16:creationId xmlns:a16="http://schemas.microsoft.com/office/drawing/2014/main" id="{AB703D43-AD1E-BA3A-EFD1-C54A6FD16F7B}"/>
              </a:ext>
            </a:extLst>
          </p:cNvPr>
          <p:cNvSpPr>
            <a:spLocks noGrp="1"/>
          </p:cNvSpPr>
          <p:nvPr>
            <p:ph type="body" sz="quarter" idx="15"/>
          </p:nvPr>
        </p:nvSpPr>
        <p:spPr>
          <a:xfrm>
            <a:off x="715964" y="549275"/>
            <a:ext cx="15127368" cy="602358"/>
          </a:xfrm>
        </p:spPr>
        <p:txBody>
          <a:bodyPr/>
          <a:lstStyle/>
          <a:p>
            <a:r>
              <a:rPr lang="en-US" dirty="0"/>
              <a:t>What do you think about the future of AI and how it should be used?</a:t>
            </a:r>
            <a:endParaRPr lang="en-GB" dirty="0"/>
          </a:p>
        </p:txBody>
      </p:sp>
      <p:sp>
        <p:nvSpPr>
          <p:cNvPr id="4" name="TextBox 3">
            <a:extLst>
              <a:ext uri="{FF2B5EF4-FFF2-40B4-BE49-F238E27FC236}">
                <a16:creationId xmlns:a16="http://schemas.microsoft.com/office/drawing/2014/main" id="{CBE3BC7C-7587-C751-52DE-DB26F622FC6A}"/>
              </a:ext>
            </a:extLst>
          </p:cNvPr>
          <p:cNvSpPr txBox="1"/>
          <p:nvPr/>
        </p:nvSpPr>
        <p:spPr>
          <a:xfrm>
            <a:off x="13481050" y="3069551"/>
            <a:ext cx="5907086" cy="6740307"/>
          </a:xfrm>
          <a:prstGeom prst="rect">
            <a:avLst/>
          </a:prstGeom>
          <a:noFill/>
          <a:ln>
            <a:solidFill>
              <a:srgbClr val="0070C0"/>
            </a:solidFill>
          </a:ln>
        </p:spPr>
        <p:txBody>
          <a:bodyPr wrap="square" lIns="91440" tIns="45720" rIns="91440" bIns="45720" rtlCol="0" anchor="t">
            <a:spAutoFit/>
          </a:bodyPr>
          <a:lstStyle/>
          <a:p>
            <a:r>
              <a:rPr lang="en-US" sz="3600" dirty="0"/>
              <a:t>From the lesson reflect on the following: </a:t>
            </a:r>
          </a:p>
          <a:p>
            <a:endParaRPr lang="en-US" sz="3600" dirty="0"/>
          </a:p>
          <a:p>
            <a:pPr marL="457200" indent="-457200">
              <a:buAutoNum type="arabicPeriod"/>
            </a:pPr>
            <a:r>
              <a:rPr lang="en-US" sz="3600" b="1" dirty="0"/>
              <a:t>One thing that you learnt about AI</a:t>
            </a:r>
            <a:endParaRPr lang="en-US" sz="3600" b="1" dirty="0">
              <a:cs typeface="Calibri"/>
            </a:endParaRPr>
          </a:p>
          <a:p>
            <a:pPr marL="457200" indent="-457200">
              <a:buAutoNum type="arabicPeriod"/>
            </a:pPr>
            <a:r>
              <a:rPr lang="en-US" sz="3600" b="1" dirty="0"/>
              <a:t>Do you feel overall positive or negative about the use of AI in the world?</a:t>
            </a:r>
          </a:p>
          <a:p>
            <a:pPr marL="457200" indent="-457200">
              <a:buAutoNum type="arabicPeriod"/>
            </a:pPr>
            <a:endParaRPr lang="en-US" sz="3600" dirty="0"/>
          </a:p>
          <a:p>
            <a:r>
              <a:rPr lang="en-US" sz="3600" dirty="0"/>
              <a:t>Extension: What do you think is the future of AI and how it should be used?</a:t>
            </a:r>
            <a:endParaRPr lang="en-GB" dirty="0"/>
          </a:p>
        </p:txBody>
      </p:sp>
    </p:spTree>
    <p:extLst>
      <p:ext uri="{BB962C8B-B14F-4D97-AF65-F5344CB8AC3E}">
        <p14:creationId xmlns:p14="http://schemas.microsoft.com/office/powerpoint/2010/main" val="646399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D88BE16-5214-889D-77A4-18449FC758E5}"/>
              </a:ext>
            </a:extLst>
          </p:cNvPr>
          <p:cNvSpPr>
            <a:spLocks noGrp="1"/>
          </p:cNvSpPr>
          <p:nvPr>
            <p:ph type="body" sz="quarter" idx="11"/>
          </p:nvPr>
        </p:nvSpPr>
        <p:spPr/>
        <p:txBody>
          <a:bodyPr lIns="91440" tIns="45720" rIns="91440" bIns="45720" anchor="t"/>
          <a:lstStyle/>
          <a:p>
            <a:r>
              <a:rPr lang="en-US" i="0" dirty="0"/>
              <a:t>If you are interested in finding out more here are some immediate next steps that could be for you. </a:t>
            </a:r>
          </a:p>
          <a:p>
            <a:endParaRPr lang="en-US" i="0" dirty="0"/>
          </a:p>
          <a:p>
            <a:r>
              <a:rPr lang="en-US" i="0" dirty="0"/>
              <a:t>For those directly involved in AI they code instructions for it to follow. They </a:t>
            </a:r>
            <a:r>
              <a:rPr lang="en-US" i="0" dirty="0" err="1"/>
              <a:t>programme</a:t>
            </a:r>
            <a:r>
              <a:rPr lang="en-US" i="0" dirty="0"/>
              <a:t> AI with code to do specific tasks. </a:t>
            </a:r>
          </a:p>
          <a:p>
            <a:endParaRPr lang="en-US" i="0" u="sng" dirty="0"/>
          </a:p>
          <a:p>
            <a:r>
              <a:rPr lang="en-US" i="0" u="sng" dirty="0"/>
              <a:t>Next Steps to discover more.</a:t>
            </a:r>
          </a:p>
          <a:p>
            <a:r>
              <a:rPr lang="en-US" i="0" dirty="0">
                <a:latin typeface="Poppins Light"/>
                <a:cs typeface="Poppins Medium"/>
              </a:rPr>
              <a:t>- Explore coding and computational thinking. This can be online or coding using technology that your school may have such as </a:t>
            </a:r>
            <a:r>
              <a:rPr lang="en-US" i="0" dirty="0" err="1">
                <a:latin typeface="Poppins Light"/>
                <a:cs typeface="Poppins Medium"/>
              </a:rPr>
              <a:t>micro:bit</a:t>
            </a:r>
            <a:r>
              <a:rPr lang="en-US" i="0" dirty="0">
                <a:latin typeface="Poppins Light"/>
                <a:cs typeface="Poppins Medium"/>
              </a:rPr>
              <a:t> or LEGO Spike Prime</a:t>
            </a:r>
          </a:p>
          <a:p>
            <a:r>
              <a:rPr lang="en-US" i="0" dirty="0">
                <a:latin typeface="Poppins Light"/>
                <a:cs typeface="Poppins Medium"/>
              </a:rPr>
              <a:t>- You could do a </a:t>
            </a:r>
            <a:r>
              <a:rPr lang="en-US" i="0" dirty="0">
                <a:latin typeface="Poppins Light"/>
                <a:cs typeface="Poppins Medium"/>
                <a:hlinkClick r:id="rId3"/>
              </a:rPr>
              <a:t>Big Bang Challenge </a:t>
            </a:r>
            <a:r>
              <a:rPr lang="en-US" i="0" dirty="0">
                <a:latin typeface="Poppins Light"/>
                <a:cs typeface="Poppins Medium"/>
              </a:rPr>
              <a:t>or enter </a:t>
            </a:r>
            <a:r>
              <a:rPr lang="en-US" i="0" dirty="0">
                <a:latin typeface="Poppins Light"/>
                <a:cs typeface="Poppins Medium"/>
                <a:hlinkClick r:id="rId3"/>
              </a:rPr>
              <a:t>the Big Bang Competition </a:t>
            </a:r>
            <a:r>
              <a:rPr lang="en-US" i="0" dirty="0">
                <a:latin typeface="Poppins Light"/>
                <a:cs typeface="Poppins Medium"/>
              </a:rPr>
              <a:t>and explore how technology could be used as a solution to explore real-world problems</a:t>
            </a:r>
          </a:p>
          <a:p>
            <a:r>
              <a:rPr lang="en-US" i="0" dirty="0">
                <a:latin typeface="Poppins Light"/>
                <a:cs typeface="Poppins Medium"/>
              </a:rPr>
              <a:t>- Look into AI ethics more through activities at STEM Learning or the Royal Institution</a:t>
            </a:r>
          </a:p>
          <a:p>
            <a:endParaRPr lang="en-US" dirty="0"/>
          </a:p>
          <a:p>
            <a:endParaRPr lang="en-US" dirty="0"/>
          </a:p>
          <a:p>
            <a:endParaRPr lang="en-GB" dirty="0"/>
          </a:p>
        </p:txBody>
      </p:sp>
      <p:sp>
        <p:nvSpPr>
          <p:cNvPr id="3" name="Text Placeholder 2">
            <a:extLst>
              <a:ext uri="{FF2B5EF4-FFF2-40B4-BE49-F238E27FC236}">
                <a16:creationId xmlns:a16="http://schemas.microsoft.com/office/drawing/2014/main" id="{FC16C050-3388-0518-C81F-F5997A9EB01C}"/>
              </a:ext>
            </a:extLst>
          </p:cNvPr>
          <p:cNvSpPr>
            <a:spLocks noGrp="1"/>
          </p:cNvSpPr>
          <p:nvPr>
            <p:ph type="body" sz="quarter" idx="16"/>
          </p:nvPr>
        </p:nvSpPr>
        <p:spPr>
          <a:xfrm>
            <a:off x="10166827" y="473075"/>
            <a:ext cx="8773678" cy="7270534"/>
          </a:xfrm>
        </p:spPr>
        <p:txBody>
          <a:bodyPr/>
          <a:lstStyle/>
          <a:p>
            <a:r>
              <a:rPr lang="en-US" sz="2400" b="1" i="0" u="sng" dirty="0"/>
              <a:t>Future Careers</a:t>
            </a:r>
          </a:p>
          <a:p>
            <a:endParaRPr lang="en-US" i="0" dirty="0"/>
          </a:p>
          <a:p>
            <a:pPr marL="0" indent="0">
              <a:buNone/>
            </a:pPr>
            <a:r>
              <a:rPr lang="en-US" i="0" dirty="0"/>
              <a:t>AI is used in many ways, and below are examples of how it used in different jobs for different tasks. </a:t>
            </a:r>
          </a:p>
          <a:p>
            <a:pPr marL="0" indent="0">
              <a:buNone/>
            </a:pPr>
            <a:endParaRPr lang="en-US" i="0" dirty="0"/>
          </a:p>
          <a:p>
            <a:pPr marL="0" indent="0">
              <a:buNone/>
            </a:pPr>
            <a:r>
              <a:rPr lang="en-US" i="0" dirty="0"/>
              <a:t>- </a:t>
            </a:r>
            <a:r>
              <a:rPr lang="en-US" i="0" dirty="0" err="1"/>
              <a:t>Dilani</a:t>
            </a:r>
            <a:r>
              <a:rPr lang="en-US" i="0" dirty="0"/>
              <a:t> </a:t>
            </a:r>
            <a:r>
              <a:rPr lang="en-US" i="0" dirty="0" err="1"/>
              <a:t>Selvanathan</a:t>
            </a:r>
            <a:r>
              <a:rPr lang="en-US" i="0" dirty="0"/>
              <a:t> is a research and development engineering in robotics. She </a:t>
            </a:r>
            <a:r>
              <a:rPr lang="en-US" i="0" dirty="0" err="1"/>
              <a:t>programmes</a:t>
            </a:r>
            <a:r>
              <a:rPr lang="en-US" i="0" dirty="0"/>
              <a:t> drones to find missing persons in disaster zones. AI is programmed to detect heart beats and heat signals and reports back to teams of people for them to find that person. </a:t>
            </a:r>
          </a:p>
          <a:p>
            <a:pPr marL="0" indent="0">
              <a:buNone/>
            </a:pPr>
            <a:endParaRPr lang="en-US" i="0" dirty="0"/>
          </a:p>
          <a:p>
            <a:pPr marL="0" indent="0">
              <a:buNone/>
            </a:pPr>
            <a:endParaRPr lang="en-US" i="0" dirty="0"/>
          </a:p>
          <a:p>
            <a:pPr marL="0" indent="0">
              <a:buNone/>
            </a:pPr>
            <a:endParaRPr lang="en-US" i="0" dirty="0"/>
          </a:p>
          <a:p>
            <a:pPr marL="0" indent="0">
              <a:buNone/>
            </a:pPr>
            <a:endParaRPr lang="en-US" i="0" dirty="0"/>
          </a:p>
          <a:p>
            <a:pPr marL="0" indent="0">
              <a:buNone/>
            </a:pPr>
            <a:endParaRPr lang="en-US" i="0" dirty="0"/>
          </a:p>
          <a:p>
            <a:pPr marL="0" indent="0">
              <a:buNone/>
            </a:pPr>
            <a:endParaRPr lang="en-US" i="0" dirty="0"/>
          </a:p>
          <a:p>
            <a:pPr marL="0" indent="0">
              <a:buNone/>
            </a:pPr>
            <a:endParaRPr lang="en-US" i="0" dirty="0"/>
          </a:p>
          <a:p>
            <a:pPr marL="0" indent="0">
              <a:buNone/>
            </a:pPr>
            <a:endParaRPr lang="en-US" i="0" dirty="0"/>
          </a:p>
          <a:p>
            <a:pPr marL="0" indent="0">
              <a:buNone/>
            </a:pPr>
            <a:endParaRPr lang="en-US" i="0" dirty="0"/>
          </a:p>
          <a:p>
            <a:pPr marL="0" indent="0">
              <a:buNone/>
            </a:pPr>
            <a:endParaRPr lang="en-US" i="0" dirty="0"/>
          </a:p>
          <a:p>
            <a:pPr marL="0" indent="0">
              <a:buNone/>
            </a:pPr>
            <a:r>
              <a:rPr lang="en-US" i="0" dirty="0"/>
              <a:t> - Ashley McMahon is an automation engineer who </a:t>
            </a:r>
            <a:r>
              <a:rPr lang="en-US" i="0" dirty="0" err="1"/>
              <a:t>programmes</a:t>
            </a:r>
            <a:r>
              <a:rPr lang="en-US" i="0" dirty="0"/>
              <a:t> robots to help manufacture, make and assemble parts of vehicles. This helps to save time and improve accuracy in production.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GB" dirty="0"/>
          </a:p>
        </p:txBody>
      </p:sp>
      <p:sp>
        <p:nvSpPr>
          <p:cNvPr id="4" name="Text Placeholder 3">
            <a:extLst>
              <a:ext uri="{FF2B5EF4-FFF2-40B4-BE49-F238E27FC236}">
                <a16:creationId xmlns:a16="http://schemas.microsoft.com/office/drawing/2014/main" id="{E889893B-9A1A-E440-B77E-8CABCC161B5E}"/>
              </a:ext>
            </a:extLst>
          </p:cNvPr>
          <p:cNvSpPr>
            <a:spLocks noGrp="1"/>
          </p:cNvSpPr>
          <p:nvPr>
            <p:ph type="body" sz="quarter" idx="15"/>
          </p:nvPr>
        </p:nvSpPr>
        <p:spPr/>
        <p:txBody>
          <a:bodyPr/>
          <a:lstStyle/>
          <a:p>
            <a:r>
              <a:rPr lang="en-US" dirty="0"/>
              <a:t>Next Steps</a:t>
            </a:r>
          </a:p>
          <a:p>
            <a:endParaRPr lang="en-GB" dirty="0"/>
          </a:p>
        </p:txBody>
      </p:sp>
      <p:pic>
        <p:nvPicPr>
          <p:cNvPr id="6" name="Picture 5">
            <a:hlinkClick r:id="rId4"/>
            <a:extLst>
              <a:ext uri="{FF2B5EF4-FFF2-40B4-BE49-F238E27FC236}">
                <a16:creationId xmlns:a16="http://schemas.microsoft.com/office/drawing/2014/main" id="{88E3614B-731B-C4AB-9D8D-AE801A0F7471}"/>
              </a:ext>
            </a:extLst>
          </p:cNvPr>
          <p:cNvPicPr>
            <a:picLocks noChangeAspect="1"/>
          </p:cNvPicPr>
          <p:nvPr/>
        </p:nvPicPr>
        <p:blipFill>
          <a:blip r:embed="rId5"/>
          <a:stretch>
            <a:fillRect/>
          </a:stretch>
        </p:blipFill>
        <p:spPr>
          <a:xfrm>
            <a:off x="12400901" y="3621264"/>
            <a:ext cx="4305528" cy="2871787"/>
          </a:xfrm>
          <a:prstGeom prst="rect">
            <a:avLst/>
          </a:prstGeom>
        </p:spPr>
      </p:pic>
      <p:pic>
        <p:nvPicPr>
          <p:cNvPr id="8" name="Picture 7">
            <a:extLst>
              <a:ext uri="{FF2B5EF4-FFF2-40B4-BE49-F238E27FC236}">
                <a16:creationId xmlns:a16="http://schemas.microsoft.com/office/drawing/2014/main" id="{10CAC0DC-FB6F-09F7-723E-23800A13461E}"/>
              </a:ext>
            </a:extLst>
          </p:cNvPr>
          <p:cNvPicPr>
            <a:picLocks noChangeAspect="1"/>
          </p:cNvPicPr>
          <p:nvPr/>
        </p:nvPicPr>
        <p:blipFill rotWithShape="1">
          <a:blip r:embed="rId6"/>
          <a:srcRect l="18400" r="17337"/>
          <a:stretch/>
        </p:blipFill>
        <p:spPr>
          <a:xfrm>
            <a:off x="12757931" y="7743609"/>
            <a:ext cx="3591467" cy="2475824"/>
          </a:xfrm>
          <a:prstGeom prst="rect">
            <a:avLst/>
          </a:prstGeom>
        </p:spPr>
      </p:pic>
    </p:spTree>
    <p:extLst>
      <p:ext uri="{BB962C8B-B14F-4D97-AF65-F5344CB8AC3E}">
        <p14:creationId xmlns:p14="http://schemas.microsoft.com/office/powerpoint/2010/main" val="14664971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7D68689-521F-B23B-9C71-E479FA9AEA37}"/>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2C6FCC88-85C4-DE3C-A636-1A2FDDA949D4}"/>
              </a:ext>
            </a:extLst>
          </p:cNvPr>
          <p:cNvSpPr>
            <a:spLocks noGrp="1"/>
          </p:cNvSpPr>
          <p:nvPr>
            <p:ph type="body" sz="quarter" idx="15"/>
          </p:nvPr>
        </p:nvSpPr>
        <p:spPr>
          <a:xfrm>
            <a:off x="4565650" y="9324653"/>
            <a:ext cx="14721393" cy="549273"/>
          </a:xfrm>
        </p:spPr>
        <p:txBody>
          <a:bodyPr/>
          <a:lstStyle/>
          <a:p>
            <a:endParaRPr lang="en-US" dirty="0"/>
          </a:p>
        </p:txBody>
      </p:sp>
      <p:sp>
        <p:nvSpPr>
          <p:cNvPr id="5" name="Text Placeholder 4">
            <a:extLst>
              <a:ext uri="{FF2B5EF4-FFF2-40B4-BE49-F238E27FC236}">
                <a16:creationId xmlns:a16="http://schemas.microsoft.com/office/drawing/2014/main" id="{F1848772-DF1D-D1DE-3643-E222B7DC7EE9}"/>
              </a:ext>
            </a:extLst>
          </p:cNvPr>
          <p:cNvSpPr>
            <a:spLocks noGrp="1"/>
          </p:cNvSpPr>
          <p:nvPr>
            <p:ph type="body" sz="quarter" idx="16"/>
          </p:nvPr>
        </p:nvSpPr>
        <p:spPr>
          <a:xfrm>
            <a:off x="4565650" y="9891581"/>
            <a:ext cx="14721393" cy="549273"/>
          </a:xfrm>
        </p:spPr>
        <p:txBody>
          <a:bodyPr/>
          <a:lstStyle/>
          <a:p>
            <a:r>
              <a:rPr lang="en-US" dirty="0"/>
              <a:t>AI and its applications</a:t>
            </a:r>
          </a:p>
        </p:txBody>
      </p:sp>
    </p:spTree>
    <p:extLst>
      <p:ext uri="{BB962C8B-B14F-4D97-AF65-F5344CB8AC3E}">
        <p14:creationId xmlns:p14="http://schemas.microsoft.com/office/powerpoint/2010/main" val="24345417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8367FDC-38DF-292E-62C8-C93404391AE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8E21D1F-6373-0A20-67A5-C41B3D1E7CAC}"/>
              </a:ext>
            </a:extLst>
          </p:cNvPr>
          <p:cNvSpPr>
            <a:spLocks noGrp="1"/>
          </p:cNvSpPr>
          <p:nvPr>
            <p:ph type="body" sz="quarter" idx="15"/>
          </p:nvPr>
        </p:nvSpPr>
        <p:spPr>
          <a:xfrm>
            <a:off x="755650" y="560327"/>
            <a:ext cx="18937368" cy="754758"/>
          </a:xfrm>
        </p:spPr>
        <p:txBody>
          <a:bodyPr lIns="91440" tIns="45720" rIns="91440" bIns="45720" anchor="t"/>
          <a:lstStyle/>
          <a:p>
            <a:r>
              <a:rPr lang="en-US" sz="4400" dirty="0">
                <a:latin typeface="Poppins"/>
                <a:cs typeface="Poppins"/>
              </a:rPr>
              <a:t>The ‘AI in Healthcare’ slides include the following activities which you can choose from, with additional information in the notes</a:t>
            </a:r>
            <a:endParaRPr lang="en-GB" sz="4400" dirty="0">
              <a:latin typeface="Poppins"/>
              <a:cs typeface="Poppins"/>
            </a:endParaRPr>
          </a:p>
        </p:txBody>
      </p:sp>
      <p:graphicFrame>
        <p:nvGraphicFramePr>
          <p:cNvPr id="3" name="Table 2">
            <a:extLst>
              <a:ext uri="{FF2B5EF4-FFF2-40B4-BE49-F238E27FC236}">
                <a16:creationId xmlns:a16="http://schemas.microsoft.com/office/drawing/2014/main" id="{DCD62EAF-3AB8-1682-D692-5C2CCEDD5436}"/>
              </a:ext>
            </a:extLst>
          </p:cNvPr>
          <p:cNvGraphicFramePr>
            <a:graphicFrameLocks noGrp="1"/>
          </p:cNvGraphicFramePr>
          <p:nvPr>
            <p:extLst>
              <p:ext uri="{D42A27DB-BD31-4B8C-83A1-F6EECF244321}">
                <p14:modId xmlns:p14="http://schemas.microsoft.com/office/powerpoint/2010/main" val="465025667"/>
              </p:ext>
            </p:extLst>
          </p:nvPr>
        </p:nvGraphicFramePr>
        <p:xfrm>
          <a:off x="1222792" y="2907854"/>
          <a:ext cx="18003080" cy="8031480"/>
        </p:xfrm>
        <a:graphic>
          <a:graphicData uri="http://schemas.openxmlformats.org/drawingml/2006/table">
            <a:tbl>
              <a:tblPr firstRow="1" bandRow="1">
                <a:tableStyleId>{F5AB1C69-6EDB-4FF4-983F-18BD219EF322}</a:tableStyleId>
              </a:tblPr>
              <a:tblGrid>
                <a:gridCol w="5829881">
                  <a:extLst>
                    <a:ext uri="{9D8B030D-6E8A-4147-A177-3AD203B41FA5}">
                      <a16:colId xmlns:a16="http://schemas.microsoft.com/office/drawing/2014/main" val="2499882811"/>
                    </a:ext>
                  </a:extLst>
                </a:gridCol>
                <a:gridCol w="1686699">
                  <a:extLst>
                    <a:ext uri="{9D8B030D-6E8A-4147-A177-3AD203B41FA5}">
                      <a16:colId xmlns:a16="http://schemas.microsoft.com/office/drawing/2014/main" val="4255679564"/>
                    </a:ext>
                  </a:extLst>
                </a:gridCol>
                <a:gridCol w="2028300">
                  <a:extLst>
                    <a:ext uri="{9D8B030D-6E8A-4147-A177-3AD203B41FA5}">
                      <a16:colId xmlns:a16="http://schemas.microsoft.com/office/drawing/2014/main" val="1076806252"/>
                    </a:ext>
                  </a:extLst>
                </a:gridCol>
                <a:gridCol w="8458200">
                  <a:extLst>
                    <a:ext uri="{9D8B030D-6E8A-4147-A177-3AD203B41FA5}">
                      <a16:colId xmlns:a16="http://schemas.microsoft.com/office/drawing/2014/main" val="448827425"/>
                    </a:ext>
                  </a:extLst>
                </a:gridCol>
              </a:tblGrid>
              <a:tr h="613221">
                <a:tc>
                  <a:txBody>
                    <a:bodyPr/>
                    <a:lstStyle/>
                    <a:p>
                      <a:r>
                        <a:rPr lang="en-US" sz="4000" dirty="0"/>
                        <a:t>Content</a:t>
                      </a:r>
                      <a:endParaRPr lang="en-GB" sz="4000" dirty="0"/>
                    </a:p>
                  </a:txBody>
                  <a:tcPr/>
                </a:tc>
                <a:tc>
                  <a:txBody>
                    <a:bodyPr/>
                    <a:lstStyle/>
                    <a:p>
                      <a:r>
                        <a:rPr lang="en-US" sz="4000" dirty="0"/>
                        <a:t>Timing</a:t>
                      </a:r>
                      <a:endParaRPr lang="en-GB" sz="4000" dirty="0"/>
                    </a:p>
                  </a:txBody>
                  <a:tcPr/>
                </a:tc>
                <a:tc>
                  <a:txBody>
                    <a:bodyPr/>
                    <a:lstStyle/>
                    <a:p>
                      <a:r>
                        <a:rPr lang="en-US" sz="4000" dirty="0"/>
                        <a:t>Slides</a:t>
                      </a:r>
                      <a:endParaRPr lang="en-GB" sz="4000" dirty="0"/>
                    </a:p>
                  </a:txBody>
                  <a:tcPr/>
                </a:tc>
                <a:tc>
                  <a:txBody>
                    <a:bodyPr/>
                    <a:lstStyle/>
                    <a:p>
                      <a:r>
                        <a:rPr lang="en-US" sz="4000" dirty="0"/>
                        <a:t>Resources</a:t>
                      </a:r>
                      <a:endParaRPr lang="en-GB" sz="4000" dirty="0"/>
                    </a:p>
                  </a:txBody>
                  <a:tcPr/>
                </a:tc>
                <a:extLst>
                  <a:ext uri="{0D108BD9-81ED-4DB2-BD59-A6C34878D82A}">
                    <a16:rowId xmlns:a16="http://schemas.microsoft.com/office/drawing/2014/main" val="3982487273"/>
                  </a:ext>
                </a:extLst>
              </a:tr>
              <a:tr h="1352550">
                <a:tc>
                  <a:txBody>
                    <a:bodyPr/>
                    <a:lstStyle/>
                    <a:p>
                      <a:pPr algn="l"/>
                      <a:r>
                        <a:rPr lang="en-US" sz="4000" b="1" u="sng" dirty="0"/>
                        <a:t>Starter: </a:t>
                      </a:r>
                      <a:r>
                        <a:rPr lang="en-US" sz="4000" b="1" dirty="0"/>
                        <a:t>AI definition and use in everyday</a:t>
                      </a:r>
                      <a:endParaRPr lang="en-GB" sz="4000" b="1" dirty="0"/>
                    </a:p>
                  </a:txBody>
                  <a:tcPr/>
                </a:tc>
                <a:tc>
                  <a:txBody>
                    <a:bodyPr/>
                    <a:lstStyle/>
                    <a:p>
                      <a:r>
                        <a:rPr lang="en-US" sz="4000" dirty="0"/>
                        <a:t>15</a:t>
                      </a:r>
                      <a:endParaRPr lang="en-GB" sz="4000" dirty="0"/>
                    </a:p>
                  </a:txBody>
                  <a:tcPr/>
                </a:tc>
                <a:tc>
                  <a:txBody>
                    <a:bodyPr/>
                    <a:lstStyle/>
                    <a:p>
                      <a:r>
                        <a:rPr lang="en-US" sz="4000"/>
                        <a:t>19 to 21</a:t>
                      </a:r>
                      <a:endParaRPr lang="en-GB" sz="4000" dirty="0"/>
                    </a:p>
                  </a:txBody>
                  <a:tcPr/>
                </a:tc>
                <a:tc>
                  <a:txBody>
                    <a:bodyPr/>
                    <a:lstStyle/>
                    <a:p>
                      <a:endParaRPr lang="en-GB" sz="4000" dirty="0"/>
                    </a:p>
                  </a:txBody>
                  <a:tcPr/>
                </a:tc>
                <a:extLst>
                  <a:ext uri="{0D108BD9-81ED-4DB2-BD59-A6C34878D82A}">
                    <a16:rowId xmlns:a16="http://schemas.microsoft.com/office/drawing/2014/main" val="2075757052"/>
                  </a:ext>
                </a:extLst>
              </a:tr>
              <a:tr h="1352550">
                <a:tc>
                  <a:txBody>
                    <a:bodyPr/>
                    <a:lstStyle/>
                    <a:p>
                      <a:pPr algn="l"/>
                      <a:r>
                        <a:rPr lang="en-US" sz="4000" b="1" u="sng" dirty="0"/>
                        <a:t>Activity: </a:t>
                      </a:r>
                      <a:r>
                        <a:rPr lang="en-US" sz="4000" b="1" dirty="0"/>
                        <a:t>problems and solutions of AI in healthcare</a:t>
                      </a:r>
                      <a:endParaRPr lang="en-GB" sz="4000" b="1" dirty="0"/>
                    </a:p>
                  </a:txBody>
                  <a:tcPr/>
                </a:tc>
                <a:tc>
                  <a:txBody>
                    <a:bodyPr/>
                    <a:lstStyle/>
                    <a:p>
                      <a:r>
                        <a:rPr lang="en-US" sz="4000" dirty="0"/>
                        <a:t>10</a:t>
                      </a:r>
                      <a:endParaRPr lang="en-GB" sz="4000" dirty="0"/>
                    </a:p>
                  </a:txBody>
                  <a:tcPr/>
                </a:tc>
                <a:tc>
                  <a:txBody>
                    <a:bodyPr/>
                    <a:lstStyle/>
                    <a:p>
                      <a:r>
                        <a:rPr lang="en-US" sz="4000" dirty="0"/>
                        <a:t>22 to 23</a:t>
                      </a:r>
                      <a:endParaRPr lang="en-GB" sz="4000" dirty="0"/>
                    </a:p>
                  </a:txBody>
                  <a:tcPr/>
                </a:tc>
                <a:tc>
                  <a:txBody>
                    <a:bodyPr/>
                    <a:lstStyle/>
                    <a:p>
                      <a:r>
                        <a:rPr lang="en-US" sz="4000" dirty="0"/>
                        <a:t>Video to play on slide 23 of solution, which is on YouTube</a:t>
                      </a:r>
                      <a:endParaRPr lang="en-GB" sz="4000" dirty="0"/>
                    </a:p>
                  </a:txBody>
                  <a:tcPr/>
                </a:tc>
                <a:extLst>
                  <a:ext uri="{0D108BD9-81ED-4DB2-BD59-A6C34878D82A}">
                    <a16:rowId xmlns:a16="http://schemas.microsoft.com/office/drawing/2014/main" val="2356717477"/>
                  </a:ext>
                </a:extLst>
              </a:tr>
              <a:tr h="1352550">
                <a:tc>
                  <a:txBody>
                    <a:bodyPr/>
                    <a:lstStyle/>
                    <a:p>
                      <a:r>
                        <a:rPr lang="en-US" sz="4000" b="1" u="sng" dirty="0"/>
                        <a:t>Activity: </a:t>
                      </a:r>
                      <a:r>
                        <a:rPr lang="en-US" sz="4000" b="1" u="none" dirty="0"/>
                        <a:t>application of AI in the NHS</a:t>
                      </a:r>
                      <a:r>
                        <a:rPr lang="en-US" sz="4000" b="1" dirty="0"/>
                        <a:t> </a:t>
                      </a:r>
                      <a:endParaRPr lang="en-GB" sz="4000" b="1" dirty="0"/>
                    </a:p>
                  </a:txBody>
                  <a:tcPr/>
                </a:tc>
                <a:tc>
                  <a:txBody>
                    <a:bodyPr/>
                    <a:lstStyle/>
                    <a:p>
                      <a:r>
                        <a:rPr lang="en-US" sz="4000" dirty="0"/>
                        <a:t>15</a:t>
                      </a:r>
                      <a:endParaRPr lang="en-GB" sz="4000" dirty="0"/>
                    </a:p>
                  </a:txBody>
                  <a:tcPr/>
                </a:tc>
                <a:tc>
                  <a:txBody>
                    <a:bodyPr/>
                    <a:lstStyle/>
                    <a:p>
                      <a:r>
                        <a:rPr lang="en-US" sz="4000" dirty="0"/>
                        <a:t>24</a:t>
                      </a:r>
                      <a:endParaRPr lang="en-GB" sz="4000" dirty="0"/>
                    </a:p>
                  </a:txBody>
                  <a:tcPr/>
                </a:tc>
                <a:tc>
                  <a:txBody>
                    <a:bodyPr/>
                    <a:lstStyle/>
                    <a:p>
                      <a:r>
                        <a:rPr lang="en-US" sz="4000" dirty="0"/>
                        <a:t>Worksheet provided by us: ‘Medical AI, Student Worksheet’</a:t>
                      </a:r>
                      <a:endParaRPr lang="en-GB" sz="4000" dirty="0"/>
                    </a:p>
                  </a:txBody>
                  <a:tcPr/>
                </a:tc>
                <a:extLst>
                  <a:ext uri="{0D108BD9-81ED-4DB2-BD59-A6C34878D82A}">
                    <a16:rowId xmlns:a16="http://schemas.microsoft.com/office/drawing/2014/main" val="2899946276"/>
                  </a:ext>
                </a:extLst>
              </a:tr>
              <a:tr h="1352550">
                <a:tc>
                  <a:txBody>
                    <a:bodyPr/>
                    <a:lstStyle/>
                    <a:p>
                      <a:r>
                        <a:rPr lang="en-US" sz="4000" b="1" u="sng" dirty="0"/>
                        <a:t>Activity: </a:t>
                      </a:r>
                      <a:r>
                        <a:rPr lang="en-US" sz="4000" b="1" u="none" dirty="0"/>
                        <a:t>e</a:t>
                      </a:r>
                      <a:r>
                        <a:rPr lang="en-US" sz="4000" b="1" dirty="0"/>
                        <a:t>thical discussion</a:t>
                      </a:r>
                      <a:endParaRPr lang="en-GB" sz="4000" b="1" dirty="0"/>
                    </a:p>
                  </a:txBody>
                  <a:tcPr/>
                </a:tc>
                <a:tc>
                  <a:txBody>
                    <a:bodyPr/>
                    <a:lstStyle/>
                    <a:p>
                      <a:r>
                        <a:rPr lang="en-US" sz="4000" dirty="0"/>
                        <a:t>10</a:t>
                      </a:r>
                      <a:endParaRPr lang="en-GB" sz="4000" dirty="0"/>
                    </a:p>
                  </a:txBody>
                  <a:tcPr/>
                </a:tc>
                <a:tc>
                  <a:txBody>
                    <a:bodyPr/>
                    <a:lstStyle/>
                    <a:p>
                      <a:r>
                        <a:rPr lang="en-US" sz="4000" dirty="0"/>
                        <a:t>25</a:t>
                      </a:r>
                      <a:endParaRPr lang="en-GB" sz="4000" dirty="0"/>
                    </a:p>
                  </a:txBody>
                  <a:tcPr/>
                </a:tc>
                <a:tc>
                  <a:txBody>
                    <a:bodyPr/>
                    <a:lstStyle/>
                    <a:p>
                      <a:endParaRPr lang="en-GB" sz="4000" dirty="0"/>
                    </a:p>
                  </a:txBody>
                  <a:tcPr/>
                </a:tc>
                <a:extLst>
                  <a:ext uri="{0D108BD9-81ED-4DB2-BD59-A6C34878D82A}">
                    <a16:rowId xmlns:a16="http://schemas.microsoft.com/office/drawing/2014/main" val="3093811325"/>
                  </a:ext>
                </a:extLst>
              </a:tr>
              <a:tr h="1352550">
                <a:tc>
                  <a:txBody>
                    <a:bodyPr/>
                    <a:lstStyle/>
                    <a:p>
                      <a:r>
                        <a:rPr lang="en-US" sz="4000" b="1" u="sng" dirty="0"/>
                        <a:t>Plenary: </a:t>
                      </a:r>
                      <a:r>
                        <a:rPr lang="en-US" sz="4000" b="1" u="none" dirty="0"/>
                        <a:t>r</a:t>
                      </a:r>
                      <a:r>
                        <a:rPr lang="en-US" sz="4000" b="1" dirty="0"/>
                        <a:t>eflection and next steps</a:t>
                      </a:r>
                      <a:endParaRPr lang="en-GB" sz="4000" b="1" dirty="0"/>
                    </a:p>
                  </a:txBody>
                  <a:tcPr/>
                </a:tc>
                <a:tc>
                  <a:txBody>
                    <a:bodyPr/>
                    <a:lstStyle/>
                    <a:p>
                      <a:r>
                        <a:rPr lang="en-US" sz="4000" dirty="0"/>
                        <a:t>10</a:t>
                      </a:r>
                      <a:endParaRPr lang="en-GB" sz="4000" dirty="0"/>
                    </a:p>
                  </a:txBody>
                  <a:tcPr/>
                </a:tc>
                <a:tc>
                  <a:txBody>
                    <a:bodyPr/>
                    <a:lstStyle/>
                    <a:p>
                      <a:r>
                        <a:rPr lang="en-US" sz="4000" dirty="0"/>
                        <a:t>26</a:t>
                      </a:r>
                      <a:endParaRPr lang="en-GB" sz="4000" dirty="0"/>
                    </a:p>
                  </a:txBody>
                  <a:tcPr/>
                </a:tc>
                <a:tc>
                  <a:txBody>
                    <a:bodyPr/>
                    <a:lstStyle/>
                    <a:p>
                      <a:r>
                        <a:rPr lang="en-US" sz="4000" dirty="0"/>
                        <a:t>Video to play of career role model</a:t>
                      </a:r>
                      <a:endParaRPr lang="en-GB" sz="4000" dirty="0"/>
                    </a:p>
                  </a:txBody>
                  <a:tcPr/>
                </a:tc>
                <a:extLst>
                  <a:ext uri="{0D108BD9-81ED-4DB2-BD59-A6C34878D82A}">
                    <a16:rowId xmlns:a16="http://schemas.microsoft.com/office/drawing/2014/main" val="3466105941"/>
                  </a:ext>
                </a:extLst>
              </a:tr>
            </a:tbl>
          </a:graphicData>
        </a:graphic>
      </p:graphicFrame>
    </p:spTree>
    <p:extLst>
      <p:ext uri="{BB962C8B-B14F-4D97-AF65-F5344CB8AC3E}">
        <p14:creationId xmlns:p14="http://schemas.microsoft.com/office/powerpoint/2010/main" val="167036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6ADBB2-66D9-DB4E-8B99-75EB813C976C}"/>
              </a:ext>
            </a:extLst>
          </p:cNvPr>
          <p:cNvSpPr>
            <a:spLocks noGrp="1"/>
          </p:cNvSpPr>
          <p:nvPr>
            <p:ph type="body" sz="quarter" idx="15"/>
          </p:nvPr>
        </p:nvSpPr>
        <p:spPr/>
        <p:txBody>
          <a:bodyPr/>
          <a:lstStyle/>
          <a:p>
            <a:r>
              <a:rPr lang="en-US" dirty="0"/>
              <a:t>How can it help with our health?</a:t>
            </a:r>
          </a:p>
        </p:txBody>
      </p:sp>
      <p:sp>
        <p:nvSpPr>
          <p:cNvPr id="3" name="Text Placeholder 2">
            <a:extLst>
              <a:ext uri="{FF2B5EF4-FFF2-40B4-BE49-F238E27FC236}">
                <a16:creationId xmlns:a16="http://schemas.microsoft.com/office/drawing/2014/main" id="{9DEC677A-BCCF-D246-9BFE-A9BE1D3F7EBA}"/>
              </a:ext>
            </a:extLst>
          </p:cNvPr>
          <p:cNvSpPr>
            <a:spLocks noGrp="1"/>
          </p:cNvSpPr>
          <p:nvPr>
            <p:ph type="body" sz="quarter" idx="16"/>
          </p:nvPr>
        </p:nvSpPr>
        <p:spPr>
          <a:xfrm>
            <a:off x="984250" y="3140075"/>
            <a:ext cx="17678400" cy="1066800"/>
          </a:xfrm>
        </p:spPr>
        <p:txBody>
          <a:bodyPr/>
          <a:lstStyle/>
          <a:p>
            <a:r>
              <a:rPr lang="en-US" dirty="0"/>
              <a:t>Artificial Intelligence (AI)</a:t>
            </a:r>
          </a:p>
        </p:txBody>
      </p:sp>
    </p:spTree>
    <p:extLst>
      <p:ext uri="{BB962C8B-B14F-4D97-AF65-F5344CB8AC3E}">
        <p14:creationId xmlns:p14="http://schemas.microsoft.com/office/powerpoint/2010/main" val="261412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63F89A-44E6-1E54-A955-F0E72459EE07}"/>
              </a:ext>
            </a:extLst>
          </p:cNvPr>
          <p:cNvSpPr>
            <a:spLocks noGrp="1"/>
          </p:cNvSpPr>
          <p:nvPr>
            <p:ph type="body" sz="quarter" idx="11"/>
          </p:nvPr>
        </p:nvSpPr>
        <p:spPr>
          <a:xfrm>
            <a:off x="709532" y="2301875"/>
            <a:ext cx="18556286" cy="7202217"/>
          </a:xfrm>
        </p:spPr>
        <p:txBody>
          <a:bodyPr/>
          <a:lstStyle/>
          <a:p>
            <a:r>
              <a:rPr lang="en-US" sz="4000" b="0" i="0" dirty="0"/>
              <a:t>This slide deck includes the two themes: </a:t>
            </a:r>
          </a:p>
          <a:p>
            <a:r>
              <a:rPr lang="en-US" sz="4400" i="0" dirty="0"/>
              <a:t>•	AI: What is it and how should it be used?</a:t>
            </a:r>
          </a:p>
          <a:p>
            <a:r>
              <a:rPr lang="en-US" sz="4400" i="0" dirty="0"/>
              <a:t>•	AI: How can it help with our health? </a:t>
            </a:r>
          </a:p>
          <a:p>
            <a:r>
              <a:rPr lang="en-US" sz="4000" b="0" i="0" dirty="0"/>
              <a:t>You can pick and choose your starting point and select the most applicable  activities for your students. There is a slide at the start of each themed section which covers the activities so you can choose. Please note that the activities apply the definitions at the start of each theme, so you may wish to start with these. </a:t>
            </a:r>
            <a:endParaRPr lang="en-GB" b="0" i="0" dirty="0"/>
          </a:p>
        </p:txBody>
      </p:sp>
      <p:sp>
        <p:nvSpPr>
          <p:cNvPr id="3" name="Text Placeholder 2">
            <a:extLst>
              <a:ext uri="{FF2B5EF4-FFF2-40B4-BE49-F238E27FC236}">
                <a16:creationId xmlns:a16="http://schemas.microsoft.com/office/drawing/2014/main" id="{C8003336-87FB-6668-BE81-902EE3BEF77D}"/>
              </a:ext>
            </a:extLst>
          </p:cNvPr>
          <p:cNvSpPr>
            <a:spLocks noGrp="1"/>
          </p:cNvSpPr>
          <p:nvPr>
            <p:ph type="body" sz="quarter" idx="15"/>
          </p:nvPr>
        </p:nvSpPr>
        <p:spPr/>
        <p:txBody>
          <a:bodyPr/>
          <a:lstStyle/>
          <a:p>
            <a:r>
              <a:rPr lang="en-US" dirty="0"/>
              <a:t>Teacher Notes</a:t>
            </a:r>
            <a:endParaRPr lang="en-GB" dirty="0"/>
          </a:p>
        </p:txBody>
      </p:sp>
    </p:spTree>
    <p:extLst>
      <p:ext uri="{BB962C8B-B14F-4D97-AF65-F5344CB8AC3E}">
        <p14:creationId xmlns:p14="http://schemas.microsoft.com/office/powerpoint/2010/main" val="26186950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1B7A62-2A03-A249-8879-9BA0D7307DB3}"/>
              </a:ext>
            </a:extLst>
          </p:cNvPr>
          <p:cNvSpPr>
            <a:spLocks noGrp="1"/>
          </p:cNvSpPr>
          <p:nvPr>
            <p:ph type="body" sz="quarter" idx="11"/>
          </p:nvPr>
        </p:nvSpPr>
        <p:spPr>
          <a:xfrm>
            <a:off x="555920" y="3444875"/>
            <a:ext cx="19146901" cy="6155532"/>
          </a:xfrm>
        </p:spPr>
        <p:txBody>
          <a:bodyPr lIns="91440" tIns="45720" rIns="91440" bIns="45720" anchor="t"/>
          <a:lstStyle/>
          <a:p>
            <a:r>
              <a:rPr lang="en-US" sz="3600" dirty="0">
                <a:solidFill>
                  <a:schemeClr val="tx2"/>
                </a:solidFill>
              </a:rPr>
              <a:t>Predictive AI: </a:t>
            </a:r>
            <a:r>
              <a:rPr lang="en-US" sz="3200" i="0" dirty="0">
                <a:solidFill>
                  <a:schemeClr val="accent4"/>
                </a:solidFill>
              </a:rPr>
              <a:t>This produces a prediction, recommendation or decision using data or past information, and learns from this.  It can be programmed with an algorithm to learn from your preferences to recommend something that will work for you.</a:t>
            </a:r>
          </a:p>
          <a:p>
            <a:r>
              <a:rPr lang="en-US" sz="3600" dirty="0">
                <a:solidFill>
                  <a:schemeClr val="accent2"/>
                </a:solidFill>
                <a:latin typeface="Poppins"/>
                <a:cs typeface="Poppins"/>
              </a:rPr>
              <a:t>Generative AI: </a:t>
            </a:r>
            <a:r>
              <a:rPr lang="en-US" sz="3200" dirty="0">
                <a:solidFill>
                  <a:schemeClr val="accent3"/>
                </a:solidFill>
                <a:latin typeface="Poppins"/>
                <a:cs typeface="Poppins"/>
              </a:rPr>
              <a:t>This uses all previous evidence to  produce content, music or images as an answer to a question or prompt.  It is predictive AI on a large scale as it needs enormous amounts of data to create content. It looks for patterns across this data to create what is asked for. </a:t>
            </a:r>
            <a:endParaRPr lang="en-US" sz="3200" dirty="0">
              <a:solidFill>
                <a:schemeClr val="accent3"/>
              </a:solidFill>
            </a:endParaRPr>
          </a:p>
          <a:p>
            <a:endParaRPr lang="en-US" sz="2800" dirty="0"/>
          </a:p>
        </p:txBody>
      </p:sp>
      <p:sp>
        <p:nvSpPr>
          <p:cNvPr id="3" name="Text Placeholder 2">
            <a:extLst>
              <a:ext uri="{FF2B5EF4-FFF2-40B4-BE49-F238E27FC236}">
                <a16:creationId xmlns:a16="http://schemas.microsoft.com/office/drawing/2014/main" id="{EE4BC02F-F1F3-654D-99FB-4BA00BFAF3A2}"/>
              </a:ext>
            </a:extLst>
          </p:cNvPr>
          <p:cNvSpPr>
            <a:spLocks noGrp="1"/>
          </p:cNvSpPr>
          <p:nvPr>
            <p:ph type="body" sz="quarter" idx="15"/>
          </p:nvPr>
        </p:nvSpPr>
        <p:spPr>
          <a:xfrm>
            <a:off x="587670" y="775568"/>
            <a:ext cx="16803768" cy="738665"/>
          </a:xfrm>
        </p:spPr>
        <p:txBody>
          <a:bodyPr lIns="91440" tIns="45720" rIns="91440" bIns="45720" anchor="t"/>
          <a:lstStyle/>
          <a:p>
            <a:r>
              <a:rPr lang="en-US" dirty="0"/>
              <a:t>What is AI – </a:t>
            </a:r>
          </a:p>
          <a:p>
            <a:r>
              <a:rPr lang="en-US" sz="4800" dirty="0">
                <a:latin typeface="Poppins"/>
                <a:cs typeface="Poppins"/>
              </a:rPr>
              <a:t>replication of human intelligence by machine</a:t>
            </a:r>
            <a:endParaRPr lang="en-US" sz="4800" dirty="0"/>
          </a:p>
          <a:p>
            <a:r>
              <a:rPr lang="en-US" dirty="0"/>
              <a:t>What are different types of AI used in healthcare?</a:t>
            </a:r>
          </a:p>
        </p:txBody>
      </p:sp>
      <p:grpSp>
        <p:nvGrpSpPr>
          <p:cNvPr id="17" name="Group 16">
            <a:extLst>
              <a:ext uri="{FF2B5EF4-FFF2-40B4-BE49-F238E27FC236}">
                <a16:creationId xmlns:a16="http://schemas.microsoft.com/office/drawing/2014/main" id="{BCA2B640-04D2-E947-99D2-615E93F8838D}"/>
              </a:ext>
            </a:extLst>
          </p:cNvPr>
          <p:cNvGrpSpPr/>
          <p:nvPr/>
        </p:nvGrpSpPr>
        <p:grpSpPr>
          <a:xfrm>
            <a:off x="12338050" y="0"/>
            <a:ext cx="7108886" cy="549273"/>
            <a:chOff x="691727" y="2"/>
            <a:chExt cx="4881727" cy="377190"/>
          </a:xfrm>
        </p:grpSpPr>
        <p:sp>
          <p:nvSpPr>
            <p:cNvPr id="18" name="object 22">
              <a:extLst>
                <a:ext uri="{FF2B5EF4-FFF2-40B4-BE49-F238E27FC236}">
                  <a16:creationId xmlns:a16="http://schemas.microsoft.com/office/drawing/2014/main" id="{725193AD-2FBC-F64D-A3E7-D0AFA130A128}"/>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9" name="object 23">
              <a:extLst>
                <a:ext uri="{FF2B5EF4-FFF2-40B4-BE49-F238E27FC236}">
                  <a16:creationId xmlns:a16="http://schemas.microsoft.com/office/drawing/2014/main" id="{1EC1D1DB-035F-5B4A-A093-7CB2F7762AFB}"/>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0" name="object 24">
              <a:extLst>
                <a:ext uri="{FF2B5EF4-FFF2-40B4-BE49-F238E27FC236}">
                  <a16:creationId xmlns:a16="http://schemas.microsoft.com/office/drawing/2014/main" id="{3C832A62-C30F-B441-A406-D3DF52B01301}"/>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1" name="object 25">
              <a:extLst>
                <a:ext uri="{FF2B5EF4-FFF2-40B4-BE49-F238E27FC236}">
                  <a16:creationId xmlns:a16="http://schemas.microsoft.com/office/drawing/2014/main" id="{0ACBEF82-EEB8-814A-B3B2-6259AF52D11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2" name="object 26">
              <a:extLst>
                <a:ext uri="{FF2B5EF4-FFF2-40B4-BE49-F238E27FC236}">
                  <a16:creationId xmlns:a16="http://schemas.microsoft.com/office/drawing/2014/main" id="{7C3CE599-E391-0A4A-8959-A7E89899BCD4}"/>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23" name="object 27">
              <a:extLst>
                <a:ext uri="{FF2B5EF4-FFF2-40B4-BE49-F238E27FC236}">
                  <a16:creationId xmlns:a16="http://schemas.microsoft.com/office/drawing/2014/main" id="{112AA0CC-9CF4-C440-A1ED-6895079C9827}"/>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24" name="object 28">
              <a:extLst>
                <a:ext uri="{FF2B5EF4-FFF2-40B4-BE49-F238E27FC236}">
                  <a16:creationId xmlns:a16="http://schemas.microsoft.com/office/drawing/2014/main" id="{6D652898-4CF4-F145-BE48-5392618C88B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5" name="object 29">
              <a:extLst>
                <a:ext uri="{FF2B5EF4-FFF2-40B4-BE49-F238E27FC236}">
                  <a16:creationId xmlns:a16="http://schemas.microsoft.com/office/drawing/2014/main" id="{7AC0CB54-A7B4-A14C-9159-0EA465EB7196}"/>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26" name="object 30">
              <a:extLst>
                <a:ext uri="{FF2B5EF4-FFF2-40B4-BE49-F238E27FC236}">
                  <a16:creationId xmlns:a16="http://schemas.microsoft.com/office/drawing/2014/main" id="{B15985A7-17FF-1F45-AD93-7F77A41FC8A1}"/>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grpSp>
    </p:spTree>
    <p:extLst>
      <p:ext uri="{BB962C8B-B14F-4D97-AF65-F5344CB8AC3E}">
        <p14:creationId xmlns:p14="http://schemas.microsoft.com/office/powerpoint/2010/main" val="1235032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1B7A62-2A03-A249-8879-9BA0D7307DB3}"/>
              </a:ext>
            </a:extLst>
          </p:cNvPr>
          <p:cNvSpPr>
            <a:spLocks noGrp="1"/>
          </p:cNvSpPr>
          <p:nvPr>
            <p:ph type="body" sz="quarter" idx="11"/>
          </p:nvPr>
        </p:nvSpPr>
        <p:spPr>
          <a:xfrm>
            <a:off x="512699" y="2386555"/>
            <a:ext cx="19240939" cy="6155532"/>
          </a:xfrm>
        </p:spPr>
        <p:txBody>
          <a:bodyPr lIns="91440" tIns="45720" rIns="91440" bIns="45720" anchor="t"/>
          <a:lstStyle/>
          <a:p>
            <a:r>
              <a:rPr lang="en-US" sz="4400" dirty="0">
                <a:solidFill>
                  <a:schemeClr val="accent4"/>
                </a:solidFill>
              </a:rPr>
              <a:t>Predictive AI: </a:t>
            </a:r>
            <a:r>
              <a:rPr lang="en-US" sz="3200" dirty="0">
                <a:solidFill>
                  <a:schemeClr val="accent4"/>
                </a:solidFill>
              </a:rPr>
              <a:t>This produces a prediction, using information and learns from this. </a:t>
            </a:r>
          </a:p>
          <a:p>
            <a:r>
              <a:rPr lang="en-US" sz="4400" dirty="0">
                <a:solidFill>
                  <a:schemeClr val="accent3"/>
                </a:solidFill>
                <a:latin typeface="Poppins"/>
                <a:cs typeface="Poppins"/>
              </a:rPr>
              <a:t>Generative AI: </a:t>
            </a:r>
            <a:r>
              <a:rPr lang="en-US" sz="3200" dirty="0">
                <a:solidFill>
                  <a:schemeClr val="accent3"/>
                </a:solidFill>
                <a:latin typeface="Poppins"/>
                <a:cs typeface="Poppins"/>
              </a:rPr>
              <a:t>This produce content, music or images as an answer to a question or prompt</a:t>
            </a:r>
            <a:r>
              <a:rPr lang="en-US" sz="3200" dirty="0">
                <a:solidFill>
                  <a:schemeClr val="accent6"/>
                </a:solidFill>
                <a:latin typeface="Poppins"/>
                <a:cs typeface="Poppins"/>
              </a:rPr>
              <a:t>. </a:t>
            </a:r>
            <a:endParaRPr lang="en-US" sz="3200" dirty="0">
              <a:solidFill>
                <a:schemeClr val="accent6"/>
              </a:solidFill>
            </a:endParaRPr>
          </a:p>
        </p:txBody>
      </p:sp>
      <p:sp>
        <p:nvSpPr>
          <p:cNvPr id="3" name="Text Placeholder 2">
            <a:extLst>
              <a:ext uri="{FF2B5EF4-FFF2-40B4-BE49-F238E27FC236}">
                <a16:creationId xmlns:a16="http://schemas.microsoft.com/office/drawing/2014/main" id="{EE4BC02F-F1F3-654D-99FB-4BA00BFAF3A2}"/>
              </a:ext>
            </a:extLst>
          </p:cNvPr>
          <p:cNvSpPr>
            <a:spLocks noGrp="1"/>
          </p:cNvSpPr>
          <p:nvPr>
            <p:ph type="body" sz="quarter" idx="15"/>
          </p:nvPr>
        </p:nvSpPr>
        <p:spPr>
          <a:xfrm>
            <a:off x="603090" y="856236"/>
            <a:ext cx="16803768" cy="738665"/>
          </a:xfrm>
        </p:spPr>
        <p:txBody>
          <a:bodyPr/>
          <a:lstStyle/>
          <a:p>
            <a:r>
              <a:rPr lang="en-US" dirty="0"/>
              <a:t>Where is AI used?</a:t>
            </a:r>
          </a:p>
        </p:txBody>
      </p:sp>
      <p:grpSp>
        <p:nvGrpSpPr>
          <p:cNvPr id="17" name="Group 16">
            <a:extLst>
              <a:ext uri="{FF2B5EF4-FFF2-40B4-BE49-F238E27FC236}">
                <a16:creationId xmlns:a16="http://schemas.microsoft.com/office/drawing/2014/main" id="{BCA2B640-04D2-E947-99D2-615E93F8838D}"/>
              </a:ext>
            </a:extLst>
          </p:cNvPr>
          <p:cNvGrpSpPr/>
          <p:nvPr/>
        </p:nvGrpSpPr>
        <p:grpSpPr>
          <a:xfrm>
            <a:off x="12338050" y="0"/>
            <a:ext cx="7108886" cy="549273"/>
            <a:chOff x="691727" y="2"/>
            <a:chExt cx="4881727" cy="377190"/>
          </a:xfrm>
        </p:grpSpPr>
        <p:sp>
          <p:nvSpPr>
            <p:cNvPr id="18" name="object 22">
              <a:extLst>
                <a:ext uri="{FF2B5EF4-FFF2-40B4-BE49-F238E27FC236}">
                  <a16:creationId xmlns:a16="http://schemas.microsoft.com/office/drawing/2014/main" id="{725193AD-2FBC-F64D-A3E7-D0AFA130A128}"/>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9" name="object 23">
              <a:extLst>
                <a:ext uri="{FF2B5EF4-FFF2-40B4-BE49-F238E27FC236}">
                  <a16:creationId xmlns:a16="http://schemas.microsoft.com/office/drawing/2014/main" id="{1EC1D1DB-035F-5B4A-A093-7CB2F7762AFB}"/>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0" name="object 24">
              <a:extLst>
                <a:ext uri="{FF2B5EF4-FFF2-40B4-BE49-F238E27FC236}">
                  <a16:creationId xmlns:a16="http://schemas.microsoft.com/office/drawing/2014/main" id="{3C832A62-C30F-B441-A406-D3DF52B01301}"/>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1" name="object 25">
              <a:extLst>
                <a:ext uri="{FF2B5EF4-FFF2-40B4-BE49-F238E27FC236}">
                  <a16:creationId xmlns:a16="http://schemas.microsoft.com/office/drawing/2014/main" id="{0ACBEF82-EEB8-814A-B3B2-6259AF52D11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2" name="object 26">
              <a:extLst>
                <a:ext uri="{FF2B5EF4-FFF2-40B4-BE49-F238E27FC236}">
                  <a16:creationId xmlns:a16="http://schemas.microsoft.com/office/drawing/2014/main" id="{7C3CE599-E391-0A4A-8959-A7E89899BCD4}"/>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23" name="object 27">
              <a:extLst>
                <a:ext uri="{FF2B5EF4-FFF2-40B4-BE49-F238E27FC236}">
                  <a16:creationId xmlns:a16="http://schemas.microsoft.com/office/drawing/2014/main" id="{112AA0CC-9CF4-C440-A1ED-6895079C9827}"/>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24" name="object 28">
              <a:extLst>
                <a:ext uri="{FF2B5EF4-FFF2-40B4-BE49-F238E27FC236}">
                  <a16:creationId xmlns:a16="http://schemas.microsoft.com/office/drawing/2014/main" id="{6D652898-4CF4-F145-BE48-5392618C88B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5" name="object 29">
              <a:extLst>
                <a:ext uri="{FF2B5EF4-FFF2-40B4-BE49-F238E27FC236}">
                  <a16:creationId xmlns:a16="http://schemas.microsoft.com/office/drawing/2014/main" id="{7AC0CB54-A7B4-A14C-9159-0EA465EB7196}"/>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26" name="object 30">
              <a:extLst>
                <a:ext uri="{FF2B5EF4-FFF2-40B4-BE49-F238E27FC236}">
                  <a16:creationId xmlns:a16="http://schemas.microsoft.com/office/drawing/2014/main" id="{B15985A7-17FF-1F45-AD93-7F77A41FC8A1}"/>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grpSp>
      <p:sp>
        <p:nvSpPr>
          <p:cNvPr id="5" name="TextBox 4">
            <a:extLst>
              <a:ext uri="{FF2B5EF4-FFF2-40B4-BE49-F238E27FC236}">
                <a16:creationId xmlns:a16="http://schemas.microsoft.com/office/drawing/2014/main" id="{3A44C294-D08F-BC31-FE2B-583B6F7962ED}"/>
              </a:ext>
            </a:extLst>
          </p:cNvPr>
          <p:cNvSpPr txBox="1"/>
          <p:nvPr/>
        </p:nvSpPr>
        <p:spPr>
          <a:xfrm>
            <a:off x="415822" y="4740275"/>
            <a:ext cx="19175579" cy="4031873"/>
          </a:xfrm>
          <a:prstGeom prst="rect">
            <a:avLst/>
          </a:prstGeom>
          <a:noFill/>
        </p:spPr>
        <p:txBody>
          <a:bodyPr wrap="square" lIns="91440" tIns="45720" rIns="91440" bIns="45720" rtlCol="0" anchor="t">
            <a:spAutoFit/>
          </a:bodyPr>
          <a:lstStyle/>
          <a:p>
            <a:r>
              <a:rPr lang="en-US" sz="3200" b="1" u="sng" dirty="0"/>
              <a:t>Activity: </a:t>
            </a:r>
          </a:p>
          <a:p>
            <a:r>
              <a:rPr lang="en-US" sz="3200" dirty="0"/>
              <a:t>Match these everyday examples of AI with the two categories above. </a:t>
            </a:r>
          </a:p>
          <a:p>
            <a:r>
              <a:rPr lang="en-US" sz="3200" b="1" dirty="0"/>
              <a:t>1. Chat GPT </a:t>
            </a:r>
            <a:r>
              <a:rPr lang="en-US" sz="3200" dirty="0"/>
              <a:t>– when prompted, looks through all online content and creates an answer e.g. ‘Write a new song in the style of ….’</a:t>
            </a:r>
            <a:endParaRPr lang="en-US" sz="3200" dirty="0">
              <a:cs typeface="Calibri"/>
            </a:endParaRPr>
          </a:p>
          <a:p>
            <a:r>
              <a:rPr lang="en-US" sz="3200" b="1" dirty="0"/>
              <a:t>2. Siri or Alexa </a:t>
            </a:r>
            <a:r>
              <a:rPr lang="en-US" sz="3200" dirty="0"/>
              <a:t>– uses voice recognition to perform actions or recommendations e.g. ‘What’s the weather like today?'</a:t>
            </a:r>
            <a:endParaRPr lang="en-US" sz="3200" dirty="0">
              <a:cs typeface="Calibri"/>
            </a:endParaRPr>
          </a:p>
          <a:p>
            <a:r>
              <a:rPr lang="en-US" sz="3200" b="1" dirty="0"/>
              <a:t>3. Google</a:t>
            </a:r>
            <a:r>
              <a:rPr lang="en-US" sz="3200" dirty="0"/>
              <a:t>– an online search engine that offers many websites that offer information to the question, or text put into the search box and learns from your preferences e.g. food near me</a:t>
            </a:r>
            <a:endParaRPr lang="en-GB" sz="3200" dirty="0"/>
          </a:p>
        </p:txBody>
      </p:sp>
    </p:spTree>
    <p:extLst>
      <p:ext uri="{BB962C8B-B14F-4D97-AF65-F5344CB8AC3E}">
        <p14:creationId xmlns:p14="http://schemas.microsoft.com/office/powerpoint/2010/main" val="84629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DB122D-7BF2-8CF2-A4E7-09F6CB601058}"/>
              </a:ext>
            </a:extLst>
          </p:cNvPr>
          <p:cNvSpPr>
            <a:spLocks noGrp="1"/>
          </p:cNvSpPr>
          <p:nvPr>
            <p:ph type="body" sz="quarter" idx="15"/>
          </p:nvPr>
        </p:nvSpPr>
        <p:spPr/>
        <p:txBody>
          <a:bodyPr/>
          <a:lstStyle/>
          <a:p>
            <a:r>
              <a:rPr lang="en-US" dirty="0"/>
              <a:t>Did you know?</a:t>
            </a:r>
            <a:endParaRPr lang="en-GB" dirty="0"/>
          </a:p>
        </p:txBody>
      </p:sp>
      <p:sp>
        <p:nvSpPr>
          <p:cNvPr id="3" name="Text Placeholder 2">
            <a:extLst>
              <a:ext uri="{FF2B5EF4-FFF2-40B4-BE49-F238E27FC236}">
                <a16:creationId xmlns:a16="http://schemas.microsoft.com/office/drawing/2014/main" id="{DE37B0A6-DD56-866C-87C8-107A7783E5C5}"/>
              </a:ext>
            </a:extLst>
          </p:cNvPr>
          <p:cNvSpPr>
            <a:spLocks noGrp="1"/>
          </p:cNvSpPr>
          <p:nvPr>
            <p:ph type="body" sz="quarter" idx="11"/>
          </p:nvPr>
        </p:nvSpPr>
        <p:spPr>
          <a:xfrm>
            <a:off x="374650" y="3521075"/>
            <a:ext cx="11622168" cy="6155532"/>
          </a:xfrm>
        </p:spPr>
        <p:txBody>
          <a:bodyPr lIns="91440" tIns="45720" rIns="91440" bIns="45720" anchor="t"/>
          <a:lstStyle/>
          <a:p>
            <a:r>
              <a:rPr lang="en-US" sz="3600" dirty="0">
                <a:solidFill>
                  <a:schemeClr val="accent4"/>
                </a:solidFill>
                <a:latin typeface="Poppins"/>
                <a:cs typeface="Poppins"/>
              </a:rPr>
              <a:t>AI was used to help create the COVID vaccine. Through  sorting through all the proteins that make up the virus, AI could identify which one a human immune system was most likely to respond to. It would have taken humans 5 – 10 years to do this work, whereas with AI it took 1 – 2 years</a:t>
            </a:r>
            <a:r>
              <a:rPr lang="en-US" sz="3600" dirty="0">
                <a:latin typeface="Poppins"/>
                <a:cs typeface="Poppins"/>
              </a:rPr>
              <a:t>.  </a:t>
            </a:r>
            <a:endParaRPr lang="en-GB" sz="3600" dirty="0"/>
          </a:p>
        </p:txBody>
      </p:sp>
    </p:spTree>
    <p:extLst>
      <p:ext uri="{BB962C8B-B14F-4D97-AF65-F5344CB8AC3E}">
        <p14:creationId xmlns:p14="http://schemas.microsoft.com/office/powerpoint/2010/main" val="38320312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3D8EC21-E00B-D673-68D7-369450CF0161}"/>
              </a:ext>
            </a:extLst>
          </p:cNvPr>
          <p:cNvSpPr>
            <a:spLocks noGrp="1"/>
          </p:cNvSpPr>
          <p:nvPr>
            <p:ph type="body" sz="quarter" idx="15"/>
          </p:nvPr>
        </p:nvSpPr>
        <p:spPr>
          <a:xfrm>
            <a:off x="715882" y="1089917"/>
            <a:ext cx="18175368" cy="1364358"/>
          </a:xfrm>
        </p:spPr>
        <p:txBody>
          <a:bodyPr/>
          <a:lstStyle/>
          <a:p>
            <a:r>
              <a:rPr lang="en-US" dirty="0"/>
              <a:t>What problems are there in places of healthcare?</a:t>
            </a:r>
            <a:endParaRPr lang="en-GB" dirty="0"/>
          </a:p>
          <a:p>
            <a:endParaRPr lang="en-US" dirty="0"/>
          </a:p>
        </p:txBody>
      </p:sp>
      <p:sp>
        <p:nvSpPr>
          <p:cNvPr id="3" name="TextBox 2">
            <a:extLst>
              <a:ext uri="{FF2B5EF4-FFF2-40B4-BE49-F238E27FC236}">
                <a16:creationId xmlns:a16="http://schemas.microsoft.com/office/drawing/2014/main" id="{7C344248-4E7B-0F3B-9F55-581AB7D9AFE2}"/>
              </a:ext>
            </a:extLst>
          </p:cNvPr>
          <p:cNvSpPr txBox="1"/>
          <p:nvPr/>
        </p:nvSpPr>
        <p:spPr>
          <a:xfrm>
            <a:off x="539235" y="2106831"/>
            <a:ext cx="11277600" cy="9202519"/>
          </a:xfrm>
          <a:prstGeom prst="rect">
            <a:avLst/>
          </a:prstGeom>
          <a:noFill/>
        </p:spPr>
        <p:txBody>
          <a:bodyPr wrap="square" rtlCol="0">
            <a:spAutoFit/>
          </a:bodyPr>
          <a:lstStyle/>
          <a:p>
            <a:r>
              <a:rPr lang="en-US" sz="4800" dirty="0">
                <a:solidFill>
                  <a:schemeClr val="bg1"/>
                </a:solidFill>
              </a:rPr>
              <a:t>When you, your family or friends use the NHS, see the doctor, dentist or go to hospital what problems do you see in how they are set up? Or, do you know about some through the news?  </a:t>
            </a:r>
          </a:p>
          <a:p>
            <a:endParaRPr lang="en-US" sz="4800" dirty="0">
              <a:solidFill>
                <a:schemeClr val="bg1"/>
              </a:solidFill>
            </a:endParaRPr>
          </a:p>
          <a:p>
            <a:r>
              <a:rPr lang="en-US" sz="4800" dirty="0">
                <a:solidFill>
                  <a:schemeClr val="bg1"/>
                </a:solidFill>
              </a:rPr>
              <a:t>Does someone you know work in healthcare? What problems do they talk about? </a:t>
            </a:r>
          </a:p>
          <a:p>
            <a:endParaRPr lang="en-US" sz="4800" dirty="0">
              <a:solidFill>
                <a:schemeClr val="bg1"/>
              </a:solidFill>
            </a:endParaRPr>
          </a:p>
          <a:p>
            <a:r>
              <a:rPr lang="en-US" sz="4800" dirty="0">
                <a:solidFill>
                  <a:schemeClr val="bg1"/>
                </a:solidFill>
              </a:rPr>
              <a:t>IS AI THE SOLUTION?  </a:t>
            </a:r>
          </a:p>
          <a:p>
            <a:endParaRPr lang="en-US" sz="3200" dirty="0">
              <a:solidFill>
                <a:schemeClr val="bg1"/>
              </a:solidFill>
            </a:endParaRPr>
          </a:p>
          <a:p>
            <a:endParaRPr lang="en-GB" sz="3200" dirty="0">
              <a:solidFill>
                <a:schemeClr val="bg1"/>
              </a:solidFill>
            </a:endParaRPr>
          </a:p>
        </p:txBody>
      </p:sp>
      <p:pic>
        <p:nvPicPr>
          <p:cNvPr id="4" name="Picture 3">
            <a:extLst>
              <a:ext uri="{FF2B5EF4-FFF2-40B4-BE49-F238E27FC236}">
                <a16:creationId xmlns:a16="http://schemas.microsoft.com/office/drawing/2014/main" id="{E0DDF448-092C-318D-035D-2EC652EE1BF6}"/>
              </a:ext>
            </a:extLst>
          </p:cNvPr>
          <p:cNvPicPr>
            <a:picLocks noChangeAspect="1"/>
          </p:cNvPicPr>
          <p:nvPr/>
        </p:nvPicPr>
        <p:blipFill>
          <a:blip r:embed="rId3"/>
          <a:stretch>
            <a:fillRect/>
          </a:stretch>
        </p:blipFill>
        <p:spPr>
          <a:xfrm>
            <a:off x="12947650" y="3444875"/>
            <a:ext cx="5715000" cy="5715000"/>
          </a:xfrm>
          <a:prstGeom prst="rect">
            <a:avLst/>
          </a:prstGeom>
        </p:spPr>
      </p:pic>
    </p:spTree>
    <p:extLst>
      <p:ext uri="{BB962C8B-B14F-4D97-AF65-F5344CB8AC3E}">
        <p14:creationId xmlns:p14="http://schemas.microsoft.com/office/powerpoint/2010/main" val="3442842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7647A-29FF-4E34-7E8C-3CAD7C9E05DE}"/>
              </a:ext>
            </a:extLst>
          </p:cNvPr>
          <p:cNvSpPr>
            <a:spLocks noGrp="1"/>
          </p:cNvSpPr>
          <p:nvPr>
            <p:ph type="body" sz="quarter" idx="11"/>
          </p:nvPr>
        </p:nvSpPr>
        <p:spPr>
          <a:xfrm>
            <a:off x="603250" y="2457756"/>
            <a:ext cx="10363200" cy="6970467"/>
          </a:xfrm>
        </p:spPr>
        <p:txBody>
          <a:bodyPr lIns="91440" tIns="45720" rIns="91440" bIns="45720" anchor="t"/>
          <a:lstStyle/>
          <a:p>
            <a:r>
              <a:rPr lang="en-US" i="0" dirty="0">
                <a:latin typeface="Poppins Light"/>
                <a:cs typeface="Poppins Medium"/>
              </a:rPr>
              <a:t>Ellis Parry designed the </a:t>
            </a:r>
            <a:r>
              <a:rPr lang="en-US" i="0" dirty="0" err="1">
                <a:latin typeface="Poppins Light"/>
                <a:cs typeface="Poppins Medium"/>
              </a:rPr>
              <a:t>Neumind</a:t>
            </a:r>
            <a:r>
              <a:rPr lang="en-US" i="0" dirty="0">
                <a:latin typeface="Poppins Light"/>
                <a:cs typeface="Poppins Medium"/>
              </a:rPr>
              <a:t> app to help people with brain injuries live their best life possible. Ellis’ was inspired to create the app when his twin brother Luke had an accident. Luke suffered a brain injury and lost his memory skills. Ellis used his engineering skills to find a solution. </a:t>
            </a:r>
            <a:endParaRPr lang="en-US" i="0"/>
          </a:p>
          <a:p>
            <a:endParaRPr lang="en-US" i="0" dirty="0"/>
          </a:p>
          <a:p>
            <a:r>
              <a:rPr lang="en-US" i="0" dirty="0">
                <a:latin typeface="Poppins Light"/>
                <a:cs typeface="Poppins Medium"/>
              </a:rPr>
              <a:t>Ellis designed a solution that everyone could afford and find useful.</a:t>
            </a:r>
          </a:p>
          <a:p>
            <a:r>
              <a:rPr lang="en-US" i="0" dirty="0">
                <a:latin typeface="Poppins Light"/>
                <a:cs typeface="Poppins Medium"/>
              </a:rPr>
              <a:t>The app he designed uses AI to do the following: </a:t>
            </a:r>
            <a:endParaRPr lang="en-GB" i="0" dirty="0"/>
          </a:p>
          <a:p>
            <a:endParaRPr lang="en-US" i="0" dirty="0">
              <a:latin typeface="Poppins Light"/>
              <a:cs typeface="Poppins Medium"/>
            </a:endParaRPr>
          </a:p>
          <a:p>
            <a:pPr marL="457200" indent="-457200">
              <a:buFont typeface="+mj-lt"/>
              <a:buAutoNum type="arabicPeriod"/>
            </a:pPr>
            <a:r>
              <a:rPr lang="en-GB" sz="2400" b="1" i="0" dirty="0">
                <a:latin typeface="Poppins Light"/>
                <a:cs typeface="Poppins Medium"/>
              </a:rPr>
              <a:t>Recommends physical exercises and learns which you prefer to suggest more</a:t>
            </a:r>
          </a:p>
          <a:p>
            <a:pPr marL="457200" indent="-457200">
              <a:buFont typeface="+mj-lt"/>
              <a:buAutoNum type="arabicPeriod"/>
            </a:pPr>
            <a:r>
              <a:rPr lang="en-GB" sz="2400" b="1" i="0" dirty="0">
                <a:latin typeface="Poppins Light"/>
                <a:cs typeface="Poppins Medium"/>
              </a:rPr>
              <a:t>Provides step-by-step guidance to support you in real-life activities, like cooking and socialising. It uses your routine from before your accident and adjusts the steps to the speed of your progress </a:t>
            </a:r>
          </a:p>
          <a:p>
            <a:pPr marL="457200" indent="-457200">
              <a:buFont typeface="+mj-lt"/>
              <a:buAutoNum type="arabicPeriod"/>
            </a:pPr>
            <a:r>
              <a:rPr lang="en-GB" sz="2400" b="1" i="0" dirty="0">
                <a:latin typeface="Poppins Light"/>
                <a:cs typeface="Poppins Medium"/>
              </a:rPr>
              <a:t>Sends prompts to remind you of daily tasks, like remembering your keys, in a way that you say you like</a:t>
            </a:r>
          </a:p>
          <a:p>
            <a:pPr marL="457200" indent="-457200">
              <a:buFont typeface="+mj-lt"/>
              <a:buAutoNum type="arabicPeriod"/>
            </a:pPr>
            <a:r>
              <a:rPr lang="en-GB" sz="2400" b="1" i="0" dirty="0">
                <a:latin typeface="Poppins Light"/>
                <a:cs typeface="Poppins Medium"/>
              </a:rPr>
              <a:t>If you are struggling it connects you with experts to speak to</a:t>
            </a:r>
            <a:endParaRPr lang="en-GB" b="1" dirty="0">
              <a:latin typeface="Poppins Light"/>
              <a:cs typeface="Poppins Medium"/>
            </a:endParaRPr>
          </a:p>
          <a:p>
            <a:pPr marL="342900" indent="-342900">
              <a:buFont typeface="Arial" panose="020B0604020202020204" pitchFamily="34" charset="0"/>
              <a:buChar char="•"/>
            </a:pPr>
            <a:endParaRPr lang="en-GB" dirty="0"/>
          </a:p>
        </p:txBody>
      </p:sp>
      <p:pic>
        <p:nvPicPr>
          <p:cNvPr id="5" name="Picture 4">
            <a:hlinkClick r:id="rId3"/>
            <a:extLst>
              <a:ext uri="{FF2B5EF4-FFF2-40B4-BE49-F238E27FC236}">
                <a16:creationId xmlns:a16="http://schemas.microsoft.com/office/drawing/2014/main" id="{8E710C4C-D5F3-F93B-C5FF-70D4230E66B7}"/>
              </a:ext>
            </a:extLst>
          </p:cNvPr>
          <p:cNvPicPr>
            <a:picLocks noChangeAspect="1"/>
          </p:cNvPicPr>
          <p:nvPr/>
        </p:nvPicPr>
        <p:blipFill>
          <a:blip r:embed="rId4"/>
          <a:stretch>
            <a:fillRect/>
          </a:stretch>
        </p:blipFill>
        <p:spPr>
          <a:xfrm>
            <a:off x="11608211" y="553461"/>
            <a:ext cx="7593107" cy="4555864"/>
          </a:xfrm>
          <a:prstGeom prst="rect">
            <a:avLst/>
          </a:prstGeom>
        </p:spPr>
      </p:pic>
      <p:sp>
        <p:nvSpPr>
          <p:cNvPr id="3" name="Text Placeholder 2">
            <a:extLst>
              <a:ext uri="{FF2B5EF4-FFF2-40B4-BE49-F238E27FC236}">
                <a16:creationId xmlns:a16="http://schemas.microsoft.com/office/drawing/2014/main" id="{8CCB5547-C349-5177-7A51-6B9AE33ACC1F}"/>
              </a:ext>
            </a:extLst>
          </p:cNvPr>
          <p:cNvSpPr>
            <a:spLocks noGrp="1"/>
          </p:cNvSpPr>
          <p:nvPr>
            <p:ph type="body" sz="quarter" idx="16"/>
          </p:nvPr>
        </p:nvSpPr>
        <p:spPr>
          <a:xfrm>
            <a:off x="11743860" y="5242273"/>
            <a:ext cx="7339589" cy="1883077"/>
          </a:xfrm>
          <a:ln w="28575">
            <a:solidFill>
              <a:schemeClr val="bg1"/>
            </a:solidFill>
          </a:ln>
        </p:spPr>
        <p:txBody>
          <a:bodyPr lIns="91440" tIns="45720" rIns="91440" bIns="45720" anchor="t"/>
          <a:lstStyle/>
          <a:p>
            <a:pPr marL="0" indent="0" algn="ctr">
              <a:buNone/>
            </a:pPr>
            <a:r>
              <a:rPr lang="en-US" dirty="0">
                <a:latin typeface="Poppins Light"/>
                <a:cs typeface="Poppins Medium"/>
              </a:rPr>
              <a:t>Ellis Parry (left) invented the </a:t>
            </a:r>
            <a:r>
              <a:rPr lang="en-US" dirty="0" err="1">
                <a:latin typeface="Poppins Light"/>
                <a:cs typeface="Poppins Medium"/>
              </a:rPr>
              <a:t>Neumind</a:t>
            </a:r>
            <a:r>
              <a:rPr lang="en-US" dirty="0">
                <a:latin typeface="Poppins Light"/>
                <a:cs typeface="Poppins Medium"/>
              </a:rPr>
              <a:t> app after his identical twin brother, Luke, had an accident and suffered a brain injury. </a:t>
            </a:r>
            <a:endParaRPr lang="en-US" dirty="0"/>
          </a:p>
          <a:p>
            <a:pPr marL="0" indent="0" algn="ctr">
              <a:buNone/>
            </a:pPr>
            <a:r>
              <a:rPr lang="en-US" dirty="0">
                <a:latin typeface="Poppins Light"/>
                <a:cs typeface="Poppins Medium"/>
              </a:rPr>
              <a:t>His app uses AI and the design won the Young Innovators Award. </a:t>
            </a:r>
            <a:endParaRPr lang="en-GB" dirty="0"/>
          </a:p>
        </p:txBody>
      </p:sp>
      <p:sp>
        <p:nvSpPr>
          <p:cNvPr id="4" name="Text Placeholder 3">
            <a:extLst>
              <a:ext uri="{FF2B5EF4-FFF2-40B4-BE49-F238E27FC236}">
                <a16:creationId xmlns:a16="http://schemas.microsoft.com/office/drawing/2014/main" id="{93CFAEC0-4F18-75BE-D3FB-786A66F45D05}"/>
              </a:ext>
            </a:extLst>
          </p:cNvPr>
          <p:cNvSpPr>
            <a:spLocks noGrp="1"/>
          </p:cNvSpPr>
          <p:nvPr>
            <p:ph type="body" sz="quarter" idx="15"/>
          </p:nvPr>
        </p:nvSpPr>
        <p:spPr/>
        <p:txBody>
          <a:bodyPr/>
          <a:lstStyle/>
          <a:p>
            <a:r>
              <a:rPr lang="en-US" dirty="0"/>
              <a:t>AI Application in Healthcare</a:t>
            </a:r>
            <a:endParaRPr lang="en-GB" dirty="0"/>
          </a:p>
        </p:txBody>
      </p:sp>
      <p:pic>
        <p:nvPicPr>
          <p:cNvPr id="6" name="Picture 5">
            <a:extLst>
              <a:ext uri="{FF2B5EF4-FFF2-40B4-BE49-F238E27FC236}">
                <a16:creationId xmlns:a16="http://schemas.microsoft.com/office/drawing/2014/main" id="{E596C4A2-0838-DCDD-39CE-CA8276D1BD78}"/>
              </a:ext>
            </a:extLst>
          </p:cNvPr>
          <p:cNvPicPr>
            <a:picLocks noChangeAspect="1"/>
          </p:cNvPicPr>
          <p:nvPr/>
        </p:nvPicPr>
        <p:blipFill>
          <a:blip r:embed="rId5"/>
          <a:stretch>
            <a:fillRect/>
          </a:stretch>
        </p:blipFill>
        <p:spPr>
          <a:xfrm>
            <a:off x="15028073" y="7339171"/>
            <a:ext cx="4038600" cy="2272524"/>
          </a:xfrm>
          <a:prstGeom prst="rect">
            <a:avLst/>
          </a:prstGeom>
        </p:spPr>
      </p:pic>
      <p:sp>
        <p:nvSpPr>
          <p:cNvPr id="7" name="TextBox 6">
            <a:extLst>
              <a:ext uri="{FF2B5EF4-FFF2-40B4-BE49-F238E27FC236}">
                <a16:creationId xmlns:a16="http://schemas.microsoft.com/office/drawing/2014/main" id="{1A226BAD-0F38-D9D5-8D1E-8C8A953C8DAC}"/>
              </a:ext>
            </a:extLst>
          </p:cNvPr>
          <p:cNvSpPr txBox="1"/>
          <p:nvPr/>
        </p:nvSpPr>
        <p:spPr>
          <a:xfrm>
            <a:off x="457405" y="8620554"/>
            <a:ext cx="13258800" cy="523220"/>
          </a:xfrm>
          <a:prstGeom prst="rect">
            <a:avLst/>
          </a:prstGeom>
        </p:spPr>
        <p:style>
          <a:lnRef idx="1">
            <a:schemeClr val="accent1"/>
          </a:lnRef>
          <a:fillRef idx="2">
            <a:schemeClr val="accent1"/>
          </a:fillRef>
          <a:effectRef idx="1">
            <a:schemeClr val="accent1"/>
          </a:effectRef>
          <a:fontRef idx="minor">
            <a:schemeClr val="dk1"/>
          </a:fontRef>
        </p:style>
        <p:txBody>
          <a:bodyPr wrap="square" lIns="91440" tIns="45720" rIns="91440" bIns="45720" rtlCol="0" anchor="t">
            <a:spAutoFit/>
          </a:bodyPr>
          <a:lstStyle/>
          <a:p>
            <a:r>
              <a:rPr lang="en-GB" sz="2800" b="1" dirty="0"/>
              <a:t>The </a:t>
            </a:r>
            <a:r>
              <a:rPr lang="en-GB" sz="2800" b="1" dirty="0" err="1"/>
              <a:t>Neumind</a:t>
            </a:r>
            <a:r>
              <a:rPr lang="en-GB" sz="2800" b="1" dirty="0"/>
              <a:t> app uses both Generative and Predictive AI – which numbers are which?</a:t>
            </a:r>
          </a:p>
        </p:txBody>
      </p:sp>
      <p:sp>
        <p:nvSpPr>
          <p:cNvPr id="9" name="TextBox 8">
            <a:extLst>
              <a:ext uri="{FF2B5EF4-FFF2-40B4-BE49-F238E27FC236}">
                <a16:creationId xmlns:a16="http://schemas.microsoft.com/office/drawing/2014/main" id="{4C405B02-8F05-AFFC-708B-8F1F1E72AE1F}"/>
              </a:ext>
            </a:extLst>
          </p:cNvPr>
          <p:cNvSpPr txBox="1"/>
          <p:nvPr/>
        </p:nvSpPr>
        <p:spPr>
          <a:xfrm>
            <a:off x="15026406" y="9607822"/>
            <a:ext cx="3768725"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solidFill>
                  <a:srgbClr val="212124"/>
                </a:solidFill>
                <a:ea typeface="+mn-lt"/>
                <a:cs typeface="+mn-lt"/>
              </a:rPr>
              <a:t>© This is Engineering</a:t>
            </a:r>
            <a:endParaRPr lang="en-US" dirty="0"/>
          </a:p>
        </p:txBody>
      </p:sp>
    </p:spTree>
    <p:extLst>
      <p:ext uri="{BB962C8B-B14F-4D97-AF65-F5344CB8AC3E}">
        <p14:creationId xmlns:p14="http://schemas.microsoft.com/office/powerpoint/2010/main" val="29523036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E81A6E9-312E-E8C8-0397-BF0A54A5D704}"/>
              </a:ext>
            </a:extLst>
          </p:cNvPr>
          <p:cNvSpPr>
            <a:spLocks noGrp="1"/>
          </p:cNvSpPr>
          <p:nvPr>
            <p:ph type="body" sz="quarter" idx="11"/>
          </p:nvPr>
        </p:nvSpPr>
        <p:spPr>
          <a:xfrm>
            <a:off x="744972" y="2575140"/>
            <a:ext cx="9307078" cy="7270534"/>
          </a:xfrm>
        </p:spPr>
        <p:txBody>
          <a:bodyPr/>
          <a:lstStyle/>
          <a:p>
            <a:r>
              <a:rPr lang="en-US" sz="2800" dirty="0"/>
              <a:t>Did you know that AI has been used in medicine and healthcare for over 40 years! </a:t>
            </a:r>
          </a:p>
          <a:p>
            <a:endParaRPr lang="en-US" sz="2800" dirty="0"/>
          </a:p>
          <a:p>
            <a:r>
              <a:rPr lang="en-US" sz="2800" dirty="0"/>
              <a:t>The examples show six ways it is used in the NHS in the UK today.</a:t>
            </a:r>
          </a:p>
          <a:p>
            <a:r>
              <a:rPr lang="en-US" sz="2800" dirty="0"/>
              <a:t>Your activity is to:</a:t>
            </a:r>
          </a:p>
          <a:p>
            <a:pPr marL="342900" indent="-342900">
              <a:buFont typeface="Arial" panose="020B0604020202020204" pitchFamily="34" charset="0"/>
              <a:buChar char="•"/>
            </a:pPr>
            <a:r>
              <a:rPr lang="en-US" sz="2800" b="1" dirty="0"/>
              <a:t>Identify which are examples of Generative AI and which are examples of Predictive AI (G or P)</a:t>
            </a:r>
          </a:p>
          <a:p>
            <a:pPr marL="342900" indent="-342900">
              <a:buFont typeface="Arial" panose="020B0604020202020204" pitchFamily="34" charset="0"/>
              <a:buChar char="•"/>
            </a:pPr>
            <a:r>
              <a:rPr lang="en-US" sz="2800" b="1" dirty="0"/>
              <a:t>Match any with a problem you identified at the start. </a:t>
            </a:r>
          </a:p>
          <a:p>
            <a:pPr marL="342900" indent="-342900">
              <a:buFont typeface="Arial" panose="020B0604020202020204" pitchFamily="34" charset="0"/>
              <a:buChar char="•"/>
            </a:pPr>
            <a:r>
              <a:rPr lang="en-US" sz="2800" b="1" dirty="0"/>
              <a:t>Rank in terms of how useful each solution would be. Which one may save the most amount of time? Which one may help the most people? (1 – 6)</a:t>
            </a:r>
          </a:p>
          <a:p>
            <a:pPr marL="342900" indent="-342900">
              <a:buFont typeface="Arial" panose="020B0604020202020204" pitchFamily="34" charset="0"/>
              <a:buChar char="•"/>
            </a:pPr>
            <a:endParaRPr lang="en-US" sz="2800" dirty="0"/>
          </a:p>
          <a:p>
            <a:r>
              <a:rPr lang="en-US" sz="2800" dirty="0"/>
              <a:t>Extension: Which examples might some people not feel comfortable with and why?</a:t>
            </a:r>
          </a:p>
        </p:txBody>
      </p:sp>
      <p:sp>
        <p:nvSpPr>
          <p:cNvPr id="4" name="Text Placeholder 3">
            <a:extLst>
              <a:ext uri="{FF2B5EF4-FFF2-40B4-BE49-F238E27FC236}">
                <a16:creationId xmlns:a16="http://schemas.microsoft.com/office/drawing/2014/main" id="{849E8E53-9851-5663-77DD-94A512D028EC}"/>
              </a:ext>
            </a:extLst>
          </p:cNvPr>
          <p:cNvSpPr>
            <a:spLocks noGrp="1"/>
          </p:cNvSpPr>
          <p:nvPr>
            <p:ph type="body" sz="quarter" idx="15"/>
          </p:nvPr>
        </p:nvSpPr>
        <p:spPr/>
        <p:txBody>
          <a:bodyPr/>
          <a:lstStyle/>
          <a:p>
            <a:r>
              <a:rPr lang="en-US" dirty="0"/>
              <a:t>AI in Medicine and Healthcare</a:t>
            </a:r>
            <a:endParaRPr lang="en-GB" dirty="0"/>
          </a:p>
        </p:txBody>
      </p:sp>
      <p:pic>
        <p:nvPicPr>
          <p:cNvPr id="8" name="Picture 7" descr="A screenshot of a computer&#10;&#10;Description automatically generated">
            <a:extLst>
              <a:ext uri="{FF2B5EF4-FFF2-40B4-BE49-F238E27FC236}">
                <a16:creationId xmlns:a16="http://schemas.microsoft.com/office/drawing/2014/main" id="{E483E3EB-8B1A-BD45-ECCA-F5780F2944F1}"/>
              </a:ext>
            </a:extLst>
          </p:cNvPr>
          <p:cNvPicPr>
            <a:picLocks noChangeAspect="1"/>
          </p:cNvPicPr>
          <p:nvPr/>
        </p:nvPicPr>
        <p:blipFill rotWithShape="1">
          <a:blip r:embed="rId3">
            <a:extLst>
              <a:ext uri="{28A0092B-C50C-407E-A947-70E740481C1C}">
                <a14:useLocalDpi xmlns:a14="http://schemas.microsoft.com/office/drawing/2010/main" val="0"/>
              </a:ext>
            </a:extLst>
          </a:blip>
          <a:srcRect l="61850" t="27670" r="13827" b="6516"/>
          <a:stretch/>
        </p:blipFill>
        <p:spPr>
          <a:xfrm>
            <a:off x="14700250" y="625475"/>
            <a:ext cx="4495800" cy="6455509"/>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id="{CCB54741-69FD-78C6-5777-FC2668B95256}"/>
              </a:ext>
            </a:extLst>
          </p:cNvPr>
          <p:cNvPicPr>
            <a:picLocks noChangeAspect="1"/>
          </p:cNvPicPr>
          <p:nvPr/>
        </p:nvPicPr>
        <p:blipFill rotWithShape="1">
          <a:blip r:embed="rId3">
            <a:extLst>
              <a:ext uri="{28A0092B-C50C-407E-A947-70E740481C1C}">
                <a14:useLocalDpi xmlns:a14="http://schemas.microsoft.com/office/drawing/2010/main" val="0"/>
              </a:ext>
            </a:extLst>
          </a:blip>
          <a:srcRect l="13827" t="27669" r="62474" b="10042"/>
          <a:stretch/>
        </p:blipFill>
        <p:spPr>
          <a:xfrm>
            <a:off x="10472424" y="3183348"/>
            <a:ext cx="4340688" cy="6054117"/>
          </a:xfrm>
          <a:prstGeom prst="rect">
            <a:avLst/>
          </a:prstGeom>
        </p:spPr>
      </p:pic>
    </p:spTree>
    <p:extLst>
      <p:ext uri="{BB962C8B-B14F-4D97-AF65-F5344CB8AC3E}">
        <p14:creationId xmlns:p14="http://schemas.microsoft.com/office/powerpoint/2010/main" val="6451410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FEC1F9B-9A0E-A90D-52A8-FBB9B6BCC9C6}"/>
              </a:ext>
            </a:extLst>
          </p:cNvPr>
          <p:cNvSpPr>
            <a:spLocks noGrp="1"/>
          </p:cNvSpPr>
          <p:nvPr>
            <p:ph type="body" sz="quarter" idx="15"/>
          </p:nvPr>
        </p:nvSpPr>
        <p:spPr>
          <a:xfrm>
            <a:off x="527050" y="-406122"/>
            <a:ext cx="17068800" cy="812243"/>
          </a:xfrm>
        </p:spPr>
        <p:txBody>
          <a:bodyPr/>
          <a:lstStyle/>
          <a:p>
            <a:endParaRPr lang="en-US" sz="4800" dirty="0">
              <a:solidFill>
                <a:schemeClr val="accent3"/>
              </a:solidFill>
            </a:endParaRPr>
          </a:p>
          <a:p>
            <a:r>
              <a:rPr lang="en-GB" dirty="0">
                <a:solidFill>
                  <a:schemeClr val="accent3"/>
                </a:solidFill>
              </a:rPr>
              <a:t>Could these be the future of AI in healthcare?</a:t>
            </a:r>
          </a:p>
          <a:p>
            <a:r>
              <a:rPr lang="en-GB" dirty="0">
                <a:solidFill>
                  <a:schemeClr val="accent3"/>
                </a:solidFill>
              </a:rPr>
              <a:t>How would you feel about the following?</a:t>
            </a:r>
          </a:p>
        </p:txBody>
      </p:sp>
      <p:sp>
        <p:nvSpPr>
          <p:cNvPr id="3" name="Text Placeholder 2">
            <a:extLst>
              <a:ext uri="{FF2B5EF4-FFF2-40B4-BE49-F238E27FC236}">
                <a16:creationId xmlns:a16="http://schemas.microsoft.com/office/drawing/2014/main" id="{95E72ADF-D8B7-AC5B-3903-6B304091122F}"/>
              </a:ext>
            </a:extLst>
          </p:cNvPr>
          <p:cNvSpPr>
            <a:spLocks noGrp="1"/>
          </p:cNvSpPr>
          <p:nvPr>
            <p:ph type="body" sz="quarter" idx="11"/>
          </p:nvPr>
        </p:nvSpPr>
        <p:spPr>
          <a:xfrm>
            <a:off x="222250" y="3521075"/>
            <a:ext cx="12642850" cy="6653687"/>
          </a:xfrm>
        </p:spPr>
        <p:txBody>
          <a:bodyPr/>
          <a:lstStyle/>
          <a:p>
            <a:r>
              <a:rPr lang="en-US" sz="3600" dirty="0">
                <a:solidFill>
                  <a:schemeClr val="tx1"/>
                </a:solidFill>
              </a:rPr>
              <a:t>‘Predictive AI giving you a diagnosis instead of a doctor? ‘</a:t>
            </a:r>
          </a:p>
          <a:p>
            <a:r>
              <a:rPr lang="en-US" sz="3600" dirty="0">
                <a:solidFill>
                  <a:schemeClr val="tx1"/>
                </a:solidFill>
              </a:rPr>
              <a:t>‘Speaking to a Generative AI conversational tool to help you with a mental health problem? ‘</a:t>
            </a:r>
          </a:p>
          <a:p>
            <a:r>
              <a:rPr lang="en-US" sz="3600" dirty="0">
                <a:solidFill>
                  <a:schemeClr val="tx1"/>
                </a:solidFill>
              </a:rPr>
              <a:t>‘AI producing a recommendation for the best way to extract a tooth and programming a robot to do this? ‘</a:t>
            </a:r>
            <a:endParaRPr lang="en-US" sz="4000" dirty="0"/>
          </a:p>
          <a:p>
            <a:endParaRPr lang="en-US" sz="4000" dirty="0"/>
          </a:p>
          <a:p>
            <a:endParaRPr lang="en-US" sz="4000" dirty="0"/>
          </a:p>
          <a:p>
            <a:endParaRPr lang="en-US" sz="4000" dirty="0"/>
          </a:p>
          <a:p>
            <a:endParaRPr lang="en-GB" dirty="0"/>
          </a:p>
        </p:txBody>
      </p:sp>
      <p:sp>
        <p:nvSpPr>
          <p:cNvPr id="4" name="TextBox 3">
            <a:extLst>
              <a:ext uri="{FF2B5EF4-FFF2-40B4-BE49-F238E27FC236}">
                <a16:creationId xmlns:a16="http://schemas.microsoft.com/office/drawing/2014/main" id="{190C4201-852D-5D3A-F8B0-BB5AB21A378B}"/>
              </a:ext>
            </a:extLst>
          </p:cNvPr>
          <p:cNvSpPr txBox="1"/>
          <p:nvPr/>
        </p:nvSpPr>
        <p:spPr>
          <a:xfrm>
            <a:off x="13862050" y="5426075"/>
            <a:ext cx="5181600" cy="4062779"/>
          </a:xfrm>
          <a:prstGeom prst="rect">
            <a:avLst/>
          </a:prstGeom>
          <a:solidFill>
            <a:schemeClr val="bg1"/>
          </a:solidFill>
          <a:ln>
            <a:solidFill>
              <a:schemeClr val="accent3"/>
            </a:solidFill>
          </a:ln>
        </p:spPr>
        <p:txBody>
          <a:bodyPr wrap="square" rtlCol="0">
            <a:spAutoFit/>
          </a:bodyPr>
          <a:lstStyle/>
          <a:p>
            <a:pPr algn="ctr"/>
            <a:r>
              <a:rPr lang="en-US" sz="4000" dirty="0">
                <a:solidFill>
                  <a:schemeClr val="tx1"/>
                </a:solidFill>
              </a:rPr>
              <a:t>Extension reflection: Do you think AI should only be used in some circumstances and not others in healthcare? If so, where and why?</a:t>
            </a:r>
          </a:p>
          <a:p>
            <a:endParaRPr lang="en-GB" dirty="0"/>
          </a:p>
        </p:txBody>
      </p:sp>
    </p:spTree>
    <p:extLst>
      <p:ext uri="{BB962C8B-B14F-4D97-AF65-F5344CB8AC3E}">
        <p14:creationId xmlns:p14="http://schemas.microsoft.com/office/powerpoint/2010/main" val="35103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0D22B2-B1CE-344B-BD40-99045E7D1159}"/>
              </a:ext>
            </a:extLst>
          </p:cNvPr>
          <p:cNvSpPr>
            <a:spLocks noGrp="1"/>
          </p:cNvSpPr>
          <p:nvPr>
            <p:ph type="body" sz="quarter" idx="11"/>
          </p:nvPr>
        </p:nvSpPr>
        <p:spPr>
          <a:xfrm>
            <a:off x="506610" y="2429665"/>
            <a:ext cx="10383639" cy="7270534"/>
          </a:xfrm>
        </p:spPr>
        <p:txBody>
          <a:bodyPr lIns="91440" tIns="45720" rIns="91440" bIns="45720" anchor="t"/>
          <a:lstStyle/>
          <a:p>
            <a:r>
              <a:rPr lang="en-US" dirty="0"/>
              <a:t>AI is currently used as a tool to support people working in healthcare, to free up their time and help to make more accurate and precise judgements.</a:t>
            </a:r>
          </a:p>
          <a:p>
            <a:endParaRPr lang="en-US" dirty="0"/>
          </a:p>
          <a:p>
            <a:r>
              <a:rPr lang="en-US" dirty="0">
                <a:latin typeface="Poppins Light"/>
                <a:cs typeface="Poppins Medium"/>
              </a:rPr>
              <a:t> - Were there any problems that you identified at the start of the lesson that aren’t helped by AI now? Could you design a solution to these using AI?</a:t>
            </a:r>
          </a:p>
          <a:p>
            <a:endParaRPr lang="en-US" dirty="0"/>
          </a:p>
          <a:p>
            <a:r>
              <a:rPr lang="en-US" b="1" dirty="0"/>
              <a:t>Next Steps</a:t>
            </a:r>
          </a:p>
          <a:p>
            <a:r>
              <a:rPr lang="en-US" b="1" dirty="0"/>
              <a:t>Now</a:t>
            </a:r>
          </a:p>
          <a:p>
            <a:pPr marL="342900" indent="-342900">
              <a:buFont typeface="Arial" panose="020B0604020202020204" pitchFamily="34" charset="0"/>
              <a:buChar char="•"/>
            </a:pPr>
            <a:r>
              <a:rPr lang="en-US" dirty="0">
                <a:latin typeface="Poppins Light"/>
                <a:cs typeface="Poppins Medium"/>
              </a:rPr>
              <a:t>If you are interested in exploring AI a great place to start is coding and understanding computational thinking, to understand how to </a:t>
            </a:r>
            <a:r>
              <a:rPr lang="en-US" dirty="0" err="1">
                <a:latin typeface="Poppins Light"/>
                <a:cs typeface="Poppins Medium"/>
              </a:rPr>
              <a:t>programme</a:t>
            </a:r>
            <a:r>
              <a:rPr lang="en-US" dirty="0">
                <a:latin typeface="Poppins Light"/>
                <a:cs typeface="Poppins Medium"/>
              </a:rPr>
              <a:t> software to help you solve a problem</a:t>
            </a:r>
          </a:p>
          <a:p>
            <a:pPr marL="342900" indent="-342900">
              <a:buFont typeface="Arial" panose="020B0604020202020204" pitchFamily="34" charset="0"/>
              <a:buChar char="•"/>
            </a:pPr>
            <a:r>
              <a:rPr lang="en-US" dirty="0">
                <a:latin typeface="Poppins Light"/>
                <a:cs typeface="Poppins Medium"/>
              </a:rPr>
              <a:t>Did you know that all of the images on the worksheet were AI generated! – go to Gencraft.com to explore creating AI images yourself</a:t>
            </a:r>
          </a:p>
          <a:p>
            <a:pPr marL="342900" indent="-342900">
              <a:buFont typeface="Arial" panose="020B0604020202020204" pitchFamily="34" charset="0"/>
              <a:buChar char="•"/>
            </a:pPr>
            <a:r>
              <a:rPr lang="en-US" dirty="0">
                <a:latin typeface="Poppins Light"/>
                <a:cs typeface="Poppins Medium"/>
              </a:rPr>
              <a:t>You could do a </a:t>
            </a:r>
            <a:r>
              <a:rPr lang="en-US" dirty="0">
                <a:latin typeface="Poppins Light"/>
                <a:cs typeface="Poppins Medium"/>
                <a:hlinkClick r:id="rId3"/>
              </a:rPr>
              <a:t>Big Bang Challenge </a:t>
            </a:r>
            <a:r>
              <a:rPr lang="en-US" dirty="0">
                <a:latin typeface="Poppins Light"/>
                <a:cs typeface="Poppins Medium"/>
              </a:rPr>
              <a:t>or enter </a:t>
            </a:r>
            <a:r>
              <a:rPr lang="en-US" dirty="0">
                <a:latin typeface="Poppins Light"/>
                <a:cs typeface="Poppins Medium"/>
                <a:hlinkClick r:id="rId3"/>
              </a:rPr>
              <a:t>the Big Bang Competition </a:t>
            </a:r>
            <a:r>
              <a:rPr lang="en-US" dirty="0">
                <a:latin typeface="Poppins Light"/>
                <a:cs typeface="Poppins Medium"/>
              </a:rPr>
              <a:t>and explore how technology could be used as a solution to explore real-world problems</a:t>
            </a:r>
          </a:p>
          <a:p>
            <a:pPr marL="0" indent="0">
              <a:buNone/>
            </a:pPr>
            <a:r>
              <a:rPr lang="en-US" b="1" dirty="0"/>
              <a:t>Near Future:</a:t>
            </a:r>
          </a:p>
          <a:p>
            <a:pPr marL="342900" indent="-342900">
              <a:buFont typeface="Arial" panose="020B0604020202020204" pitchFamily="34" charset="0"/>
              <a:buChar char="•"/>
            </a:pPr>
            <a:r>
              <a:rPr lang="en-US" dirty="0">
                <a:latin typeface="Poppins Light"/>
                <a:cs typeface="Poppins Medium"/>
              </a:rPr>
              <a:t>Choose qualifications that support AI development, such as Design Technology, IT or computing</a:t>
            </a:r>
          </a:p>
          <a:p>
            <a:pPr marL="342900" indent="-342900">
              <a:buFont typeface="Arial" panose="020B0604020202020204" pitchFamily="34" charset="0"/>
              <a:buChar char="•"/>
            </a:pPr>
            <a:r>
              <a:rPr lang="en-US" dirty="0">
                <a:latin typeface="Poppins Light"/>
                <a:cs typeface="Poppins Medium"/>
              </a:rPr>
              <a:t>If you are aged 14 – 18 you can have a free STEM Mentor via </a:t>
            </a:r>
            <a:r>
              <a:rPr lang="en-US" dirty="0">
                <a:latin typeface="Poppins Light"/>
                <a:cs typeface="Poppins Medium"/>
                <a:hlinkClick r:id="rId4"/>
              </a:rPr>
              <a:t>STEM Learning </a:t>
            </a:r>
            <a:r>
              <a:rPr lang="en-US" dirty="0">
                <a:latin typeface="Poppins Light"/>
                <a:cs typeface="Poppins Medium"/>
              </a:rPr>
              <a:t>to talk through your ideas and next steps for a career in this area</a:t>
            </a:r>
          </a:p>
          <a:p>
            <a:r>
              <a:rPr lang="en-US" b="1" dirty="0"/>
              <a:t>Careers:</a:t>
            </a:r>
          </a:p>
          <a:p>
            <a:pPr marL="342900" indent="-342900">
              <a:buFont typeface="Arial" panose="020B0604020202020204" pitchFamily="34" charset="0"/>
              <a:buChar char="•"/>
            </a:pPr>
            <a:r>
              <a:rPr lang="en-US" dirty="0">
                <a:latin typeface="Poppins Light"/>
                <a:cs typeface="Poppins Medium"/>
              </a:rPr>
              <a:t>Robotics Engineer – like </a:t>
            </a:r>
            <a:r>
              <a:rPr lang="en-US" dirty="0">
                <a:latin typeface="Poppins Light"/>
                <a:cs typeface="Poppins Medium"/>
                <a:hlinkClick r:id="rId5"/>
              </a:rPr>
              <a:t>Eneni Bambara-Abban</a:t>
            </a:r>
            <a:endParaRPr lang="en-US" dirty="0">
              <a:latin typeface="Poppins Light"/>
              <a:cs typeface="Poppins Medium"/>
            </a:endParaRPr>
          </a:p>
          <a:p>
            <a:pPr marL="342900" indent="-342900">
              <a:buFont typeface="Arial" panose="020B0604020202020204" pitchFamily="34" charset="0"/>
              <a:buChar char="•"/>
            </a:pPr>
            <a:r>
              <a:rPr lang="en-US" dirty="0"/>
              <a:t>Design Engineer – like </a:t>
            </a:r>
            <a:r>
              <a:rPr lang="en-US" dirty="0">
                <a:hlinkClick r:id="rId6"/>
              </a:rPr>
              <a:t>Jack Hooper</a:t>
            </a:r>
            <a:endParaRPr lang="en-US" dirty="0"/>
          </a:p>
        </p:txBody>
      </p:sp>
      <p:sp>
        <p:nvSpPr>
          <p:cNvPr id="16" name="Text Placeholder 15">
            <a:extLst>
              <a:ext uri="{FF2B5EF4-FFF2-40B4-BE49-F238E27FC236}">
                <a16:creationId xmlns:a16="http://schemas.microsoft.com/office/drawing/2014/main" id="{A083A200-F85A-B641-8370-47838726A66C}"/>
              </a:ext>
            </a:extLst>
          </p:cNvPr>
          <p:cNvSpPr>
            <a:spLocks noGrp="1"/>
          </p:cNvSpPr>
          <p:nvPr>
            <p:ph type="body" sz="quarter" idx="15"/>
          </p:nvPr>
        </p:nvSpPr>
        <p:spPr>
          <a:xfrm>
            <a:off x="715881" y="1089917"/>
            <a:ext cx="13311765" cy="830958"/>
          </a:xfrm>
        </p:spPr>
        <p:txBody>
          <a:bodyPr/>
          <a:lstStyle/>
          <a:p>
            <a:r>
              <a:rPr lang="en-US" dirty="0"/>
              <a:t>Future of AI in Medicine and Healthcare</a:t>
            </a:r>
          </a:p>
        </p:txBody>
      </p:sp>
      <p:grpSp>
        <p:nvGrpSpPr>
          <p:cNvPr id="5" name="Group 4">
            <a:extLst>
              <a:ext uri="{FF2B5EF4-FFF2-40B4-BE49-F238E27FC236}">
                <a16:creationId xmlns:a16="http://schemas.microsoft.com/office/drawing/2014/main" id="{998A5895-9529-2047-B73B-F552D96249FE}"/>
              </a:ext>
            </a:extLst>
          </p:cNvPr>
          <p:cNvGrpSpPr/>
          <p:nvPr/>
        </p:nvGrpSpPr>
        <p:grpSpPr>
          <a:xfrm>
            <a:off x="12338050" y="0"/>
            <a:ext cx="7108886" cy="549273"/>
            <a:chOff x="691727" y="2"/>
            <a:chExt cx="4881727" cy="377190"/>
          </a:xfrm>
        </p:grpSpPr>
        <p:sp>
          <p:nvSpPr>
            <p:cNvPr id="7" name="object 22">
              <a:extLst>
                <a:ext uri="{FF2B5EF4-FFF2-40B4-BE49-F238E27FC236}">
                  <a16:creationId xmlns:a16="http://schemas.microsoft.com/office/drawing/2014/main" id="{4296657E-0A7A-B14A-A26D-4BBE0B1F495F}"/>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8" name="object 23">
              <a:extLst>
                <a:ext uri="{FF2B5EF4-FFF2-40B4-BE49-F238E27FC236}">
                  <a16:creationId xmlns:a16="http://schemas.microsoft.com/office/drawing/2014/main" id="{49A067F2-8E7B-574A-8FBC-486C6A3C869D}"/>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9" name="object 24">
              <a:extLst>
                <a:ext uri="{FF2B5EF4-FFF2-40B4-BE49-F238E27FC236}">
                  <a16:creationId xmlns:a16="http://schemas.microsoft.com/office/drawing/2014/main" id="{AD072827-B0B9-F14E-840B-D3A2EB3B5426}"/>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0" name="object 25">
              <a:extLst>
                <a:ext uri="{FF2B5EF4-FFF2-40B4-BE49-F238E27FC236}">
                  <a16:creationId xmlns:a16="http://schemas.microsoft.com/office/drawing/2014/main" id="{E5FB7329-9B12-4743-BC99-A551C2FDD2BF}"/>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1" name="object 26">
              <a:extLst>
                <a:ext uri="{FF2B5EF4-FFF2-40B4-BE49-F238E27FC236}">
                  <a16:creationId xmlns:a16="http://schemas.microsoft.com/office/drawing/2014/main" id="{24A33426-7A39-CA4A-985A-602CF8E63C7E}"/>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2" name="object 27">
              <a:extLst>
                <a:ext uri="{FF2B5EF4-FFF2-40B4-BE49-F238E27FC236}">
                  <a16:creationId xmlns:a16="http://schemas.microsoft.com/office/drawing/2014/main" id="{9AC36BDD-8EE3-6D46-89F4-A13037221EDC}"/>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3" name="object 28">
              <a:extLst>
                <a:ext uri="{FF2B5EF4-FFF2-40B4-BE49-F238E27FC236}">
                  <a16:creationId xmlns:a16="http://schemas.microsoft.com/office/drawing/2014/main" id="{D5DA807A-71DA-E244-A9E9-AD8A511818C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4" name="object 29">
              <a:extLst>
                <a:ext uri="{FF2B5EF4-FFF2-40B4-BE49-F238E27FC236}">
                  <a16:creationId xmlns:a16="http://schemas.microsoft.com/office/drawing/2014/main" id="{71818B89-7D1D-324A-B984-36809EE288DA}"/>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15" name="object 30">
              <a:extLst>
                <a:ext uri="{FF2B5EF4-FFF2-40B4-BE49-F238E27FC236}">
                  <a16:creationId xmlns:a16="http://schemas.microsoft.com/office/drawing/2014/main" id="{56735935-125F-304A-9D09-98272D3A91C5}"/>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grpSp>
      <p:pic>
        <p:nvPicPr>
          <p:cNvPr id="2" name="Picture 1">
            <a:extLst>
              <a:ext uri="{FF2B5EF4-FFF2-40B4-BE49-F238E27FC236}">
                <a16:creationId xmlns:a16="http://schemas.microsoft.com/office/drawing/2014/main" id="{D6345042-FA83-097D-180C-5526AB8FD12E}"/>
              </a:ext>
            </a:extLst>
          </p:cNvPr>
          <p:cNvPicPr>
            <a:picLocks noChangeAspect="1"/>
          </p:cNvPicPr>
          <p:nvPr/>
        </p:nvPicPr>
        <p:blipFill>
          <a:blip r:embed="rId7"/>
          <a:stretch>
            <a:fillRect/>
          </a:stretch>
        </p:blipFill>
        <p:spPr>
          <a:xfrm>
            <a:off x="10890250" y="2071877"/>
            <a:ext cx="6332342" cy="4536984"/>
          </a:xfrm>
          <a:prstGeom prst="rect">
            <a:avLst/>
          </a:prstGeom>
        </p:spPr>
      </p:pic>
      <p:pic>
        <p:nvPicPr>
          <p:cNvPr id="4" name="Picture 3">
            <a:hlinkClick r:id="rId8"/>
            <a:extLst>
              <a:ext uri="{FF2B5EF4-FFF2-40B4-BE49-F238E27FC236}">
                <a16:creationId xmlns:a16="http://schemas.microsoft.com/office/drawing/2014/main" id="{D7C864BE-87A4-3507-0B9F-3BBE968283BE}"/>
              </a:ext>
            </a:extLst>
          </p:cNvPr>
          <p:cNvPicPr>
            <a:picLocks noChangeAspect="1"/>
          </p:cNvPicPr>
          <p:nvPr/>
        </p:nvPicPr>
        <p:blipFill>
          <a:blip r:embed="rId9"/>
          <a:stretch>
            <a:fillRect/>
          </a:stretch>
        </p:blipFill>
        <p:spPr>
          <a:xfrm>
            <a:off x="14872454" y="4543532"/>
            <a:ext cx="4733925" cy="3333750"/>
          </a:xfrm>
          <a:prstGeom prst="rect">
            <a:avLst/>
          </a:prstGeom>
        </p:spPr>
      </p:pic>
      <p:sp>
        <p:nvSpPr>
          <p:cNvPr id="6" name="TextBox 5">
            <a:extLst>
              <a:ext uri="{FF2B5EF4-FFF2-40B4-BE49-F238E27FC236}">
                <a16:creationId xmlns:a16="http://schemas.microsoft.com/office/drawing/2014/main" id="{8585015C-1EDF-3A16-877A-C2B89D0C55C2}"/>
              </a:ext>
            </a:extLst>
          </p:cNvPr>
          <p:cNvSpPr txBox="1"/>
          <p:nvPr/>
        </p:nvSpPr>
        <p:spPr>
          <a:xfrm>
            <a:off x="11273855" y="8147340"/>
            <a:ext cx="8265678" cy="193899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400" dirty="0"/>
              <a:t>Eneni Bambara-</a:t>
            </a:r>
            <a:r>
              <a:rPr lang="en-US" sz="2400" dirty="0" err="1"/>
              <a:t>Abban</a:t>
            </a:r>
            <a:r>
              <a:rPr lang="en-US" sz="2400" dirty="0"/>
              <a:t> is a Robotics Engineer working in London. She has programmed a nail computer chip to be used as her payment method in shops or travelling. She also </a:t>
            </a:r>
            <a:r>
              <a:rPr lang="en-US" sz="2400" dirty="0" err="1"/>
              <a:t>programmes</a:t>
            </a:r>
            <a:r>
              <a:rPr lang="en-US" sz="2400" dirty="0"/>
              <a:t> drones to fly to reach places, which could be used to transport medication quickly across cities.</a:t>
            </a:r>
            <a:endParaRPr lang="en-GB" sz="2400" dirty="0"/>
          </a:p>
        </p:txBody>
      </p:sp>
      <p:sp>
        <p:nvSpPr>
          <p:cNvPr id="17" name="TextBox 16">
            <a:extLst>
              <a:ext uri="{FF2B5EF4-FFF2-40B4-BE49-F238E27FC236}">
                <a16:creationId xmlns:a16="http://schemas.microsoft.com/office/drawing/2014/main" id="{974C501F-4CA6-EFD0-B4D9-841590A1A01A}"/>
              </a:ext>
            </a:extLst>
          </p:cNvPr>
          <p:cNvSpPr txBox="1"/>
          <p:nvPr/>
        </p:nvSpPr>
        <p:spPr>
          <a:xfrm>
            <a:off x="11094099" y="6599313"/>
            <a:ext cx="3768725"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solidFill>
                  <a:srgbClr val="212124"/>
                </a:solidFill>
                <a:ea typeface="+mn-lt"/>
                <a:cs typeface="+mn-lt"/>
              </a:rPr>
              <a:t>© This is Engineering</a:t>
            </a:r>
            <a:endParaRPr lang="en-US" dirty="0"/>
          </a:p>
        </p:txBody>
      </p:sp>
      <p:sp>
        <p:nvSpPr>
          <p:cNvPr id="18" name="TextBox 17">
            <a:extLst>
              <a:ext uri="{FF2B5EF4-FFF2-40B4-BE49-F238E27FC236}">
                <a16:creationId xmlns:a16="http://schemas.microsoft.com/office/drawing/2014/main" id="{6801A475-BFF0-34A5-FF55-AB091EAFED5C}"/>
              </a:ext>
            </a:extLst>
          </p:cNvPr>
          <p:cNvSpPr txBox="1"/>
          <p:nvPr/>
        </p:nvSpPr>
        <p:spPr>
          <a:xfrm>
            <a:off x="18207279" y="4286319"/>
            <a:ext cx="3768725"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solidFill>
                  <a:srgbClr val="212124"/>
                </a:solidFill>
                <a:ea typeface="+mn-lt"/>
                <a:cs typeface="+mn-lt"/>
              </a:rPr>
              <a:t>© This is Engineering</a:t>
            </a:r>
            <a:endParaRPr lang="en-US" dirty="0"/>
          </a:p>
        </p:txBody>
      </p:sp>
    </p:spTree>
    <p:extLst>
      <p:ext uri="{BB962C8B-B14F-4D97-AF65-F5344CB8AC3E}">
        <p14:creationId xmlns:p14="http://schemas.microsoft.com/office/powerpoint/2010/main" val="42834847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B1B8E95-6D1A-8956-AE0A-668772D3B9DF}"/>
              </a:ext>
            </a:extLst>
          </p:cNvPr>
          <p:cNvSpPr>
            <a:spLocks noGrp="1"/>
          </p:cNvSpPr>
          <p:nvPr>
            <p:ph type="body" sz="quarter" idx="15"/>
          </p:nvPr>
        </p:nvSpPr>
        <p:spPr>
          <a:xfrm>
            <a:off x="560596" y="379087"/>
            <a:ext cx="18937368" cy="2248445"/>
          </a:xfrm>
        </p:spPr>
        <p:txBody>
          <a:bodyPr lIns="91440" tIns="45720" rIns="91440" bIns="45720" anchor="t"/>
          <a:lstStyle/>
          <a:p>
            <a:r>
              <a:rPr lang="en-US" sz="4400" dirty="0">
                <a:latin typeface="Poppins"/>
                <a:cs typeface="Poppins"/>
              </a:rPr>
              <a:t>The ‘What is AI’ slides include the following activities for you to pick and choose from, with additional information in the notes</a:t>
            </a:r>
            <a:endParaRPr lang="en-GB" sz="4400" dirty="0">
              <a:latin typeface="Poppins"/>
              <a:cs typeface="Poppins"/>
            </a:endParaRPr>
          </a:p>
        </p:txBody>
      </p:sp>
      <p:graphicFrame>
        <p:nvGraphicFramePr>
          <p:cNvPr id="3" name="Table 2">
            <a:extLst>
              <a:ext uri="{FF2B5EF4-FFF2-40B4-BE49-F238E27FC236}">
                <a16:creationId xmlns:a16="http://schemas.microsoft.com/office/drawing/2014/main" id="{BD19268D-8F81-223F-A9EB-70E31456996D}"/>
              </a:ext>
            </a:extLst>
          </p:cNvPr>
          <p:cNvGraphicFramePr>
            <a:graphicFrameLocks noGrp="1"/>
          </p:cNvGraphicFramePr>
          <p:nvPr>
            <p:extLst>
              <p:ext uri="{D42A27DB-BD31-4B8C-83A1-F6EECF244321}">
                <p14:modId xmlns:p14="http://schemas.microsoft.com/office/powerpoint/2010/main" val="1673567324"/>
              </p:ext>
            </p:extLst>
          </p:nvPr>
        </p:nvGraphicFramePr>
        <p:xfrm>
          <a:off x="1050508" y="2530475"/>
          <a:ext cx="18003082" cy="7962900"/>
        </p:xfrm>
        <a:graphic>
          <a:graphicData uri="http://schemas.openxmlformats.org/drawingml/2006/table">
            <a:tbl>
              <a:tblPr firstRow="1" bandRow="1">
                <a:tableStyleId>{F5AB1C69-6EDB-4FF4-983F-18BD219EF322}</a:tableStyleId>
              </a:tblPr>
              <a:tblGrid>
                <a:gridCol w="6174175">
                  <a:extLst>
                    <a:ext uri="{9D8B030D-6E8A-4147-A177-3AD203B41FA5}">
                      <a16:colId xmlns:a16="http://schemas.microsoft.com/office/drawing/2014/main" val="2499882811"/>
                    </a:ext>
                  </a:extLst>
                </a:gridCol>
                <a:gridCol w="1618108">
                  <a:extLst>
                    <a:ext uri="{9D8B030D-6E8A-4147-A177-3AD203B41FA5}">
                      <a16:colId xmlns:a16="http://schemas.microsoft.com/office/drawing/2014/main" val="4255679564"/>
                    </a:ext>
                  </a:extLst>
                </a:gridCol>
                <a:gridCol w="2112363">
                  <a:extLst>
                    <a:ext uri="{9D8B030D-6E8A-4147-A177-3AD203B41FA5}">
                      <a16:colId xmlns:a16="http://schemas.microsoft.com/office/drawing/2014/main" val="1076806252"/>
                    </a:ext>
                  </a:extLst>
                </a:gridCol>
                <a:gridCol w="8098436">
                  <a:extLst>
                    <a:ext uri="{9D8B030D-6E8A-4147-A177-3AD203B41FA5}">
                      <a16:colId xmlns:a16="http://schemas.microsoft.com/office/drawing/2014/main" val="448827425"/>
                    </a:ext>
                  </a:extLst>
                </a:gridCol>
              </a:tblGrid>
              <a:tr h="1200150">
                <a:tc>
                  <a:txBody>
                    <a:bodyPr/>
                    <a:lstStyle/>
                    <a:p>
                      <a:r>
                        <a:rPr lang="en-US" sz="4000" dirty="0"/>
                        <a:t>Content</a:t>
                      </a:r>
                      <a:endParaRPr lang="en-GB" sz="4000" dirty="0"/>
                    </a:p>
                  </a:txBody>
                  <a:tcPr/>
                </a:tc>
                <a:tc>
                  <a:txBody>
                    <a:bodyPr/>
                    <a:lstStyle/>
                    <a:p>
                      <a:r>
                        <a:rPr lang="en-US" sz="4000" dirty="0"/>
                        <a:t>Timing</a:t>
                      </a:r>
                      <a:endParaRPr lang="en-GB" sz="4000" dirty="0"/>
                    </a:p>
                  </a:txBody>
                  <a:tcPr/>
                </a:tc>
                <a:tc>
                  <a:txBody>
                    <a:bodyPr/>
                    <a:lstStyle/>
                    <a:p>
                      <a:r>
                        <a:rPr lang="en-US" sz="4000" dirty="0"/>
                        <a:t>Slides</a:t>
                      </a:r>
                      <a:endParaRPr lang="en-GB" sz="4000" dirty="0"/>
                    </a:p>
                  </a:txBody>
                  <a:tcPr/>
                </a:tc>
                <a:tc>
                  <a:txBody>
                    <a:bodyPr/>
                    <a:lstStyle/>
                    <a:p>
                      <a:r>
                        <a:rPr lang="en-US" sz="4000" dirty="0"/>
                        <a:t>Resources</a:t>
                      </a:r>
                      <a:endParaRPr lang="en-GB" sz="4000" dirty="0"/>
                    </a:p>
                  </a:txBody>
                  <a:tcPr/>
                </a:tc>
                <a:extLst>
                  <a:ext uri="{0D108BD9-81ED-4DB2-BD59-A6C34878D82A}">
                    <a16:rowId xmlns:a16="http://schemas.microsoft.com/office/drawing/2014/main" val="3982487273"/>
                  </a:ext>
                </a:extLst>
              </a:tr>
              <a:tr h="1352550">
                <a:tc>
                  <a:txBody>
                    <a:bodyPr/>
                    <a:lstStyle/>
                    <a:p>
                      <a:pPr algn="l"/>
                      <a:r>
                        <a:rPr lang="en-US" sz="4000" b="1" u="sng" dirty="0"/>
                        <a:t>Starter: </a:t>
                      </a:r>
                      <a:r>
                        <a:rPr lang="en-US" sz="4000" b="1" dirty="0"/>
                        <a:t>AI definition and history</a:t>
                      </a:r>
                      <a:endParaRPr lang="en-GB" sz="4000" b="1" dirty="0"/>
                    </a:p>
                  </a:txBody>
                  <a:tcPr/>
                </a:tc>
                <a:tc>
                  <a:txBody>
                    <a:bodyPr/>
                    <a:lstStyle/>
                    <a:p>
                      <a:r>
                        <a:rPr lang="en-US" sz="4000" dirty="0"/>
                        <a:t>10</a:t>
                      </a:r>
                      <a:endParaRPr lang="en-GB" sz="4000" dirty="0"/>
                    </a:p>
                  </a:txBody>
                  <a:tcPr/>
                </a:tc>
                <a:tc>
                  <a:txBody>
                    <a:bodyPr/>
                    <a:lstStyle/>
                    <a:p>
                      <a:r>
                        <a:rPr lang="en-US" sz="4000" dirty="0"/>
                        <a:t>4 to 5</a:t>
                      </a:r>
                      <a:endParaRPr lang="en-GB" sz="4000" dirty="0"/>
                    </a:p>
                  </a:txBody>
                  <a:tcPr/>
                </a:tc>
                <a:tc>
                  <a:txBody>
                    <a:bodyPr/>
                    <a:lstStyle/>
                    <a:p>
                      <a:endParaRPr lang="en-GB" sz="4000" dirty="0"/>
                    </a:p>
                  </a:txBody>
                  <a:tcPr/>
                </a:tc>
                <a:extLst>
                  <a:ext uri="{0D108BD9-81ED-4DB2-BD59-A6C34878D82A}">
                    <a16:rowId xmlns:a16="http://schemas.microsoft.com/office/drawing/2014/main" val="2075757052"/>
                  </a:ext>
                </a:extLst>
              </a:tr>
              <a:tr h="1352550">
                <a:tc>
                  <a:txBody>
                    <a:bodyPr/>
                    <a:lstStyle/>
                    <a:p>
                      <a:pPr algn="l"/>
                      <a:r>
                        <a:rPr lang="en-US" sz="4000" b="1" u="sng" dirty="0"/>
                        <a:t>Activity: </a:t>
                      </a:r>
                      <a:r>
                        <a:rPr lang="en-US" sz="4000" b="1" dirty="0"/>
                        <a:t>human or AI  generated content</a:t>
                      </a:r>
                      <a:endParaRPr lang="en-GB" sz="4000" b="1" dirty="0"/>
                    </a:p>
                  </a:txBody>
                  <a:tcPr/>
                </a:tc>
                <a:tc>
                  <a:txBody>
                    <a:bodyPr/>
                    <a:lstStyle/>
                    <a:p>
                      <a:r>
                        <a:rPr lang="en-US" sz="4000" dirty="0"/>
                        <a:t>10</a:t>
                      </a:r>
                      <a:endParaRPr lang="en-GB" sz="4000" dirty="0"/>
                    </a:p>
                  </a:txBody>
                  <a:tcPr/>
                </a:tc>
                <a:tc>
                  <a:txBody>
                    <a:bodyPr/>
                    <a:lstStyle/>
                    <a:p>
                      <a:r>
                        <a:rPr lang="en-US" sz="4000" dirty="0"/>
                        <a:t>6 to 7</a:t>
                      </a:r>
                      <a:endParaRPr lang="en-GB" sz="4000" dirty="0"/>
                    </a:p>
                  </a:txBody>
                  <a:tcPr/>
                </a:tc>
                <a:tc>
                  <a:txBody>
                    <a:bodyPr/>
                    <a:lstStyle/>
                    <a:p>
                      <a:endParaRPr lang="en-GB" sz="4000"/>
                    </a:p>
                  </a:txBody>
                  <a:tcPr/>
                </a:tc>
                <a:extLst>
                  <a:ext uri="{0D108BD9-81ED-4DB2-BD59-A6C34878D82A}">
                    <a16:rowId xmlns:a16="http://schemas.microsoft.com/office/drawing/2014/main" val="2356717477"/>
                  </a:ext>
                </a:extLst>
              </a:tr>
              <a:tr h="1352550">
                <a:tc>
                  <a:txBody>
                    <a:bodyPr/>
                    <a:lstStyle/>
                    <a:p>
                      <a:r>
                        <a:rPr lang="en-US" sz="4000" b="1" u="sng" dirty="0"/>
                        <a:t>Activity: </a:t>
                      </a:r>
                      <a:r>
                        <a:rPr lang="en-US" sz="4000" b="1" dirty="0"/>
                        <a:t>pros and cons of AI </a:t>
                      </a:r>
                      <a:endParaRPr lang="en-GB" sz="4000" b="1" dirty="0"/>
                    </a:p>
                  </a:txBody>
                  <a:tcPr/>
                </a:tc>
                <a:tc>
                  <a:txBody>
                    <a:bodyPr/>
                    <a:lstStyle/>
                    <a:p>
                      <a:r>
                        <a:rPr lang="en-US" sz="4000" dirty="0"/>
                        <a:t>20</a:t>
                      </a:r>
                      <a:endParaRPr lang="en-GB" sz="4000" dirty="0"/>
                    </a:p>
                  </a:txBody>
                  <a:tcPr/>
                </a:tc>
                <a:tc>
                  <a:txBody>
                    <a:bodyPr/>
                    <a:lstStyle/>
                    <a:p>
                      <a:r>
                        <a:rPr lang="en-US" sz="4000" dirty="0"/>
                        <a:t>8 to 12</a:t>
                      </a:r>
                      <a:endParaRPr lang="en-GB" sz="4000" dirty="0"/>
                    </a:p>
                  </a:txBody>
                  <a:tcPr/>
                </a:tc>
                <a:tc>
                  <a:txBody>
                    <a:bodyPr/>
                    <a:lstStyle/>
                    <a:p>
                      <a:r>
                        <a:rPr lang="en-US" sz="4000" dirty="0"/>
                        <a:t>Tray or tub of mixed </a:t>
                      </a:r>
                      <a:r>
                        <a:rPr lang="en-US" sz="4000" dirty="0" err="1"/>
                        <a:t>coloured</a:t>
                      </a:r>
                      <a:r>
                        <a:rPr lang="en-US" sz="4000" dirty="0"/>
                        <a:t> pencils, post its or paper, stopwatch</a:t>
                      </a:r>
                      <a:endParaRPr lang="en-GB" sz="4000" dirty="0"/>
                    </a:p>
                  </a:txBody>
                  <a:tcPr/>
                </a:tc>
                <a:extLst>
                  <a:ext uri="{0D108BD9-81ED-4DB2-BD59-A6C34878D82A}">
                    <a16:rowId xmlns:a16="http://schemas.microsoft.com/office/drawing/2014/main" val="2899946276"/>
                  </a:ext>
                </a:extLst>
              </a:tr>
              <a:tr h="1352550">
                <a:tc>
                  <a:txBody>
                    <a:bodyPr/>
                    <a:lstStyle/>
                    <a:p>
                      <a:r>
                        <a:rPr lang="en-US" sz="4000" b="1" u="sng" dirty="0"/>
                        <a:t>Activity: </a:t>
                      </a:r>
                      <a:r>
                        <a:rPr lang="en-US" sz="4000" b="1" u="none" dirty="0"/>
                        <a:t>e</a:t>
                      </a:r>
                      <a:r>
                        <a:rPr lang="en-US" sz="4000" b="1" dirty="0"/>
                        <a:t>thical debate</a:t>
                      </a:r>
                      <a:endParaRPr lang="en-GB" sz="4000" b="1" dirty="0"/>
                    </a:p>
                  </a:txBody>
                  <a:tcPr/>
                </a:tc>
                <a:tc>
                  <a:txBody>
                    <a:bodyPr/>
                    <a:lstStyle/>
                    <a:p>
                      <a:r>
                        <a:rPr lang="en-US" sz="4000" dirty="0"/>
                        <a:t>10</a:t>
                      </a:r>
                      <a:endParaRPr lang="en-GB" sz="4000" dirty="0"/>
                    </a:p>
                  </a:txBody>
                  <a:tcPr/>
                </a:tc>
                <a:tc>
                  <a:txBody>
                    <a:bodyPr/>
                    <a:lstStyle/>
                    <a:p>
                      <a:r>
                        <a:rPr lang="en-US" sz="4000" dirty="0"/>
                        <a:t>13</a:t>
                      </a:r>
                      <a:endParaRPr lang="en-GB" sz="4000" dirty="0"/>
                    </a:p>
                  </a:txBody>
                  <a:tcPr/>
                </a:tc>
                <a:tc>
                  <a:txBody>
                    <a:bodyPr/>
                    <a:lstStyle/>
                    <a:p>
                      <a:endParaRPr lang="en-GB" sz="4000" dirty="0"/>
                    </a:p>
                  </a:txBody>
                  <a:tcPr/>
                </a:tc>
                <a:extLst>
                  <a:ext uri="{0D108BD9-81ED-4DB2-BD59-A6C34878D82A}">
                    <a16:rowId xmlns:a16="http://schemas.microsoft.com/office/drawing/2014/main" val="3093811325"/>
                  </a:ext>
                </a:extLst>
              </a:tr>
              <a:tr h="1352550">
                <a:tc>
                  <a:txBody>
                    <a:bodyPr/>
                    <a:lstStyle/>
                    <a:p>
                      <a:r>
                        <a:rPr lang="en-US" sz="4000" b="1" u="sng" dirty="0"/>
                        <a:t>Plenary: </a:t>
                      </a:r>
                      <a:r>
                        <a:rPr lang="en-US" sz="4000" b="1" u="none" dirty="0"/>
                        <a:t>r</a:t>
                      </a:r>
                      <a:r>
                        <a:rPr lang="en-US" sz="4000" b="1" dirty="0"/>
                        <a:t>eflection and next steps</a:t>
                      </a:r>
                      <a:endParaRPr lang="en-GB" sz="4000" b="1" dirty="0"/>
                    </a:p>
                  </a:txBody>
                  <a:tcPr/>
                </a:tc>
                <a:tc>
                  <a:txBody>
                    <a:bodyPr/>
                    <a:lstStyle/>
                    <a:p>
                      <a:r>
                        <a:rPr lang="en-US" sz="4000" dirty="0"/>
                        <a:t>15</a:t>
                      </a:r>
                      <a:endParaRPr lang="en-GB" sz="4000" dirty="0"/>
                    </a:p>
                  </a:txBody>
                  <a:tcPr/>
                </a:tc>
                <a:tc>
                  <a:txBody>
                    <a:bodyPr/>
                    <a:lstStyle/>
                    <a:p>
                      <a:r>
                        <a:rPr lang="en-US" sz="4000" dirty="0"/>
                        <a:t>14 to 15</a:t>
                      </a:r>
                      <a:endParaRPr lang="en-GB" sz="4000" dirty="0"/>
                    </a:p>
                  </a:txBody>
                  <a:tcPr/>
                </a:tc>
                <a:tc>
                  <a:txBody>
                    <a:bodyPr/>
                    <a:lstStyle/>
                    <a:p>
                      <a:r>
                        <a:rPr lang="en-US" sz="4000" dirty="0"/>
                        <a:t>Video to play of career role model</a:t>
                      </a:r>
                      <a:endParaRPr lang="en-GB" sz="4000" dirty="0"/>
                    </a:p>
                  </a:txBody>
                  <a:tcPr/>
                </a:tc>
                <a:extLst>
                  <a:ext uri="{0D108BD9-81ED-4DB2-BD59-A6C34878D82A}">
                    <a16:rowId xmlns:a16="http://schemas.microsoft.com/office/drawing/2014/main" val="3466105941"/>
                  </a:ext>
                </a:extLst>
              </a:tr>
            </a:tbl>
          </a:graphicData>
        </a:graphic>
      </p:graphicFrame>
    </p:spTree>
    <p:extLst>
      <p:ext uri="{BB962C8B-B14F-4D97-AF65-F5344CB8AC3E}">
        <p14:creationId xmlns:p14="http://schemas.microsoft.com/office/powerpoint/2010/main" val="30807522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6ADBB2-66D9-DB4E-8B99-75EB813C976C}"/>
              </a:ext>
            </a:extLst>
          </p:cNvPr>
          <p:cNvSpPr>
            <a:spLocks noGrp="1"/>
          </p:cNvSpPr>
          <p:nvPr>
            <p:ph type="body" sz="quarter" idx="15"/>
          </p:nvPr>
        </p:nvSpPr>
        <p:spPr>
          <a:xfrm>
            <a:off x="-6350" y="5654675"/>
            <a:ext cx="20104100" cy="1260475"/>
          </a:xfrm>
        </p:spPr>
        <p:txBody>
          <a:bodyPr lIns="91440" tIns="45720" rIns="91440" bIns="45720" anchor="t"/>
          <a:lstStyle/>
          <a:p>
            <a:r>
              <a:rPr lang="en-US" dirty="0">
                <a:latin typeface="Poppins"/>
                <a:cs typeface="Poppins"/>
              </a:rPr>
              <a:t>What is it and how should it be used?</a:t>
            </a:r>
          </a:p>
        </p:txBody>
      </p:sp>
      <p:sp>
        <p:nvSpPr>
          <p:cNvPr id="3" name="Text Placeholder 2">
            <a:extLst>
              <a:ext uri="{FF2B5EF4-FFF2-40B4-BE49-F238E27FC236}">
                <a16:creationId xmlns:a16="http://schemas.microsoft.com/office/drawing/2014/main" id="{9DEC677A-BCCF-D246-9BFE-A9BE1D3F7EBA}"/>
              </a:ext>
            </a:extLst>
          </p:cNvPr>
          <p:cNvSpPr>
            <a:spLocks noGrp="1"/>
          </p:cNvSpPr>
          <p:nvPr>
            <p:ph type="body" sz="quarter" idx="16"/>
          </p:nvPr>
        </p:nvSpPr>
        <p:spPr>
          <a:xfrm>
            <a:off x="755650" y="3521075"/>
            <a:ext cx="17678400" cy="1066800"/>
          </a:xfrm>
        </p:spPr>
        <p:txBody>
          <a:bodyPr/>
          <a:lstStyle/>
          <a:p>
            <a:r>
              <a:rPr lang="en-US" dirty="0"/>
              <a:t>Artificial Intelligence (AI)</a:t>
            </a:r>
          </a:p>
        </p:txBody>
      </p:sp>
    </p:spTree>
    <p:extLst>
      <p:ext uri="{BB962C8B-B14F-4D97-AF65-F5344CB8AC3E}">
        <p14:creationId xmlns:p14="http://schemas.microsoft.com/office/powerpoint/2010/main" val="3988785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D3F8EFE-4225-D4D4-5482-0B40AF699DFC}"/>
              </a:ext>
            </a:extLst>
          </p:cNvPr>
          <p:cNvSpPr>
            <a:spLocks noGrp="1"/>
          </p:cNvSpPr>
          <p:nvPr>
            <p:ph type="body" sz="quarter" idx="11"/>
          </p:nvPr>
        </p:nvSpPr>
        <p:spPr>
          <a:xfrm>
            <a:off x="715964" y="2567253"/>
            <a:ext cx="12536486" cy="7202217"/>
          </a:xfrm>
        </p:spPr>
        <p:txBody>
          <a:bodyPr lIns="91440" tIns="45720" rIns="91440" bIns="45720" anchor="t"/>
          <a:lstStyle/>
          <a:p>
            <a:r>
              <a:rPr lang="en-US" sz="6000" i="0" dirty="0">
                <a:solidFill>
                  <a:schemeClr val="bg1"/>
                </a:solidFill>
                <a:latin typeface="Poppins"/>
                <a:cs typeface="Poppins"/>
              </a:rPr>
              <a:t>The replication of human intelligence by machines. </a:t>
            </a:r>
            <a:endParaRPr lang="en-US" sz="6000" i="0">
              <a:solidFill>
                <a:schemeClr val="bg1"/>
              </a:solidFill>
            </a:endParaRPr>
          </a:p>
          <a:p>
            <a:r>
              <a:rPr lang="en-US" sz="5400" i="0" dirty="0"/>
              <a:t>AI can be programmed to search through huge amounts of data, make recommendations and create content. </a:t>
            </a:r>
          </a:p>
          <a:p>
            <a:r>
              <a:rPr lang="en-US" sz="5400" i="0" dirty="0">
                <a:latin typeface="Poppins"/>
                <a:cs typeface="Poppins"/>
              </a:rPr>
              <a:t>Where do you use AI in your life?</a:t>
            </a:r>
          </a:p>
          <a:p>
            <a:endParaRPr lang="en-GB" dirty="0"/>
          </a:p>
        </p:txBody>
      </p:sp>
      <p:sp>
        <p:nvSpPr>
          <p:cNvPr id="3" name="Text Placeholder 2">
            <a:extLst>
              <a:ext uri="{FF2B5EF4-FFF2-40B4-BE49-F238E27FC236}">
                <a16:creationId xmlns:a16="http://schemas.microsoft.com/office/drawing/2014/main" id="{644E9E9B-46C2-3BF8-D1E4-83F8FDD0E084}"/>
              </a:ext>
            </a:extLst>
          </p:cNvPr>
          <p:cNvSpPr>
            <a:spLocks noGrp="1"/>
          </p:cNvSpPr>
          <p:nvPr>
            <p:ph type="body" sz="quarter" idx="15"/>
          </p:nvPr>
        </p:nvSpPr>
        <p:spPr/>
        <p:txBody>
          <a:bodyPr/>
          <a:lstStyle/>
          <a:p>
            <a:r>
              <a:rPr lang="en-US" dirty="0"/>
              <a:t>What is Artificial Intelligence (AI)?</a:t>
            </a:r>
            <a:endParaRPr lang="en-GB" dirty="0"/>
          </a:p>
        </p:txBody>
      </p:sp>
      <p:pic>
        <p:nvPicPr>
          <p:cNvPr id="8" name="Picture 7" descr="Google">
            <a:extLst>
              <a:ext uri="{FF2B5EF4-FFF2-40B4-BE49-F238E27FC236}">
                <a16:creationId xmlns:a16="http://schemas.microsoft.com/office/drawing/2014/main" id="{A3BA64CB-7CB9-AE01-BA95-B00793CD013C}"/>
              </a:ext>
            </a:extLst>
          </p:cNvPr>
          <p:cNvPicPr>
            <a:picLocks noChangeAspect="1"/>
          </p:cNvPicPr>
          <p:nvPr/>
        </p:nvPicPr>
        <p:blipFill rotWithShape="1">
          <a:blip r:embed="rId3"/>
          <a:srcRect l="6342" t="17299" r="5854" b="20675"/>
          <a:stretch/>
        </p:blipFill>
        <p:spPr>
          <a:xfrm>
            <a:off x="13715844" y="2434437"/>
            <a:ext cx="4257403" cy="1505076"/>
          </a:xfrm>
          <a:prstGeom prst="rect">
            <a:avLst/>
          </a:prstGeom>
        </p:spPr>
      </p:pic>
      <p:pic>
        <p:nvPicPr>
          <p:cNvPr id="9" name="Picture 8" descr="Tik Tok glitch icon of social media. PNG. Tik Tok icon. tik tok application. Png flat icon. EPS 10. ">
            <a:extLst>
              <a:ext uri="{FF2B5EF4-FFF2-40B4-BE49-F238E27FC236}">
                <a16:creationId xmlns:a16="http://schemas.microsoft.com/office/drawing/2014/main" id="{88928268-E9D4-BC83-A468-4BFFF5B33100}"/>
              </a:ext>
            </a:extLst>
          </p:cNvPr>
          <p:cNvPicPr>
            <a:picLocks noChangeAspect="1"/>
          </p:cNvPicPr>
          <p:nvPr/>
        </p:nvPicPr>
        <p:blipFill>
          <a:blip r:embed="rId4"/>
          <a:stretch>
            <a:fillRect/>
          </a:stretch>
        </p:blipFill>
        <p:spPr>
          <a:xfrm>
            <a:off x="14020816" y="7455504"/>
            <a:ext cx="2562410" cy="1167124"/>
          </a:xfrm>
          <a:prstGeom prst="rect">
            <a:avLst/>
          </a:prstGeom>
        </p:spPr>
      </p:pic>
      <p:pic>
        <p:nvPicPr>
          <p:cNvPr id="10" name="Picture 9" descr="Personal assistant and voice recognition concept gradient. Vector illustration of soundwave">
            <a:extLst>
              <a:ext uri="{FF2B5EF4-FFF2-40B4-BE49-F238E27FC236}">
                <a16:creationId xmlns:a16="http://schemas.microsoft.com/office/drawing/2014/main" id="{03988483-7F9F-0B0A-53DD-46026B3753B5}"/>
              </a:ext>
            </a:extLst>
          </p:cNvPr>
          <p:cNvPicPr>
            <a:picLocks noChangeAspect="1"/>
          </p:cNvPicPr>
          <p:nvPr/>
        </p:nvPicPr>
        <p:blipFill>
          <a:blip r:embed="rId5"/>
          <a:stretch>
            <a:fillRect/>
          </a:stretch>
        </p:blipFill>
        <p:spPr>
          <a:xfrm>
            <a:off x="16475281" y="4656175"/>
            <a:ext cx="2542286" cy="2461688"/>
          </a:xfrm>
          <a:prstGeom prst="rect">
            <a:avLst/>
          </a:prstGeom>
        </p:spPr>
      </p:pic>
    </p:spTree>
    <p:extLst>
      <p:ext uri="{BB962C8B-B14F-4D97-AF65-F5344CB8AC3E}">
        <p14:creationId xmlns:p14="http://schemas.microsoft.com/office/powerpoint/2010/main" val="84786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EB61F5-4AE5-0B19-BAEA-F45834B522E3}"/>
              </a:ext>
            </a:extLst>
          </p:cNvPr>
          <p:cNvSpPr>
            <a:spLocks noGrp="1"/>
          </p:cNvSpPr>
          <p:nvPr>
            <p:ph type="body" sz="quarter" idx="11"/>
          </p:nvPr>
        </p:nvSpPr>
        <p:spPr/>
        <p:txBody>
          <a:bodyPr/>
          <a:lstStyle/>
          <a:p>
            <a:r>
              <a:rPr lang="en-US" dirty="0"/>
              <a:t>. </a:t>
            </a:r>
            <a:endParaRPr lang="en-GB" dirty="0"/>
          </a:p>
        </p:txBody>
      </p:sp>
      <p:sp>
        <p:nvSpPr>
          <p:cNvPr id="4" name="Text Placeholder 3">
            <a:extLst>
              <a:ext uri="{FF2B5EF4-FFF2-40B4-BE49-F238E27FC236}">
                <a16:creationId xmlns:a16="http://schemas.microsoft.com/office/drawing/2014/main" id="{3E443FB2-0CFA-A627-BC41-BD84161077EE}"/>
              </a:ext>
            </a:extLst>
          </p:cNvPr>
          <p:cNvSpPr>
            <a:spLocks noGrp="1"/>
          </p:cNvSpPr>
          <p:nvPr>
            <p:ph type="body" sz="quarter" idx="15"/>
          </p:nvPr>
        </p:nvSpPr>
        <p:spPr/>
        <p:txBody>
          <a:bodyPr/>
          <a:lstStyle/>
          <a:p>
            <a:r>
              <a:rPr lang="en-US" dirty="0"/>
              <a:t>History of AI</a:t>
            </a:r>
            <a:endParaRPr lang="en-GB" dirty="0"/>
          </a:p>
        </p:txBody>
      </p:sp>
      <p:sp>
        <p:nvSpPr>
          <p:cNvPr id="6" name="TextBox 5">
            <a:extLst>
              <a:ext uri="{FF2B5EF4-FFF2-40B4-BE49-F238E27FC236}">
                <a16:creationId xmlns:a16="http://schemas.microsoft.com/office/drawing/2014/main" id="{CD400F9C-9132-F8F6-9147-01FD6930012E}"/>
              </a:ext>
            </a:extLst>
          </p:cNvPr>
          <p:cNvSpPr txBox="1"/>
          <p:nvPr/>
        </p:nvSpPr>
        <p:spPr>
          <a:xfrm>
            <a:off x="6145965" y="4845337"/>
            <a:ext cx="12993605" cy="1384995"/>
          </a:xfrm>
          <a:prstGeom prst="rect">
            <a:avLst/>
          </a:prstGeom>
          <a:solidFill>
            <a:schemeClr val="bg1">
              <a:lumMod val="95000"/>
            </a:schemeClr>
          </a:solidFill>
          <a:ln w="31750">
            <a:solidFill>
              <a:schemeClr val="bg1">
                <a:lumMod val="50000"/>
              </a:schemeClr>
            </a:solidFill>
          </a:ln>
        </p:spPr>
        <p:txBody>
          <a:bodyPr wrap="square" rtlCol="0">
            <a:spAutoFit/>
          </a:bodyPr>
          <a:lstStyle/>
          <a:p>
            <a:pPr algn="ctr"/>
            <a:r>
              <a:rPr lang="en-US" sz="2800" b="1" dirty="0"/>
              <a:t>1955: Jon McCarthy, a computer researcher, thinks up the term: ‘Artificial Intelligence’. </a:t>
            </a:r>
          </a:p>
          <a:p>
            <a:pPr algn="ctr"/>
            <a:r>
              <a:rPr lang="en-US" sz="2800" dirty="0"/>
              <a:t>He describes it as ‘the science and engineering of making intelligent machines’ and didn’t think a machine could ever be as intelligent as a human.</a:t>
            </a:r>
          </a:p>
        </p:txBody>
      </p:sp>
      <p:sp>
        <p:nvSpPr>
          <p:cNvPr id="7" name="TextBox 6">
            <a:extLst>
              <a:ext uri="{FF2B5EF4-FFF2-40B4-BE49-F238E27FC236}">
                <a16:creationId xmlns:a16="http://schemas.microsoft.com/office/drawing/2014/main" id="{95F300F3-60E5-06A1-9E40-E74F6E77B5A8}"/>
              </a:ext>
            </a:extLst>
          </p:cNvPr>
          <p:cNvSpPr txBox="1"/>
          <p:nvPr/>
        </p:nvSpPr>
        <p:spPr>
          <a:xfrm>
            <a:off x="5480050" y="1100389"/>
            <a:ext cx="14325600" cy="1384995"/>
          </a:xfrm>
          <a:prstGeom prst="rect">
            <a:avLst/>
          </a:prstGeom>
          <a:solidFill>
            <a:schemeClr val="accent1">
              <a:lumMod val="20000"/>
              <a:lumOff val="80000"/>
            </a:schemeClr>
          </a:solidFill>
          <a:ln w="31750">
            <a:solidFill>
              <a:schemeClr val="accent1"/>
            </a:solidFill>
          </a:ln>
        </p:spPr>
        <p:txBody>
          <a:bodyPr wrap="square" rtlCol="0">
            <a:spAutoFit/>
          </a:bodyPr>
          <a:lstStyle/>
          <a:p>
            <a:pPr algn="ctr"/>
            <a:r>
              <a:rPr lang="en-US" sz="2800" b="1" dirty="0"/>
              <a:t>1843: Ada Lovelace is the first computer programmer!</a:t>
            </a:r>
          </a:p>
          <a:p>
            <a:pPr algn="ctr"/>
            <a:r>
              <a:rPr lang="en-US" sz="2800" dirty="0"/>
              <a:t>She wrote that whilst computers had endless potential, they could only be programmed to do things that humans already know what to do. She argued that it could not have original thoughts.   </a:t>
            </a:r>
            <a:endParaRPr lang="en-GB" sz="2800" dirty="0"/>
          </a:p>
        </p:txBody>
      </p:sp>
      <p:sp>
        <p:nvSpPr>
          <p:cNvPr id="9" name="TextBox 8">
            <a:extLst>
              <a:ext uri="{FF2B5EF4-FFF2-40B4-BE49-F238E27FC236}">
                <a16:creationId xmlns:a16="http://schemas.microsoft.com/office/drawing/2014/main" id="{2511A590-0BC4-EC02-794C-17CC5054C102}"/>
              </a:ext>
            </a:extLst>
          </p:cNvPr>
          <p:cNvSpPr txBox="1"/>
          <p:nvPr/>
        </p:nvSpPr>
        <p:spPr>
          <a:xfrm>
            <a:off x="450850" y="3031283"/>
            <a:ext cx="16927078" cy="1384995"/>
          </a:xfrm>
          <a:prstGeom prst="rect">
            <a:avLst/>
          </a:prstGeom>
          <a:solidFill>
            <a:srgbClr val="EBF5FF"/>
          </a:solidFill>
          <a:ln w="31750">
            <a:solidFill>
              <a:schemeClr val="accent4"/>
            </a:solidFill>
          </a:ln>
        </p:spPr>
        <p:txBody>
          <a:bodyPr wrap="square" rtlCol="0">
            <a:spAutoFit/>
          </a:bodyPr>
          <a:lstStyle/>
          <a:p>
            <a:pPr algn="ctr"/>
            <a:r>
              <a:rPr lang="en-US" sz="2800" b="1" dirty="0"/>
              <a:t>1950: Alan Turing, the computer scientist, designs the ‘Turing Test’. </a:t>
            </a:r>
          </a:p>
          <a:p>
            <a:pPr algn="ctr"/>
            <a:r>
              <a:rPr lang="en-US" sz="2800" dirty="0"/>
              <a:t>This is a test where a person would have a conversation with another person and a machine and if they couldn’t tell the difference then the machine would be deemed ‘intelligent’. No machine has yet passed the Turing Test. </a:t>
            </a:r>
            <a:endParaRPr lang="en-GB" sz="2800" dirty="0"/>
          </a:p>
        </p:txBody>
      </p:sp>
      <p:sp>
        <p:nvSpPr>
          <p:cNvPr id="12" name="TextBox 11">
            <a:extLst>
              <a:ext uri="{FF2B5EF4-FFF2-40B4-BE49-F238E27FC236}">
                <a16:creationId xmlns:a16="http://schemas.microsoft.com/office/drawing/2014/main" id="{2F930794-78A5-388F-9E8D-F045839E92E7}"/>
              </a:ext>
            </a:extLst>
          </p:cNvPr>
          <p:cNvSpPr txBox="1"/>
          <p:nvPr/>
        </p:nvSpPr>
        <p:spPr>
          <a:xfrm>
            <a:off x="711306" y="6650925"/>
            <a:ext cx="15436744" cy="1384995"/>
          </a:xfrm>
          <a:prstGeom prst="rect">
            <a:avLst/>
          </a:prstGeom>
          <a:solidFill>
            <a:schemeClr val="accent3">
              <a:lumMod val="20000"/>
              <a:lumOff val="80000"/>
            </a:schemeClr>
          </a:solidFill>
          <a:ln w="31750">
            <a:solidFill>
              <a:schemeClr val="accent3"/>
            </a:solidFill>
          </a:ln>
        </p:spPr>
        <p:txBody>
          <a:bodyPr wrap="square" rtlCol="0">
            <a:spAutoFit/>
          </a:bodyPr>
          <a:lstStyle/>
          <a:p>
            <a:pPr algn="ctr"/>
            <a:r>
              <a:rPr lang="en-US" sz="2800" b="1" dirty="0"/>
              <a:t>2023: Mira </a:t>
            </a:r>
            <a:r>
              <a:rPr lang="en-US" sz="2800" b="1" dirty="0" err="1"/>
              <a:t>Murati</a:t>
            </a:r>
            <a:r>
              <a:rPr lang="en-US" sz="2800" b="1" dirty="0"/>
              <a:t> is the chief technology officer at Open AI and leads on the development of ChatGPT. </a:t>
            </a:r>
            <a:r>
              <a:rPr lang="en-US" sz="2800" dirty="0"/>
              <a:t>This is an AI model that generates human-like answers to a question in a conversational way. She wants AI to be regulated so it cannot be used to generate and spread fake news. </a:t>
            </a:r>
            <a:endParaRPr lang="en-GB" sz="2400" dirty="0"/>
          </a:p>
        </p:txBody>
      </p:sp>
      <p:sp>
        <p:nvSpPr>
          <p:cNvPr id="15" name="TextBox 14">
            <a:extLst>
              <a:ext uri="{FF2B5EF4-FFF2-40B4-BE49-F238E27FC236}">
                <a16:creationId xmlns:a16="http://schemas.microsoft.com/office/drawing/2014/main" id="{14E36C82-CC72-18F1-2FCC-34E2DD68F4E1}"/>
              </a:ext>
            </a:extLst>
          </p:cNvPr>
          <p:cNvSpPr txBox="1"/>
          <p:nvPr/>
        </p:nvSpPr>
        <p:spPr>
          <a:xfrm>
            <a:off x="450850" y="8734210"/>
            <a:ext cx="19354799" cy="584775"/>
          </a:xfrm>
          <a:prstGeom prst="rect">
            <a:avLst/>
          </a:prstGeom>
          <a:noFill/>
        </p:spPr>
        <p:txBody>
          <a:bodyPr wrap="square" rtlCol="0">
            <a:spAutoFit/>
          </a:bodyPr>
          <a:lstStyle/>
          <a:p>
            <a:r>
              <a:rPr lang="en-US" sz="3200" b="1" dirty="0">
                <a:solidFill>
                  <a:schemeClr val="accent2"/>
                </a:solidFill>
              </a:rPr>
              <a:t>Activity: Do you think you could tell the difference between AI and human generated content? Let’s find out …..</a:t>
            </a:r>
            <a:endParaRPr lang="en-GB" sz="3200" b="1" dirty="0">
              <a:solidFill>
                <a:schemeClr val="accent2"/>
              </a:solidFill>
            </a:endParaRPr>
          </a:p>
        </p:txBody>
      </p:sp>
    </p:spTree>
    <p:extLst>
      <p:ext uri="{BB962C8B-B14F-4D97-AF65-F5344CB8AC3E}">
        <p14:creationId xmlns:p14="http://schemas.microsoft.com/office/powerpoint/2010/main" val="3670072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2" grpId="0" animBg="1"/>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06F567-E992-46A8-54C8-308F04B8B8F0}"/>
              </a:ext>
            </a:extLst>
          </p:cNvPr>
          <p:cNvSpPr>
            <a:spLocks noGrp="1"/>
          </p:cNvSpPr>
          <p:nvPr>
            <p:ph type="body" sz="quarter" idx="15"/>
          </p:nvPr>
        </p:nvSpPr>
        <p:spPr>
          <a:xfrm>
            <a:off x="715882" y="441087"/>
            <a:ext cx="16651368" cy="1059558"/>
          </a:xfrm>
        </p:spPr>
        <p:txBody>
          <a:bodyPr/>
          <a:lstStyle/>
          <a:p>
            <a:r>
              <a:rPr lang="en-US" dirty="0"/>
              <a:t>AI Created or Real – Which is which? </a:t>
            </a:r>
          </a:p>
          <a:p>
            <a:r>
              <a:rPr lang="en-US" dirty="0"/>
              <a:t>Two images of cats</a:t>
            </a:r>
            <a:endParaRPr lang="en-GB" dirty="0"/>
          </a:p>
        </p:txBody>
      </p:sp>
      <p:pic>
        <p:nvPicPr>
          <p:cNvPr id="5" name="Picture 4">
            <a:extLst>
              <a:ext uri="{FF2B5EF4-FFF2-40B4-BE49-F238E27FC236}">
                <a16:creationId xmlns:a16="http://schemas.microsoft.com/office/drawing/2014/main" id="{44E3BAB8-9A47-32D9-E439-247D9AF2D71C}"/>
              </a:ext>
            </a:extLst>
          </p:cNvPr>
          <p:cNvPicPr>
            <a:picLocks noChangeAspect="1"/>
          </p:cNvPicPr>
          <p:nvPr/>
        </p:nvPicPr>
        <p:blipFill>
          <a:blip r:embed="rId3"/>
          <a:stretch>
            <a:fillRect/>
          </a:stretch>
        </p:blipFill>
        <p:spPr>
          <a:xfrm>
            <a:off x="1517650" y="2149475"/>
            <a:ext cx="6225207" cy="6225207"/>
          </a:xfrm>
          <a:prstGeom prst="rect">
            <a:avLst/>
          </a:prstGeom>
        </p:spPr>
      </p:pic>
      <p:sp>
        <p:nvSpPr>
          <p:cNvPr id="6" name="TextBox 5">
            <a:extLst>
              <a:ext uri="{FF2B5EF4-FFF2-40B4-BE49-F238E27FC236}">
                <a16:creationId xmlns:a16="http://schemas.microsoft.com/office/drawing/2014/main" id="{DBAE8A12-260D-F48B-FC8F-A584572C576D}"/>
              </a:ext>
            </a:extLst>
          </p:cNvPr>
          <p:cNvSpPr txBox="1"/>
          <p:nvPr/>
        </p:nvSpPr>
        <p:spPr>
          <a:xfrm>
            <a:off x="629753" y="8638329"/>
            <a:ext cx="8001000" cy="830997"/>
          </a:xfrm>
          <a:prstGeom prst="rect">
            <a:avLst/>
          </a:prstGeom>
          <a:noFill/>
        </p:spPr>
        <p:txBody>
          <a:bodyPr wrap="square" rtlCol="0">
            <a:spAutoFit/>
          </a:bodyPr>
          <a:lstStyle/>
          <a:p>
            <a:r>
              <a:rPr lang="en-US" sz="2400" dirty="0">
                <a:solidFill>
                  <a:schemeClr val="bg1"/>
                </a:solidFill>
              </a:rPr>
              <a:t>AI Generated Content, from </a:t>
            </a:r>
            <a:r>
              <a:rPr lang="en-US" sz="2400" dirty="0" err="1">
                <a:solidFill>
                  <a:schemeClr val="bg1"/>
                </a:solidFill>
              </a:rPr>
              <a:t>Gencraft</a:t>
            </a:r>
            <a:r>
              <a:rPr lang="en-US" sz="2400" dirty="0">
                <a:solidFill>
                  <a:schemeClr val="bg1"/>
                </a:solidFill>
              </a:rPr>
              <a:t> with the prompt ‘Cat sitting on a bed’. Created in 5 seconds.</a:t>
            </a:r>
            <a:endParaRPr lang="en-GB" sz="2400" dirty="0">
              <a:solidFill>
                <a:schemeClr val="bg1"/>
              </a:solidFill>
            </a:endParaRPr>
          </a:p>
        </p:txBody>
      </p:sp>
      <p:sp>
        <p:nvSpPr>
          <p:cNvPr id="7" name="TextBox 6">
            <a:extLst>
              <a:ext uri="{FF2B5EF4-FFF2-40B4-BE49-F238E27FC236}">
                <a16:creationId xmlns:a16="http://schemas.microsoft.com/office/drawing/2014/main" id="{597B89C7-2B55-0FA2-5E50-D13FB1A717A4}"/>
              </a:ext>
            </a:extLst>
          </p:cNvPr>
          <p:cNvSpPr txBox="1"/>
          <p:nvPr/>
        </p:nvSpPr>
        <p:spPr>
          <a:xfrm>
            <a:off x="10052050" y="8176477"/>
            <a:ext cx="8001000" cy="830997"/>
          </a:xfrm>
          <a:prstGeom prst="rect">
            <a:avLst/>
          </a:prstGeom>
          <a:noFill/>
        </p:spPr>
        <p:txBody>
          <a:bodyPr wrap="square" rtlCol="0">
            <a:spAutoFit/>
          </a:bodyPr>
          <a:lstStyle/>
          <a:p>
            <a:r>
              <a:rPr lang="en-US" sz="2400" dirty="0">
                <a:solidFill>
                  <a:schemeClr val="bg1"/>
                </a:solidFill>
              </a:rPr>
              <a:t>Real cat taken a picture of and searched for with search of ‘ginger cat sitting on a bed’. </a:t>
            </a:r>
            <a:endParaRPr lang="en-GB" sz="2400" dirty="0">
              <a:solidFill>
                <a:schemeClr val="bg1"/>
              </a:solidFill>
            </a:endParaRPr>
          </a:p>
        </p:txBody>
      </p:sp>
      <p:sp>
        <p:nvSpPr>
          <p:cNvPr id="2" name="TextBox 1">
            <a:extLst>
              <a:ext uri="{FF2B5EF4-FFF2-40B4-BE49-F238E27FC236}">
                <a16:creationId xmlns:a16="http://schemas.microsoft.com/office/drawing/2014/main" id="{1DDBF844-FFFB-04DA-4FE1-21DAB7E3EBFF}"/>
              </a:ext>
            </a:extLst>
          </p:cNvPr>
          <p:cNvSpPr txBox="1"/>
          <p:nvPr/>
        </p:nvSpPr>
        <p:spPr>
          <a:xfrm>
            <a:off x="12490450" y="9337452"/>
            <a:ext cx="6516768" cy="584775"/>
          </a:xfrm>
          <a:prstGeom prst="rect">
            <a:avLst/>
          </a:prstGeom>
          <a:solidFill>
            <a:schemeClr val="bg1"/>
          </a:solidFill>
          <a:ln w="28575">
            <a:solidFill>
              <a:schemeClr val="accent1"/>
            </a:solidFill>
          </a:ln>
        </p:spPr>
        <p:txBody>
          <a:bodyPr wrap="square" rtlCol="0">
            <a:spAutoFit/>
          </a:bodyPr>
          <a:lstStyle/>
          <a:p>
            <a:pPr algn="ctr"/>
            <a:r>
              <a:rPr lang="en-US" sz="3200" b="1" dirty="0"/>
              <a:t>Why did you think what you did?</a:t>
            </a:r>
            <a:endParaRPr lang="en-US" sz="2400" b="1" dirty="0"/>
          </a:p>
        </p:txBody>
      </p:sp>
      <p:pic>
        <p:nvPicPr>
          <p:cNvPr id="10" name="Picture 9">
            <a:extLst>
              <a:ext uri="{FF2B5EF4-FFF2-40B4-BE49-F238E27FC236}">
                <a16:creationId xmlns:a16="http://schemas.microsoft.com/office/drawing/2014/main" id="{0706974F-B95F-5924-0A68-EC61C200ECD9}"/>
              </a:ext>
            </a:extLst>
          </p:cNvPr>
          <p:cNvPicPr>
            <a:picLocks noChangeAspect="1"/>
          </p:cNvPicPr>
          <p:nvPr/>
        </p:nvPicPr>
        <p:blipFill>
          <a:blip r:embed="rId4"/>
          <a:stretch>
            <a:fillRect/>
          </a:stretch>
        </p:blipFill>
        <p:spPr>
          <a:xfrm>
            <a:off x="10095171" y="2512499"/>
            <a:ext cx="8001000" cy="5334000"/>
          </a:xfrm>
          <a:prstGeom prst="rect">
            <a:avLst/>
          </a:prstGeom>
        </p:spPr>
      </p:pic>
    </p:spTree>
    <p:extLst>
      <p:ext uri="{BB962C8B-B14F-4D97-AF65-F5344CB8AC3E}">
        <p14:creationId xmlns:p14="http://schemas.microsoft.com/office/powerpoint/2010/main" val="3736913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14577C-F47D-713C-CBC9-E0BFAADA392D}"/>
              </a:ext>
            </a:extLst>
          </p:cNvPr>
          <p:cNvSpPr>
            <a:spLocks noGrp="1"/>
          </p:cNvSpPr>
          <p:nvPr>
            <p:ph type="body" sz="quarter" idx="11"/>
          </p:nvPr>
        </p:nvSpPr>
        <p:spPr>
          <a:xfrm>
            <a:off x="603250" y="2353160"/>
            <a:ext cx="8773678" cy="4063515"/>
          </a:xfrm>
          <a:ln w="25400">
            <a:solidFill>
              <a:schemeClr val="accent1"/>
            </a:solidFill>
          </a:ln>
        </p:spPr>
        <p:txBody>
          <a:bodyPr/>
          <a:lstStyle/>
          <a:p>
            <a:r>
              <a:rPr lang="en-US" sz="2400" b="1" i="0" u="sng" dirty="0">
                <a:solidFill>
                  <a:srgbClr val="484848"/>
                </a:solidFill>
                <a:effectLst/>
                <a:latin typeface="Arial" panose="020B0604020202020204" pitchFamily="34" charset="0"/>
                <a:cs typeface="Arial" panose="020B0604020202020204" pitchFamily="34" charset="0"/>
              </a:rPr>
              <a:t>Example </a:t>
            </a:r>
            <a:r>
              <a:rPr lang="en-US" sz="2400" b="1" i="0" u="sng" dirty="0">
                <a:solidFill>
                  <a:srgbClr val="484848"/>
                </a:solidFill>
                <a:latin typeface="Arial" panose="020B0604020202020204" pitchFamily="34" charset="0"/>
                <a:cs typeface="Arial" panose="020B0604020202020204" pitchFamily="34" charset="0"/>
              </a:rPr>
              <a:t>A</a:t>
            </a:r>
          </a:p>
          <a:p>
            <a:r>
              <a:rPr lang="en-US" sz="2400" b="0" i="0" dirty="0">
                <a:solidFill>
                  <a:srgbClr val="484848"/>
                </a:solidFill>
                <a:effectLst/>
                <a:latin typeface="Arial" panose="020B0604020202020204" pitchFamily="34" charset="0"/>
                <a:cs typeface="Arial" panose="020B0604020202020204" pitchFamily="34" charset="0"/>
              </a:rPr>
              <a:t>This is a word we use to plug holes with. </a:t>
            </a:r>
          </a:p>
          <a:p>
            <a:r>
              <a:rPr lang="en-US" sz="2400" b="0" i="0" dirty="0">
                <a:solidFill>
                  <a:srgbClr val="484848"/>
                </a:solidFill>
                <a:effectLst/>
                <a:latin typeface="Arial" panose="020B0604020202020204" pitchFamily="34" charset="0"/>
                <a:cs typeface="Arial" panose="020B0604020202020204" pitchFamily="34" charset="0"/>
              </a:rPr>
              <a:t>It's the right size for those warm blanks in speech, </a:t>
            </a:r>
          </a:p>
          <a:p>
            <a:r>
              <a:rPr lang="en-US" sz="2400" b="0" i="0" dirty="0">
                <a:solidFill>
                  <a:srgbClr val="484848"/>
                </a:solidFill>
                <a:effectLst/>
                <a:latin typeface="Arial" panose="020B0604020202020204" pitchFamily="34" charset="0"/>
                <a:cs typeface="Arial" panose="020B0604020202020204" pitchFamily="34" charset="0"/>
              </a:rPr>
              <a:t>for those red heart-shaped vacancies on the page that look nothing like real hearts.</a:t>
            </a:r>
            <a:br>
              <a:rPr lang="en-US" sz="2400" dirty="0">
                <a:latin typeface="Arial" panose="020B0604020202020204" pitchFamily="34" charset="0"/>
                <a:cs typeface="Arial" panose="020B0604020202020204" pitchFamily="34" charset="0"/>
              </a:rPr>
            </a:br>
            <a:br>
              <a:rPr lang="en-US" sz="2400" dirty="0">
                <a:latin typeface="Arial" panose="020B0604020202020204" pitchFamily="34" charset="0"/>
                <a:cs typeface="Arial" panose="020B0604020202020204" pitchFamily="34" charset="0"/>
              </a:rPr>
            </a:br>
            <a:r>
              <a:rPr lang="en-US" sz="2400" b="0" i="0" dirty="0">
                <a:solidFill>
                  <a:srgbClr val="484848"/>
                </a:solidFill>
                <a:effectLst/>
                <a:latin typeface="Arial" panose="020B0604020202020204" pitchFamily="34" charset="0"/>
                <a:cs typeface="Arial" panose="020B0604020202020204" pitchFamily="34" charset="0"/>
              </a:rPr>
              <a:t>Then there's the two of us. </a:t>
            </a:r>
          </a:p>
          <a:p>
            <a:r>
              <a:rPr lang="en-US" sz="2400" b="0" i="0" dirty="0">
                <a:solidFill>
                  <a:srgbClr val="484848"/>
                </a:solidFill>
                <a:effectLst/>
                <a:latin typeface="Arial" panose="020B0604020202020204" pitchFamily="34" charset="0"/>
                <a:cs typeface="Arial" panose="020B0604020202020204" pitchFamily="34" charset="0"/>
              </a:rPr>
              <a:t>This word is far too short for us, it has only four letters, too sparse to fill those deep bare vacuums between the stars.</a:t>
            </a:r>
            <a:br>
              <a:rPr lang="en-US" sz="2400" dirty="0">
                <a:latin typeface="Arial" panose="020B0604020202020204" pitchFamily="34" charset="0"/>
                <a:cs typeface="Arial" panose="020B0604020202020204" pitchFamily="34" charset="0"/>
              </a:rPr>
            </a:br>
            <a:r>
              <a:rPr lang="en-US" sz="2400" i="0" dirty="0">
                <a:solidFill>
                  <a:srgbClr val="484848"/>
                </a:solidFill>
                <a:latin typeface="Arial" panose="020B0604020202020204" pitchFamily="34" charset="0"/>
                <a:cs typeface="Arial" panose="020B0604020202020204" pitchFamily="34" charset="0"/>
              </a:rPr>
              <a:t>T</a:t>
            </a:r>
            <a:r>
              <a:rPr lang="en-US" sz="2400" b="0" i="0" dirty="0">
                <a:solidFill>
                  <a:srgbClr val="484848"/>
                </a:solidFill>
                <a:effectLst/>
                <a:latin typeface="Arial" panose="020B0604020202020204" pitchFamily="34" charset="0"/>
                <a:cs typeface="Arial" panose="020B0604020202020204" pitchFamily="34" charset="0"/>
              </a:rPr>
              <a:t>his word is not enough but it will have to do. </a:t>
            </a:r>
          </a:p>
          <a:p>
            <a:endParaRPr lang="en-US" i="0" dirty="0">
              <a:solidFill>
                <a:srgbClr val="484848"/>
              </a:solidFill>
              <a:latin typeface="Arial" panose="020B0604020202020204" pitchFamily="34" charset="0"/>
            </a:endParaRPr>
          </a:p>
          <a:p>
            <a:endParaRPr lang="en-US" i="0" dirty="0">
              <a:solidFill>
                <a:srgbClr val="484848"/>
              </a:solidFill>
              <a:latin typeface="Arial" panose="020B0604020202020204" pitchFamily="34" charset="0"/>
            </a:endParaRPr>
          </a:p>
          <a:p>
            <a:endParaRPr lang="en-GB" dirty="0"/>
          </a:p>
        </p:txBody>
      </p:sp>
      <p:sp>
        <p:nvSpPr>
          <p:cNvPr id="3" name="Text Placeholder 2">
            <a:extLst>
              <a:ext uri="{FF2B5EF4-FFF2-40B4-BE49-F238E27FC236}">
                <a16:creationId xmlns:a16="http://schemas.microsoft.com/office/drawing/2014/main" id="{E0CA1930-341C-7B50-7477-187BEB38CB7F}"/>
              </a:ext>
            </a:extLst>
          </p:cNvPr>
          <p:cNvSpPr>
            <a:spLocks noGrp="1"/>
          </p:cNvSpPr>
          <p:nvPr>
            <p:ph type="body" sz="quarter" idx="16"/>
          </p:nvPr>
        </p:nvSpPr>
        <p:spPr>
          <a:xfrm>
            <a:off x="10549372" y="2385754"/>
            <a:ext cx="8951478" cy="4030922"/>
          </a:xfrm>
          <a:ln w="28575">
            <a:solidFill>
              <a:schemeClr val="accent2"/>
            </a:solidFill>
          </a:ln>
        </p:spPr>
        <p:txBody>
          <a:bodyPr/>
          <a:lstStyle/>
          <a:p>
            <a:pPr marL="0" indent="0">
              <a:buNone/>
            </a:pPr>
            <a:r>
              <a:rPr lang="en-US" sz="2400" b="1" i="0" u="sng" dirty="0">
                <a:latin typeface="Arial" panose="020B0604020202020204" pitchFamily="34" charset="0"/>
                <a:cs typeface="Arial" panose="020B0604020202020204" pitchFamily="34" charset="0"/>
              </a:rPr>
              <a:t>Example B</a:t>
            </a:r>
          </a:p>
          <a:p>
            <a:pPr marL="0" indent="0">
              <a:buNone/>
            </a:pPr>
            <a:r>
              <a:rPr lang="en-US" sz="2400" i="0" dirty="0">
                <a:latin typeface="Arial" panose="020B0604020202020204" pitchFamily="34" charset="0"/>
                <a:cs typeface="Arial" panose="020B0604020202020204" pitchFamily="34" charset="0"/>
              </a:rPr>
              <a:t>Real love is patient, it's kind and true,</a:t>
            </a:r>
          </a:p>
          <a:p>
            <a:pPr marL="0" indent="0">
              <a:buNone/>
            </a:pPr>
            <a:r>
              <a:rPr lang="en-US" sz="2400" i="0" dirty="0">
                <a:latin typeface="Arial" panose="020B0604020202020204" pitchFamily="34" charset="0"/>
                <a:cs typeface="Arial" panose="020B0604020202020204" pitchFamily="34" charset="0"/>
              </a:rPr>
              <a:t>It's the unwavering trust between me and you.</a:t>
            </a:r>
          </a:p>
          <a:p>
            <a:pPr marL="0" indent="0">
              <a:buNone/>
            </a:pPr>
            <a:r>
              <a:rPr lang="en-US" sz="2400" i="0" dirty="0">
                <a:latin typeface="Arial" panose="020B0604020202020204" pitchFamily="34" charset="0"/>
                <a:cs typeface="Arial" panose="020B0604020202020204" pitchFamily="34" charset="0"/>
              </a:rPr>
              <a:t>It's growing together, hand in hand,</a:t>
            </a:r>
          </a:p>
          <a:p>
            <a:pPr marL="0" indent="0">
              <a:buNone/>
            </a:pPr>
            <a:r>
              <a:rPr lang="en-US" sz="2400" i="0" dirty="0">
                <a:latin typeface="Arial" panose="020B0604020202020204" pitchFamily="34" charset="0"/>
                <a:cs typeface="Arial" panose="020B0604020202020204" pitchFamily="34" charset="0"/>
              </a:rPr>
              <a:t>Facing life's challenges, understanding, and unplanned.</a:t>
            </a:r>
          </a:p>
          <a:p>
            <a:endParaRPr lang="en-US" sz="2400" i="0" dirty="0">
              <a:latin typeface="Arial" panose="020B0604020202020204" pitchFamily="34" charset="0"/>
              <a:cs typeface="Arial" panose="020B0604020202020204" pitchFamily="34" charset="0"/>
            </a:endParaRPr>
          </a:p>
          <a:p>
            <a:pPr marL="0" indent="0">
              <a:buNone/>
            </a:pPr>
            <a:r>
              <a:rPr lang="en-US" sz="2400" i="0" dirty="0">
                <a:latin typeface="Arial" panose="020B0604020202020204" pitchFamily="34" charset="0"/>
                <a:cs typeface="Arial" panose="020B0604020202020204" pitchFamily="34" charset="0"/>
              </a:rPr>
              <a:t>Real love is the beauty of our souls' connection,</a:t>
            </a:r>
          </a:p>
          <a:p>
            <a:pPr marL="0" indent="0">
              <a:buNone/>
            </a:pPr>
            <a:r>
              <a:rPr lang="en-US" sz="2400" i="0" dirty="0">
                <a:latin typeface="Arial" panose="020B0604020202020204" pitchFamily="34" charset="0"/>
                <a:cs typeface="Arial" panose="020B0604020202020204" pitchFamily="34" charset="0"/>
              </a:rPr>
              <a:t>A profound, enduring, lifelong affection.</a:t>
            </a:r>
          </a:p>
          <a:p>
            <a:pPr marL="0" indent="0">
              <a:buNone/>
            </a:pPr>
            <a:r>
              <a:rPr lang="en-US" sz="2400" i="0" dirty="0">
                <a:latin typeface="Arial" panose="020B0604020202020204" pitchFamily="34" charset="0"/>
                <a:cs typeface="Arial" panose="020B0604020202020204" pitchFamily="34" charset="0"/>
              </a:rPr>
              <a:t>It's not always perfect, but it's real and deep,</a:t>
            </a:r>
          </a:p>
          <a:p>
            <a:pPr marL="0" indent="0">
              <a:buNone/>
            </a:pPr>
            <a:r>
              <a:rPr lang="en-US" sz="2400" i="0" dirty="0">
                <a:latin typeface="Arial" panose="020B0604020202020204" pitchFamily="34" charset="0"/>
                <a:cs typeface="Arial" panose="020B0604020202020204" pitchFamily="34" charset="0"/>
              </a:rPr>
              <a:t>A treasure we hold, forever to keep.</a:t>
            </a:r>
            <a:endParaRPr lang="en-GB" sz="2400" i="0" dirty="0">
              <a:latin typeface="Arial" panose="020B0604020202020204" pitchFamily="34" charset="0"/>
              <a:cs typeface="Arial" panose="020B0604020202020204" pitchFamily="34" charset="0"/>
            </a:endParaRPr>
          </a:p>
        </p:txBody>
      </p:sp>
      <p:sp>
        <p:nvSpPr>
          <p:cNvPr id="4" name="Text Placeholder 3">
            <a:extLst>
              <a:ext uri="{FF2B5EF4-FFF2-40B4-BE49-F238E27FC236}">
                <a16:creationId xmlns:a16="http://schemas.microsoft.com/office/drawing/2014/main" id="{67BE767A-4B1A-23A6-FBBC-22D975012BC3}"/>
              </a:ext>
            </a:extLst>
          </p:cNvPr>
          <p:cNvSpPr>
            <a:spLocks noGrp="1"/>
          </p:cNvSpPr>
          <p:nvPr>
            <p:ph type="body" sz="quarter" idx="15"/>
          </p:nvPr>
        </p:nvSpPr>
        <p:spPr>
          <a:xfrm>
            <a:off x="753862" y="396875"/>
            <a:ext cx="19127988" cy="370724"/>
          </a:xfrm>
        </p:spPr>
        <p:txBody>
          <a:bodyPr lIns="91440" tIns="45720" rIns="91440" bIns="45720" anchor="t"/>
          <a:lstStyle/>
          <a:p>
            <a:r>
              <a:rPr lang="en-US" dirty="0"/>
              <a:t>Generative AI Created or Human Created – which is which?</a:t>
            </a:r>
          </a:p>
          <a:p>
            <a:r>
              <a:rPr lang="en-US" sz="4800" dirty="0">
                <a:latin typeface="Poppins"/>
                <a:cs typeface="Poppins"/>
              </a:rPr>
              <a:t>Two poems about love</a:t>
            </a:r>
            <a:endParaRPr lang="en-GB" sz="4800" dirty="0">
              <a:latin typeface="Poppins"/>
              <a:cs typeface="Poppins"/>
            </a:endParaRPr>
          </a:p>
        </p:txBody>
      </p:sp>
      <p:sp>
        <p:nvSpPr>
          <p:cNvPr id="5" name="TextBox 4">
            <a:extLst>
              <a:ext uri="{FF2B5EF4-FFF2-40B4-BE49-F238E27FC236}">
                <a16:creationId xmlns:a16="http://schemas.microsoft.com/office/drawing/2014/main" id="{2A2A3E8B-48F2-A9DC-6EB9-03DEFE51E5AD}"/>
              </a:ext>
            </a:extLst>
          </p:cNvPr>
          <p:cNvSpPr txBox="1"/>
          <p:nvPr/>
        </p:nvSpPr>
        <p:spPr>
          <a:xfrm>
            <a:off x="984250" y="7392810"/>
            <a:ext cx="8001000" cy="707886"/>
          </a:xfrm>
          <a:prstGeom prst="rect">
            <a:avLst/>
          </a:prstGeom>
          <a:noFill/>
          <a:ln w="28575">
            <a:solidFill>
              <a:schemeClr val="accent1"/>
            </a:solidFill>
          </a:ln>
        </p:spPr>
        <p:txBody>
          <a:bodyPr wrap="square" rtlCol="0">
            <a:spAutoFit/>
          </a:bodyPr>
          <a:lstStyle/>
          <a:p>
            <a:r>
              <a:rPr lang="en-US" sz="2000" dirty="0"/>
              <a:t>Human Created.</a:t>
            </a:r>
          </a:p>
          <a:p>
            <a:r>
              <a:rPr lang="en-US" sz="2000" dirty="0"/>
              <a:t>Margaret Attwood. An extract from ‘Variations on the Word Love’ 1981</a:t>
            </a:r>
            <a:endParaRPr lang="en-GB" sz="2000" dirty="0"/>
          </a:p>
        </p:txBody>
      </p:sp>
      <p:sp>
        <p:nvSpPr>
          <p:cNvPr id="6" name="TextBox 5">
            <a:extLst>
              <a:ext uri="{FF2B5EF4-FFF2-40B4-BE49-F238E27FC236}">
                <a16:creationId xmlns:a16="http://schemas.microsoft.com/office/drawing/2014/main" id="{A1972D93-4640-E20F-0904-C53EDA75F91D}"/>
              </a:ext>
            </a:extLst>
          </p:cNvPr>
          <p:cNvSpPr txBox="1"/>
          <p:nvPr/>
        </p:nvSpPr>
        <p:spPr>
          <a:xfrm>
            <a:off x="10699630" y="7392810"/>
            <a:ext cx="8420220" cy="707886"/>
          </a:xfrm>
          <a:prstGeom prst="rect">
            <a:avLst/>
          </a:prstGeom>
          <a:noFill/>
          <a:ln w="25400">
            <a:solidFill>
              <a:schemeClr val="accent2"/>
            </a:solidFill>
          </a:ln>
        </p:spPr>
        <p:txBody>
          <a:bodyPr wrap="square" rtlCol="0">
            <a:spAutoFit/>
          </a:bodyPr>
          <a:lstStyle/>
          <a:p>
            <a:r>
              <a:rPr lang="en-US" sz="2000" dirty="0"/>
              <a:t>AI Created</a:t>
            </a:r>
          </a:p>
          <a:p>
            <a:r>
              <a:rPr lang="en-US" sz="2000" dirty="0"/>
              <a:t>Chat GPT created in 2 seconds with the prompt to ‘write me a real love poem’. </a:t>
            </a:r>
            <a:endParaRPr lang="en-GB" sz="2000" dirty="0"/>
          </a:p>
        </p:txBody>
      </p:sp>
      <p:sp>
        <p:nvSpPr>
          <p:cNvPr id="7" name="TextBox 6">
            <a:extLst>
              <a:ext uri="{FF2B5EF4-FFF2-40B4-BE49-F238E27FC236}">
                <a16:creationId xmlns:a16="http://schemas.microsoft.com/office/drawing/2014/main" id="{4BD117C0-8CBC-71F1-633A-884DF257C8E1}"/>
              </a:ext>
            </a:extLst>
          </p:cNvPr>
          <p:cNvSpPr txBox="1"/>
          <p:nvPr/>
        </p:nvSpPr>
        <p:spPr>
          <a:xfrm>
            <a:off x="2730500" y="8661332"/>
            <a:ext cx="16383000" cy="830997"/>
          </a:xfrm>
          <a:prstGeom prst="rect">
            <a:avLst/>
          </a:prstGeom>
          <a:solidFill>
            <a:schemeClr val="accent3">
              <a:lumMod val="20000"/>
              <a:lumOff val="80000"/>
            </a:schemeClr>
          </a:solidFill>
          <a:ln w="25400">
            <a:solidFill>
              <a:schemeClr val="accent3"/>
            </a:solidFill>
          </a:ln>
        </p:spPr>
        <p:txBody>
          <a:bodyPr wrap="square" rtlCol="0">
            <a:spAutoFit/>
          </a:bodyPr>
          <a:lstStyle/>
          <a:p>
            <a:pPr algn="ctr"/>
            <a:r>
              <a:rPr lang="en-US" sz="2400" dirty="0"/>
              <a:t>Which was easier or harder to tell the difference between? Image or Text? Or both the same? Why?</a:t>
            </a:r>
          </a:p>
          <a:p>
            <a:pPr algn="ctr"/>
            <a:r>
              <a:rPr lang="en-US" sz="2400" b="1" dirty="0"/>
              <a:t>Extension: What does this tell us about human created content and AI created content? Positive and Negatives of each?</a:t>
            </a:r>
          </a:p>
        </p:txBody>
      </p:sp>
    </p:spTree>
    <p:extLst>
      <p:ext uri="{BB962C8B-B14F-4D97-AF65-F5344CB8AC3E}">
        <p14:creationId xmlns:p14="http://schemas.microsoft.com/office/powerpoint/2010/main" val="1558202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BD0856-9F8E-4B48-9D05-44588D79E5ED}"/>
              </a:ext>
            </a:extLst>
          </p:cNvPr>
          <p:cNvSpPr>
            <a:spLocks noGrp="1"/>
          </p:cNvSpPr>
          <p:nvPr>
            <p:ph type="body" sz="quarter" idx="11"/>
          </p:nvPr>
        </p:nvSpPr>
        <p:spPr>
          <a:xfrm>
            <a:off x="374650" y="2567254"/>
            <a:ext cx="19278600" cy="6155532"/>
          </a:xfrm>
        </p:spPr>
        <p:txBody>
          <a:bodyPr/>
          <a:lstStyle/>
          <a:p>
            <a:pPr algn="l"/>
            <a:r>
              <a:rPr lang="en-US" sz="4400" dirty="0"/>
              <a:t>How many can you do?</a:t>
            </a:r>
          </a:p>
          <a:p>
            <a:pPr algn="ctr"/>
            <a:r>
              <a:rPr lang="en-US" sz="4800" dirty="0"/>
              <a:t>You have 30 seconds to put the </a:t>
            </a:r>
            <a:r>
              <a:rPr lang="en-US" sz="4800" dirty="0" err="1"/>
              <a:t>coloured</a:t>
            </a:r>
            <a:r>
              <a:rPr lang="en-US" sz="4800" dirty="0"/>
              <a:t> pens / pencils in their right  areas.</a:t>
            </a:r>
          </a:p>
          <a:p>
            <a:pPr algn="l"/>
            <a:endParaRPr lang="en-US" sz="4800" dirty="0"/>
          </a:p>
          <a:p>
            <a:endParaRPr lang="en-US" dirty="0"/>
          </a:p>
        </p:txBody>
      </p:sp>
      <p:sp>
        <p:nvSpPr>
          <p:cNvPr id="15" name="Text Placeholder 14">
            <a:extLst>
              <a:ext uri="{FF2B5EF4-FFF2-40B4-BE49-F238E27FC236}">
                <a16:creationId xmlns:a16="http://schemas.microsoft.com/office/drawing/2014/main" id="{AB5E7E13-E891-364C-9421-960BE99EC990}"/>
              </a:ext>
            </a:extLst>
          </p:cNvPr>
          <p:cNvSpPr>
            <a:spLocks noGrp="1"/>
          </p:cNvSpPr>
          <p:nvPr>
            <p:ph type="body" sz="quarter" idx="15"/>
          </p:nvPr>
        </p:nvSpPr>
        <p:spPr>
          <a:xfrm>
            <a:off x="228527" y="710882"/>
            <a:ext cx="19388218" cy="1270986"/>
          </a:xfrm>
        </p:spPr>
        <p:txBody>
          <a:bodyPr/>
          <a:lstStyle/>
          <a:p>
            <a:pPr algn="ctr"/>
            <a:r>
              <a:rPr lang="en-US" dirty="0"/>
              <a:t>Is AI or the Human Brain better at processing information to reach a conclusion?</a:t>
            </a:r>
          </a:p>
        </p:txBody>
      </p:sp>
      <p:grpSp>
        <p:nvGrpSpPr>
          <p:cNvPr id="5" name="Group 4">
            <a:extLst>
              <a:ext uri="{FF2B5EF4-FFF2-40B4-BE49-F238E27FC236}">
                <a16:creationId xmlns:a16="http://schemas.microsoft.com/office/drawing/2014/main" id="{B4ED0E33-CFE4-0242-9EEC-40143A59DFD5}"/>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31700D6D-A28C-414E-B24E-14975BD0EB8D}"/>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7" name="object 23">
              <a:extLst>
                <a:ext uri="{FF2B5EF4-FFF2-40B4-BE49-F238E27FC236}">
                  <a16:creationId xmlns:a16="http://schemas.microsoft.com/office/drawing/2014/main" id="{4963EA16-3969-C442-A4D7-57F8248DC7F3}"/>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8" name="object 24">
              <a:extLst>
                <a:ext uri="{FF2B5EF4-FFF2-40B4-BE49-F238E27FC236}">
                  <a16:creationId xmlns:a16="http://schemas.microsoft.com/office/drawing/2014/main" id="{66023F5D-93B4-EC47-B7F1-F0A0F7507009}"/>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9" name="object 25">
              <a:extLst>
                <a:ext uri="{FF2B5EF4-FFF2-40B4-BE49-F238E27FC236}">
                  <a16:creationId xmlns:a16="http://schemas.microsoft.com/office/drawing/2014/main" id="{10ABC8EB-90BF-EF4F-A0EF-27D10C37D6BA}"/>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0" name="object 26">
              <a:extLst>
                <a:ext uri="{FF2B5EF4-FFF2-40B4-BE49-F238E27FC236}">
                  <a16:creationId xmlns:a16="http://schemas.microsoft.com/office/drawing/2014/main" id="{1BD8B091-7D8B-2543-A445-08C4DA43A3E8}"/>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1" name="object 27">
              <a:extLst>
                <a:ext uri="{FF2B5EF4-FFF2-40B4-BE49-F238E27FC236}">
                  <a16:creationId xmlns:a16="http://schemas.microsoft.com/office/drawing/2014/main" id="{435A83CA-4A04-D240-AB84-3511D8BBC11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2" name="object 28">
              <a:extLst>
                <a:ext uri="{FF2B5EF4-FFF2-40B4-BE49-F238E27FC236}">
                  <a16:creationId xmlns:a16="http://schemas.microsoft.com/office/drawing/2014/main" id="{401AC583-4A8D-8E48-9CD7-9D2DD1F9759D}"/>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3" name="object 29">
              <a:extLst>
                <a:ext uri="{FF2B5EF4-FFF2-40B4-BE49-F238E27FC236}">
                  <a16:creationId xmlns:a16="http://schemas.microsoft.com/office/drawing/2014/main" id="{70EFA4CC-3D39-CF41-A0B9-01972CBF5A94}"/>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4" name="object 30">
              <a:extLst>
                <a:ext uri="{FF2B5EF4-FFF2-40B4-BE49-F238E27FC236}">
                  <a16:creationId xmlns:a16="http://schemas.microsoft.com/office/drawing/2014/main" id="{7122C2B8-B250-AE45-B142-300CF0C82D28}"/>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grpSp>
      <p:sp>
        <p:nvSpPr>
          <p:cNvPr id="2" name="TextBox 1">
            <a:extLst>
              <a:ext uri="{FF2B5EF4-FFF2-40B4-BE49-F238E27FC236}">
                <a16:creationId xmlns:a16="http://schemas.microsoft.com/office/drawing/2014/main" id="{9ABECA10-9B56-DFE3-29F0-904F2400225F}"/>
              </a:ext>
            </a:extLst>
          </p:cNvPr>
          <p:cNvSpPr txBox="1"/>
          <p:nvPr/>
        </p:nvSpPr>
        <p:spPr>
          <a:xfrm>
            <a:off x="12712642" y="6697067"/>
            <a:ext cx="1808145" cy="646331"/>
          </a:xfrm>
          <a:prstGeom prst="rect">
            <a:avLst/>
          </a:prstGeom>
          <a:solidFill>
            <a:schemeClr val="bg1"/>
          </a:solidFill>
          <a:ln w="50800">
            <a:solidFill>
              <a:srgbClr val="FF0000"/>
            </a:solidFill>
          </a:ln>
        </p:spPr>
        <p:txBody>
          <a:bodyPr wrap="square" rtlCol="0">
            <a:spAutoFit/>
          </a:bodyPr>
          <a:lstStyle/>
          <a:p>
            <a:pPr algn="ctr"/>
            <a:r>
              <a:rPr lang="en-US" sz="3600" b="1" dirty="0"/>
              <a:t>RED</a:t>
            </a:r>
            <a:endParaRPr lang="en-GB" sz="3600" b="1" dirty="0"/>
          </a:p>
        </p:txBody>
      </p:sp>
      <p:sp>
        <p:nvSpPr>
          <p:cNvPr id="16" name="TextBox 15">
            <a:extLst>
              <a:ext uri="{FF2B5EF4-FFF2-40B4-BE49-F238E27FC236}">
                <a16:creationId xmlns:a16="http://schemas.microsoft.com/office/drawing/2014/main" id="{B83FC207-047C-5A2D-9192-F306B0C49603}"/>
              </a:ext>
            </a:extLst>
          </p:cNvPr>
          <p:cNvSpPr txBox="1"/>
          <p:nvPr/>
        </p:nvSpPr>
        <p:spPr>
          <a:xfrm>
            <a:off x="12199801" y="5645020"/>
            <a:ext cx="2667000" cy="646331"/>
          </a:xfrm>
          <a:prstGeom prst="rect">
            <a:avLst/>
          </a:prstGeom>
          <a:solidFill>
            <a:schemeClr val="bg1"/>
          </a:solidFill>
          <a:ln w="50800">
            <a:solidFill>
              <a:srgbClr val="FFFF00"/>
            </a:solidFill>
          </a:ln>
        </p:spPr>
        <p:txBody>
          <a:bodyPr wrap="square" rtlCol="0">
            <a:spAutoFit/>
          </a:bodyPr>
          <a:lstStyle/>
          <a:p>
            <a:pPr algn="ctr"/>
            <a:r>
              <a:rPr lang="en-US" sz="3600" b="1" dirty="0"/>
              <a:t>YELLOW</a:t>
            </a:r>
            <a:endParaRPr lang="en-GB" b="1" dirty="0"/>
          </a:p>
        </p:txBody>
      </p:sp>
      <p:sp>
        <p:nvSpPr>
          <p:cNvPr id="17" name="TextBox 16">
            <a:extLst>
              <a:ext uri="{FF2B5EF4-FFF2-40B4-BE49-F238E27FC236}">
                <a16:creationId xmlns:a16="http://schemas.microsoft.com/office/drawing/2014/main" id="{70E8FE40-0175-31DC-C2B2-2D2633BEA714}"/>
              </a:ext>
            </a:extLst>
          </p:cNvPr>
          <p:cNvSpPr txBox="1"/>
          <p:nvPr/>
        </p:nvSpPr>
        <p:spPr>
          <a:xfrm>
            <a:off x="12317584" y="7749114"/>
            <a:ext cx="2784593" cy="646331"/>
          </a:xfrm>
          <a:prstGeom prst="rect">
            <a:avLst/>
          </a:prstGeom>
          <a:solidFill>
            <a:schemeClr val="bg1"/>
          </a:solidFill>
          <a:ln w="50800">
            <a:solidFill>
              <a:srgbClr val="00B050"/>
            </a:solidFill>
          </a:ln>
        </p:spPr>
        <p:txBody>
          <a:bodyPr wrap="square" rtlCol="0">
            <a:spAutoFit/>
          </a:bodyPr>
          <a:lstStyle/>
          <a:p>
            <a:pPr algn="ctr"/>
            <a:r>
              <a:rPr lang="en-US" sz="3600" b="1" dirty="0"/>
              <a:t>GREEN</a:t>
            </a:r>
            <a:endParaRPr lang="en-GB" sz="3600" b="1" dirty="0"/>
          </a:p>
        </p:txBody>
      </p:sp>
      <p:sp>
        <p:nvSpPr>
          <p:cNvPr id="18" name="TextBox 17">
            <a:extLst>
              <a:ext uri="{FF2B5EF4-FFF2-40B4-BE49-F238E27FC236}">
                <a16:creationId xmlns:a16="http://schemas.microsoft.com/office/drawing/2014/main" id="{4DE7A868-1CB9-4123-51C1-8B1DD3CC35CB}"/>
              </a:ext>
            </a:extLst>
          </p:cNvPr>
          <p:cNvSpPr txBox="1"/>
          <p:nvPr/>
        </p:nvSpPr>
        <p:spPr>
          <a:xfrm>
            <a:off x="12525067" y="8760643"/>
            <a:ext cx="2341734" cy="646331"/>
          </a:xfrm>
          <a:prstGeom prst="rect">
            <a:avLst/>
          </a:prstGeom>
          <a:solidFill>
            <a:schemeClr val="bg1"/>
          </a:solidFill>
          <a:ln w="50800">
            <a:solidFill>
              <a:schemeClr val="accent4"/>
            </a:solidFill>
          </a:ln>
        </p:spPr>
        <p:txBody>
          <a:bodyPr wrap="square" rtlCol="0">
            <a:spAutoFit/>
          </a:bodyPr>
          <a:lstStyle/>
          <a:p>
            <a:pPr algn="ctr"/>
            <a:r>
              <a:rPr lang="en-US" sz="3600" b="1" dirty="0"/>
              <a:t>BLUE</a:t>
            </a:r>
            <a:endParaRPr lang="en-GB" sz="3600" b="1" dirty="0"/>
          </a:p>
        </p:txBody>
      </p:sp>
      <p:pic>
        <p:nvPicPr>
          <p:cNvPr id="4" name="Picture 3" descr="A group of colored pencils in a circle&#10;&#10;Description automatically generated">
            <a:extLst>
              <a:ext uri="{FF2B5EF4-FFF2-40B4-BE49-F238E27FC236}">
                <a16:creationId xmlns:a16="http://schemas.microsoft.com/office/drawing/2014/main" id="{4406E98A-C842-7192-44E7-14D3D792D756}"/>
              </a:ext>
            </a:extLst>
          </p:cNvPr>
          <p:cNvPicPr>
            <a:picLocks noChangeAspect="1"/>
          </p:cNvPicPr>
          <p:nvPr/>
        </p:nvPicPr>
        <p:blipFill>
          <a:blip r:embed="rId3"/>
          <a:stretch>
            <a:fillRect/>
          </a:stretch>
        </p:blipFill>
        <p:spPr>
          <a:xfrm>
            <a:off x="2349100" y="5151985"/>
            <a:ext cx="5019135" cy="4995586"/>
          </a:xfrm>
          <a:prstGeom prst="rect">
            <a:avLst/>
          </a:prstGeom>
        </p:spPr>
      </p:pic>
    </p:spTree>
    <p:extLst>
      <p:ext uri="{BB962C8B-B14F-4D97-AF65-F5344CB8AC3E}">
        <p14:creationId xmlns:p14="http://schemas.microsoft.com/office/powerpoint/2010/main" val="4047101473"/>
      </p:ext>
    </p:extLst>
  </p:cSld>
  <p:clrMapOvr>
    <a:masterClrMapping/>
  </p:clrMapOvr>
</p:sld>
</file>

<file path=ppt/theme/theme1.xml><?xml version="1.0" encoding="utf-8"?>
<a:theme xmlns:a="http://schemas.openxmlformats.org/drawingml/2006/main" name="Office Theme">
  <a:themeElements>
    <a:clrScheme name="Custom 1">
      <a:dk1>
        <a:srgbClr val="000A2B"/>
      </a:dk1>
      <a:lt1>
        <a:srgbClr val="FFFFFF"/>
      </a:lt1>
      <a:dk2>
        <a:srgbClr val="494949"/>
      </a:dk2>
      <a:lt2>
        <a:srgbClr val="E7E6E6"/>
      </a:lt2>
      <a:accent1>
        <a:srgbClr val="8DBF2A"/>
      </a:accent1>
      <a:accent2>
        <a:srgbClr val="4C576E"/>
      </a:accent2>
      <a:accent3>
        <a:srgbClr val="33B793"/>
      </a:accent3>
      <a:accent4>
        <a:srgbClr val="005EB8"/>
      </a:accent4>
      <a:accent5>
        <a:srgbClr val="767776"/>
      </a:accent5>
      <a:accent6>
        <a:srgbClr val="33B734"/>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c5f394f-947a-44cf-b0b7-8f7362a3aeb8" xsi:nil="true"/>
    <lcf76f155ced4ddcb4097134ff3c332f xmlns="0befba30-5e88-4887-b2a6-d954fe54006f">
      <Terms xmlns="http://schemas.microsoft.com/office/infopath/2007/PartnerControls"/>
    </lcf76f155ced4ddcb4097134ff3c332f>
    <SharedWithUsers xmlns="1c5f394f-947a-44cf-b0b7-8f7362a3aeb8">
      <UserInfo>
        <DisplayName>Phillip McShane</DisplayName>
        <AccountId>17</AccountId>
        <AccountType/>
      </UserInfo>
      <UserInfo>
        <DisplayName>Arran Goodchild</DisplayName>
        <AccountId>33</AccountId>
        <AccountType/>
      </UserInfo>
      <UserInfo>
        <DisplayName>Rebecca Hale</DisplayName>
        <AccountId>152</AccountId>
        <AccountType/>
      </UserInfo>
      <UserInfo>
        <DisplayName>Charlie Cantwell</DisplayName>
        <AccountId>43</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F1EAF855CF7BD4693979D8A9BA7B2FA" ma:contentTypeVersion="14" ma:contentTypeDescription="Create a new document." ma:contentTypeScope="" ma:versionID="eb3205ee8125f8d8f8682dcdb10b9530">
  <xsd:schema xmlns:xsd="http://www.w3.org/2001/XMLSchema" xmlns:xs="http://www.w3.org/2001/XMLSchema" xmlns:p="http://schemas.microsoft.com/office/2006/metadata/properties" xmlns:ns2="0befba30-5e88-4887-b2a6-d954fe54006f" xmlns:ns3="1c5f394f-947a-44cf-b0b7-8f7362a3aeb8" targetNamespace="http://schemas.microsoft.com/office/2006/metadata/properties" ma:root="true" ma:fieldsID="3660d8f14f6f1ed53ff539dc22717089" ns2:_="" ns3:_="">
    <xsd:import namespace="0befba30-5e88-4887-b2a6-d954fe54006f"/>
    <xsd:import namespace="1c5f394f-947a-44cf-b0b7-8f7362a3aeb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befba30-5e88-4887-b2a6-d954fe54006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8243dfa-4154-4670-946c-2a8ca41de34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c5f394f-947a-44cf-b0b7-8f7362a3aeb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403119dd-3c40-4b1b-a889-5a6aa143bfbb}" ma:internalName="TaxCatchAll" ma:showField="CatchAllData" ma:web="1c5f394f-947a-44cf-b0b7-8f7362a3aeb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7B0ECE3-7B62-416D-8F0B-04D7369AECCB}">
  <ds:schemaRefs>
    <ds:schemaRef ds:uri="0befba30-5e88-4887-b2a6-d954fe54006f"/>
    <ds:schemaRef ds:uri="1c5f394f-947a-44cf-b0b7-8f7362a3aeb8"/>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86B2985-95DE-4F35-8B0C-F3705EA5C5D6}">
  <ds:schemaRefs>
    <ds:schemaRef ds:uri="0befba30-5e88-4887-b2a6-d954fe54006f"/>
    <ds:schemaRef ds:uri="1c5f394f-947a-44cf-b0b7-8f7362a3aeb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C0F0D81-2523-4349-8ECF-3E53B74C6E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5636</TotalTime>
  <Words>7922</Words>
  <Application>Microsoft Office PowerPoint</Application>
  <PresentationFormat>Custom</PresentationFormat>
  <Paragraphs>483</Paragraphs>
  <Slides>27</Slides>
  <Notes>26</Notes>
  <HiddenSlides>5</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Jenny Karlsson</dc:creator>
  <cp:keywords/>
  <dc:description/>
  <cp:lastModifiedBy>Rebecca Hale</cp:lastModifiedBy>
  <cp:revision>851</cp:revision>
  <dcterms:created xsi:type="dcterms:W3CDTF">2020-11-12T11:18:59Z</dcterms:created>
  <dcterms:modified xsi:type="dcterms:W3CDTF">2024-05-15T14:22:42Z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2020-11-12T10:00:00Z</vt:filetime>
  </property>
  <property fmtid="{D5CDD505-2E9C-101B-9397-08002B2CF9AE}" pid="3" name="Creator">
    <vt:lpwstr>Adobe InDesign 16.0 (Macintosh)</vt:lpwstr>
  </property>
  <property fmtid="{D5CDD505-2E9C-101B-9397-08002B2CF9AE}" pid="4" name="LastSaved">
    <vt:filetime>2020-11-12T10:00:00Z</vt:filetime>
  </property>
  <property fmtid="{D5CDD505-2E9C-101B-9397-08002B2CF9AE}" pid="5" name="ContentTypeId">
    <vt:lpwstr>0x010100DF1EAF855CF7BD4693979D8A9BA7B2FA</vt:lpwstr>
  </property>
  <property fmtid="{D5CDD505-2E9C-101B-9397-08002B2CF9AE}" pid="6" name="MediaServiceImageTags">
    <vt:lpwstr/>
  </property>
</Properties>
</file>