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3"/>
  </p:notesMasterIdLst>
  <p:sldIdLst>
    <p:sldId id="418" r:id="rId2"/>
    <p:sldId id="442" r:id="rId3"/>
    <p:sldId id="419" r:id="rId4"/>
    <p:sldId id="490" r:id="rId5"/>
    <p:sldId id="420" r:id="rId6"/>
    <p:sldId id="443" r:id="rId7"/>
    <p:sldId id="422" r:id="rId8"/>
    <p:sldId id="423" r:id="rId9"/>
    <p:sldId id="424" r:id="rId10"/>
    <p:sldId id="425" r:id="rId11"/>
    <p:sldId id="426" r:id="rId12"/>
    <p:sldId id="445" r:id="rId13"/>
    <p:sldId id="433" r:id="rId14"/>
    <p:sldId id="429" r:id="rId15"/>
    <p:sldId id="417" r:id="rId16"/>
    <p:sldId id="448" r:id="rId17"/>
    <p:sldId id="434" r:id="rId18"/>
    <p:sldId id="436" r:id="rId19"/>
    <p:sldId id="439" r:id="rId20"/>
    <p:sldId id="447" r:id="rId21"/>
    <p:sldId id="441" r:id="rId22"/>
    <p:sldId id="440" r:id="rId23"/>
    <p:sldId id="454" r:id="rId24"/>
    <p:sldId id="449" r:id="rId25"/>
    <p:sldId id="450" r:id="rId26"/>
    <p:sldId id="451" r:id="rId27"/>
    <p:sldId id="452" r:id="rId28"/>
    <p:sldId id="453" r:id="rId29"/>
    <p:sldId id="455" r:id="rId30"/>
    <p:sldId id="456" r:id="rId31"/>
    <p:sldId id="457" r:id="rId32"/>
    <p:sldId id="458" r:id="rId33"/>
    <p:sldId id="459" r:id="rId34"/>
    <p:sldId id="460" r:id="rId35"/>
    <p:sldId id="461" r:id="rId36"/>
    <p:sldId id="462" r:id="rId37"/>
    <p:sldId id="463" r:id="rId38"/>
    <p:sldId id="464" r:id="rId39"/>
    <p:sldId id="465" r:id="rId40"/>
    <p:sldId id="466" r:id="rId41"/>
    <p:sldId id="467" r:id="rId42"/>
    <p:sldId id="468" r:id="rId43"/>
    <p:sldId id="469" r:id="rId44"/>
    <p:sldId id="470" r:id="rId45"/>
    <p:sldId id="471" r:id="rId46"/>
    <p:sldId id="473" r:id="rId47"/>
    <p:sldId id="474" r:id="rId48"/>
    <p:sldId id="475" r:id="rId49"/>
    <p:sldId id="476" r:id="rId50"/>
    <p:sldId id="477" r:id="rId51"/>
    <p:sldId id="478" r:id="rId52"/>
    <p:sldId id="479" r:id="rId53"/>
    <p:sldId id="480" r:id="rId54"/>
    <p:sldId id="481" r:id="rId55"/>
    <p:sldId id="482" r:id="rId56"/>
    <p:sldId id="483" r:id="rId57"/>
    <p:sldId id="484" r:id="rId58"/>
    <p:sldId id="485" r:id="rId59"/>
    <p:sldId id="486" r:id="rId60"/>
    <p:sldId id="487" r:id="rId61"/>
    <p:sldId id="488" r:id="rId62"/>
    <p:sldId id="489" r:id="rId63"/>
    <p:sldId id="503" r:id="rId64"/>
    <p:sldId id="502" r:id="rId65"/>
    <p:sldId id="501" r:id="rId66"/>
    <p:sldId id="500" r:id="rId67"/>
    <p:sldId id="499" r:id="rId68"/>
    <p:sldId id="498" r:id="rId69"/>
    <p:sldId id="497" r:id="rId70"/>
    <p:sldId id="496" r:id="rId71"/>
    <p:sldId id="495" r:id="rId72"/>
    <p:sldId id="494" r:id="rId73"/>
    <p:sldId id="493" r:id="rId74"/>
    <p:sldId id="492" r:id="rId75"/>
    <p:sldId id="491" r:id="rId76"/>
    <p:sldId id="516" r:id="rId77"/>
    <p:sldId id="515" r:id="rId78"/>
    <p:sldId id="514" r:id="rId79"/>
    <p:sldId id="513" r:id="rId80"/>
    <p:sldId id="512" r:id="rId81"/>
    <p:sldId id="511" r:id="rId82"/>
    <p:sldId id="510" r:id="rId83"/>
    <p:sldId id="509" r:id="rId84"/>
    <p:sldId id="508" r:id="rId85"/>
    <p:sldId id="507" r:id="rId86"/>
    <p:sldId id="506" r:id="rId87"/>
    <p:sldId id="505" r:id="rId88"/>
    <p:sldId id="504" r:id="rId89"/>
    <p:sldId id="529" r:id="rId90"/>
    <p:sldId id="528" r:id="rId91"/>
    <p:sldId id="527" r:id="rId92"/>
    <p:sldId id="526" r:id="rId93"/>
    <p:sldId id="525" r:id="rId94"/>
    <p:sldId id="524" r:id="rId95"/>
    <p:sldId id="523" r:id="rId96"/>
    <p:sldId id="522" r:id="rId97"/>
    <p:sldId id="521" r:id="rId98"/>
    <p:sldId id="520" r:id="rId99"/>
    <p:sldId id="519" r:id="rId100"/>
    <p:sldId id="518" r:id="rId101"/>
    <p:sldId id="517" r:id="rId102"/>
  </p:sldIdLst>
  <p:sldSz cx="20104100" cy="11309350"/>
  <p:notesSz cx="20104100" cy="11309350"/>
  <p:embeddedFontLst>
    <p:embeddedFont>
      <p:font typeface="Calibri" panose="020F0502020204030204" pitchFamily="34" charset="0"/>
      <p:regular r:id="rId104"/>
      <p:bold r:id="rId105"/>
      <p:italic r:id="rId106"/>
      <p:boldItalic r:id="rId107"/>
    </p:embeddedFont>
    <p:embeddedFont>
      <p:font typeface="Poppins" panose="00000500000000000000" pitchFamily="2" charset="0"/>
      <p:regular r:id="rId108"/>
      <p:bold r:id="rId109"/>
      <p:italic r:id="rId110"/>
      <p:boldItalic r:id="rId111"/>
    </p:embeddedFont>
    <p:embeddedFont>
      <p:font typeface="Poppins Light" panose="00000400000000000000" pitchFamily="2" charset="0"/>
      <p:regular r:id="rId112"/>
      <p:italic r:id="rId113"/>
    </p:embeddedFont>
    <p:embeddedFont>
      <p:font typeface="Poppins SemiBold" panose="00000700000000000000" pitchFamily="2" charset="0"/>
      <p:regular r:id="rId114"/>
      <p:bold r:id="rId115"/>
      <p:italic r:id="rId116"/>
      <p:boldItalic r:id="rId117"/>
    </p:embeddedFont>
    <p:embeddedFont>
      <p:font typeface="Proxima Nova Semibold" panose="020B0604020202020204" charset="0"/>
      <p:regular r:id="rId118"/>
      <p:bold r:id="rId119"/>
    </p:embeddedFont>
  </p:embeddedFontLst>
  <p:defaultTextStyle>
    <a:defPPr>
      <a:defRPr lang="en-US"/>
    </a:defPPr>
    <a:lvl1pPr marL="0" algn="l" defTabSz="914357" rtl="0" eaLnBrk="1" latinLnBrk="0" hangingPunct="1">
      <a:defRPr sz="1801" kern="1200">
        <a:solidFill>
          <a:schemeClr val="tx1"/>
        </a:solidFill>
        <a:latin typeface="+mn-lt"/>
        <a:ea typeface="+mn-ea"/>
        <a:cs typeface="+mn-cs"/>
      </a:defRPr>
    </a:lvl1pPr>
    <a:lvl2pPr marL="457179" algn="l" defTabSz="914357" rtl="0" eaLnBrk="1" latinLnBrk="0" hangingPunct="1">
      <a:defRPr sz="1801" kern="1200">
        <a:solidFill>
          <a:schemeClr val="tx1"/>
        </a:solidFill>
        <a:latin typeface="+mn-lt"/>
        <a:ea typeface="+mn-ea"/>
        <a:cs typeface="+mn-cs"/>
      </a:defRPr>
    </a:lvl2pPr>
    <a:lvl3pPr marL="914357" algn="l" defTabSz="914357" rtl="0" eaLnBrk="1" latinLnBrk="0" hangingPunct="1">
      <a:defRPr sz="1801" kern="1200">
        <a:solidFill>
          <a:schemeClr val="tx1"/>
        </a:solidFill>
        <a:latin typeface="+mn-lt"/>
        <a:ea typeface="+mn-ea"/>
        <a:cs typeface="+mn-cs"/>
      </a:defRPr>
    </a:lvl3pPr>
    <a:lvl4pPr marL="1371536" algn="l" defTabSz="914357" rtl="0" eaLnBrk="1" latinLnBrk="0" hangingPunct="1">
      <a:defRPr sz="1801" kern="1200">
        <a:solidFill>
          <a:schemeClr val="tx1"/>
        </a:solidFill>
        <a:latin typeface="+mn-lt"/>
        <a:ea typeface="+mn-ea"/>
        <a:cs typeface="+mn-cs"/>
      </a:defRPr>
    </a:lvl4pPr>
    <a:lvl5pPr marL="1828715" algn="l" defTabSz="914357" rtl="0" eaLnBrk="1" latinLnBrk="0" hangingPunct="1">
      <a:defRPr sz="1801" kern="1200">
        <a:solidFill>
          <a:schemeClr val="tx1"/>
        </a:solidFill>
        <a:latin typeface="+mn-lt"/>
        <a:ea typeface="+mn-ea"/>
        <a:cs typeface="+mn-cs"/>
      </a:defRPr>
    </a:lvl5pPr>
    <a:lvl6pPr marL="2285893" algn="l" defTabSz="914357" rtl="0" eaLnBrk="1" latinLnBrk="0" hangingPunct="1">
      <a:defRPr sz="1801" kern="1200">
        <a:solidFill>
          <a:schemeClr val="tx1"/>
        </a:solidFill>
        <a:latin typeface="+mn-lt"/>
        <a:ea typeface="+mn-ea"/>
        <a:cs typeface="+mn-cs"/>
      </a:defRPr>
    </a:lvl6pPr>
    <a:lvl7pPr marL="2743072" algn="l" defTabSz="914357" rtl="0" eaLnBrk="1" latinLnBrk="0" hangingPunct="1">
      <a:defRPr sz="1801" kern="1200">
        <a:solidFill>
          <a:schemeClr val="tx1"/>
        </a:solidFill>
        <a:latin typeface="+mn-lt"/>
        <a:ea typeface="+mn-ea"/>
        <a:cs typeface="+mn-cs"/>
      </a:defRPr>
    </a:lvl7pPr>
    <a:lvl8pPr marL="3200252" algn="l" defTabSz="914357" rtl="0" eaLnBrk="1" latinLnBrk="0" hangingPunct="1">
      <a:defRPr sz="1801" kern="1200">
        <a:solidFill>
          <a:schemeClr val="tx1"/>
        </a:solidFill>
        <a:latin typeface="+mn-lt"/>
        <a:ea typeface="+mn-ea"/>
        <a:cs typeface="+mn-cs"/>
      </a:defRPr>
    </a:lvl8pPr>
    <a:lvl9pPr marL="3657431" algn="l" defTabSz="914357" rtl="0" eaLnBrk="1" latinLnBrk="0" hangingPunct="1">
      <a:defRPr sz="180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CDB957-2DC7-0B3E-5A02-335A8A85E6E5}" name="Natasha Sudan" initials="NS" userId="S::nsudan@engineeringuk.com::c2080643-0b4f-4c71-aeed-30e144c1408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700"/>
    <a:srgbClr val="FEC759"/>
    <a:srgbClr val="26213F"/>
    <a:srgbClr val="C114C6"/>
    <a:srgbClr val="F70059"/>
    <a:srgbClr val="3DF9F4"/>
    <a:srgbClr val="14ED99"/>
    <a:srgbClr val="27203E"/>
    <a:srgbClr val="E20014"/>
    <a:srgbClr val="F700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ED231-A4E4-B35E-07CE-E5DBFCED9924}" v="8" dt="2023-08-09T14:41:36.466"/>
    <p1510:client id="{11C6F870-0D53-E747-A880-359E1408F03A}" v="1932" dt="2023-08-21T19:09:53.271"/>
    <p1510:client id="{1AC6BF2C-F95A-42B9-A98D-04A364EA93A7}" v="374" dt="2023-08-22T14:58:29.526"/>
    <p1510:client id="{1BB5B771-9FAF-49AD-B3F0-896B736DABDC}" v="272" dt="2023-08-25T12:28:13.474"/>
    <p1510:client id="{2527190D-DBD6-4038-8839-47EAB6EC1D8B}" v="147" dt="2023-08-09T12:43:54.338"/>
    <p1510:client id="{4896D31E-37F6-4E8F-9D04-F43D69191D35}" v="141" dt="2023-08-23T17:13:56.815"/>
    <p1510:client id="{4927C9DE-1F64-4588-BFDD-E772DDC5932D}" v="4" dt="2023-08-25T13:19:36.780"/>
    <p1510:client id="{4DC29D9F-1A57-1F18-2452-7EFDED3C62B6}" v="1090" dt="2023-08-08T15:45:27.670"/>
    <p1510:client id="{4F91371D-5053-49B8-8CB0-D4219463B8A0}" v="634" dt="2023-08-23T15:40:17.780"/>
    <p1510:client id="{53D4C8A6-C522-1CFB-A17F-6C667D862659}" v="1376" dt="2023-08-17T15:48:16.132"/>
    <p1510:client id="{5C98AC33-D791-93AF-E748-15317F9C7FD1}" v="13" dt="2023-08-10T13:51:30.393"/>
    <p1510:client id="{5DF45CDB-E611-4245-8F18-09FD66AF22AE}" v="58" dt="2023-08-11T13:03:32.110"/>
    <p1510:client id="{669C9276-7640-0C8E-F633-2621E0263998}" v="492" dt="2023-08-11T19:12:54.904"/>
    <p1510:client id="{712F54F1-7566-CF9F-8AE4-F5DFB60C6FEB}" v="2004" dt="2023-08-18T18:52:24.241"/>
    <p1510:client id="{7CD3C6F5-48CF-4D22-AC0F-10FC69A61B4F}" v="2" dt="2023-08-23T12:53:42.766"/>
    <p1510:client id="{8D5A340E-08F7-496C-B635-02B5825A01A9}" v="727" dt="2023-08-30T13:32:40.859"/>
    <p1510:client id="{91E42C77-0CC5-49E3-A2F9-B64BC9631628}" v="5" dt="2023-08-23T12:56:58.537"/>
    <p1510:client id="{94C1383B-DC17-4E76-B549-FF3A6161B7A7}" v="808" dt="2023-08-25T13:17:50.828"/>
    <p1510:client id="{C6CAE56E-BBB5-44AD-867E-50583B97825E}" v="32" dt="2023-08-07T09:50:50.726"/>
    <p1510:client id="{CBA2280E-C695-4A8F-81BD-33AD161C3972}" v="168" dt="2023-08-23T16:22:36.755"/>
    <p1510:client id="{CF539E12-31A3-78DA-981F-7934E1F6C223}" v="304" dt="2023-10-25T08:55:56.106"/>
    <p1510:client id="{D14F4854-EE9A-43B6-8D3E-41B948EED046}" v="221" dt="2023-08-30T16:18:06.524"/>
    <p1510:client id="{E5E52385-6215-4A56-9E03-325790EAA40A}" v="8" dt="2023-08-23T13:57:27.901"/>
    <p1510:client id="{FC769719-A6FE-49CB-B5F8-EEAE09F85F47}" v="762" dt="2023-08-24T16:54:48.74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4771" autoAdjust="0"/>
  </p:normalViewPr>
  <p:slideViewPr>
    <p:cSldViewPr snapToGrid="0">
      <p:cViewPr varScale="1">
        <p:scale>
          <a:sx n="31" d="100"/>
          <a:sy n="31" d="100"/>
        </p:scale>
        <p:origin x="2880" y="66"/>
      </p:cViewPr>
      <p:guideLst/>
    </p:cSldViewPr>
  </p:slideViewPr>
  <p:notesTextViewPr>
    <p:cViewPr>
      <p:scale>
        <a:sx n="1" d="1"/>
        <a:sy n="1" d="1"/>
      </p:scale>
      <p:origin x="0" y="-432"/>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4.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9.fntdata"/><Relationship Id="rId16" Type="http://schemas.openxmlformats.org/officeDocument/2006/relationships/slide" Target="slides/slide15.xml"/><Relationship Id="rId107" Type="http://schemas.openxmlformats.org/officeDocument/2006/relationships/font" Target="fonts/font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0.fntdata"/><Relationship Id="rId118" Type="http://schemas.openxmlformats.org/officeDocument/2006/relationships/font" Target="fonts/font15.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font" Target="fonts/font5.fntdata"/><Relationship Id="rId124" Type="http://schemas.microsoft.com/office/2015/10/relationships/revisionInfo" Target="revisionInfo.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1.fntdata"/><Relationship Id="rId119" Type="http://schemas.openxmlformats.org/officeDocument/2006/relationships/font" Target="fonts/font16.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1.fntdata"/><Relationship Id="rId120" Type="http://schemas.openxmlformats.org/officeDocument/2006/relationships/presProps" Target="presProps.xml"/><Relationship Id="rId125" Type="http://schemas.microsoft.com/office/2018/10/relationships/authors" Targe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7.fntdata"/><Relationship Id="rId115"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b="0" i="0">
                <a:latin typeface="Poppins Light" pitchFamily="2" charset="77"/>
              </a:defRPr>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b="0" i="0">
                <a:latin typeface="Poppins Light" pitchFamily="2" charset="77"/>
              </a:defRPr>
            </a:lvl1pPr>
          </a:lstStyle>
          <a:p>
            <a:fld id="{F49D8397-BAE7-8C41-B51B-46E6286A9C08}" type="datetimeFigureOut">
              <a:rPr lang="en-US" smtClean="0"/>
              <a:pPr/>
              <a:t>11/1/2023</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b="0" i="0">
                <a:latin typeface="Poppins Light" pitchFamily="2" charset="77"/>
              </a:defRPr>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b="0" i="0">
                <a:latin typeface="Poppins Light" pitchFamily="2" charset="77"/>
              </a:defRPr>
            </a:lvl1pPr>
          </a:lstStyle>
          <a:p>
            <a:fld id="{B0F6247D-5FE6-DE41-92C7-B7BE717BF38F}" type="slidenum">
              <a:rPr lang="en-US" smtClean="0"/>
              <a:pPr/>
              <a:t>‹#›</a:t>
            </a:fld>
            <a:endParaRPr lang="en-US"/>
          </a:p>
        </p:txBody>
      </p:sp>
    </p:spTree>
    <p:extLst>
      <p:ext uri="{BB962C8B-B14F-4D97-AF65-F5344CB8AC3E}">
        <p14:creationId xmlns:p14="http://schemas.microsoft.com/office/powerpoint/2010/main" val="3293966806"/>
      </p:ext>
    </p:extLst>
  </p:cSld>
  <p:clrMap bg1="lt1" tx1="dk1" bg2="lt2" tx2="dk2" accent1="accent1" accent2="accent2" accent3="accent3" accent4="accent4" accent5="accent5" accent6="accent6" hlink="hlink" folHlink="folHlink"/>
  <p:notesStyle>
    <a:lvl1pPr marL="0" algn="l" defTabSz="914357" rtl="0" eaLnBrk="1" latinLnBrk="0" hangingPunct="1">
      <a:defRPr sz="1200" b="0" i="0" kern="1200">
        <a:solidFill>
          <a:schemeClr val="tx1"/>
        </a:solidFill>
        <a:latin typeface="Poppins Light" pitchFamily="2" charset="77"/>
        <a:ea typeface="+mn-ea"/>
        <a:cs typeface="+mn-cs"/>
      </a:defRPr>
    </a:lvl1pPr>
    <a:lvl2pPr marL="457179" algn="l" defTabSz="914357" rtl="0" eaLnBrk="1" latinLnBrk="0" hangingPunct="1">
      <a:defRPr sz="1200" b="0" i="0" kern="1200">
        <a:solidFill>
          <a:schemeClr val="tx1"/>
        </a:solidFill>
        <a:latin typeface="Poppins Light" pitchFamily="2" charset="77"/>
        <a:ea typeface="+mn-ea"/>
        <a:cs typeface="+mn-cs"/>
      </a:defRPr>
    </a:lvl2pPr>
    <a:lvl3pPr marL="914357" algn="l" defTabSz="914357" rtl="0" eaLnBrk="1" latinLnBrk="0" hangingPunct="1">
      <a:defRPr sz="1200" b="0" i="0" kern="1200">
        <a:solidFill>
          <a:schemeClr val="tx1"/>
        </a:solidFill>
        <a:latin typeface="Poppins Light" pitchFamily="2" charset="77"/>
        <a:ea typeface="+mn-ea"/>
        <a:cs typeface="+mn-cs"/>
      </a:defRPr>
    </a:lvl3pPr>
    <a:lvl4pPr marL="1371536" algn="l" defTabSz="914357" rtl="0" eaLnBrk="1" latinLnBrk="0" hangingPunct="1">
      <a:defRPr sz="1200" b="0" i="0" kern="1200">
        <a:solidFill>
          <a:schemeClr val="tx1"/>
        </a:solidFill>
        <a:latin typeface="Poppins Light" pitchFamily="2" charset="77"/>
        <a:ea typeface="+mn-ea"/>
        <a:cs typeface="+mn-cs"/>
      </a:defRPr>
    </a:lvl4pPr>
    <a:lvl5pPr marL="1828715" algn="l" defTabSz="914357" rtl="0" eaLnBrk="1" latinLnBrk="0" hangingPunct="1">
      <a:defRPr sz="1200" b="0" i="0" kern="1200">
        <a:solidFill>
          <a:schemeClr val="tx1"/>
        </a:solidFill>
        <a:latin typeface="Poppins Light" pitchFamily="2" charset="77"/>
        <a:ea typeface="+mn-ea"/>
        <a:cs typeface="+mn-cs"/>
      </a:defRPr>
    </a:lvl5pPr>
    <a:lvl6pPr marL="2285893" algn="l" defTabSz="914357" rtl="0" eaLnBrk="1" latinLnBrk="0" hangingPunct="1">
      <a:defRPr sz="1200" kern="1200">
        <a:solidFill>
          <a:schemeClr val="tx1"/>
        </a:solidFill>
        <a:latin typeface="+mn-lt"/>
        <a:ea typeface="+mn-ea"/>
        <a:cs typeface="+mn-cs"/>
      </a:defRPr>
    </a:lvl6pPr>
    <a:lvl7pPr marL="2743072" algn="l" defTabSz="914357" rtl="0" eaLnBrk="1" latinLnBrk="0" hangingPunct="1">
      <a:defRPr sz="1200" kern="1200">
        <a:solidFill>
          <a:schemeClr val="tx1"/>
        </a:solidFill>
        <a:latin typeface="+mn-lt"/>
        <a:ea typeface="+mn-ea"/>
        <a:cs typeface="+mn-cs"/>
      </a:defRPr>
    </a:lvl7pPr>
    <a:lvl8pPr marL="3200252" algn="l" defTabSz="914357" rtl="0" eaLnBrk="1" latinLnBrk="0" hangingPunct="1">
      <a:defRPr sz="1200" kern="1200">
        <a:solidFill>
          <a:schemeClr val="tx1"/>
        </a:solidFill>
        <a:latin typeface="+mn-lt"/>
        <a:ea typeface="+mn-ea"/>
        <a:cs typeface="+mn-cs"/>
      </a:defRPr>
    </a:lvl8pPr>
    <a:lvl9pPr marL="3657431" algn="l" defTabSz="91435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thesourcebulkfoods.co.uk/" TargetMode="External"/><Relationship Id="rId13" Type="http://schemas.openxmlformats.org/officeDocument/2006/relationships/hyperlink" Target="https://www.overshootday.org/power-of-possibility/" TargetMode="External"/><Relationship Id="rId3" Type="http://schemas.openxmlformats.org/officeDocument/2006/relationships/hyperlink" Target="https://neonfutures.org.uk/case-study/agricultural-engineer-charlotte-budgen/" TargetMode="External"/><Relationship Id="rId7" Type="http://schemas.openxmlformats.org/officeDocument/2006/relationships/hyperlink" Target="https://shorturl.at/ozU05" TargetMode="External"/><Relationship Id="rId12" Type="http://schemas.openxmlformats.org/officeDocument/2006/relationships/hyperlink" Target="https://www.dunstersfarm.com/dunsters-farm-foodservice/sustainability/"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farmgarden.org.uk/10-uk-city-farms" TargetMode="External"/><Relationship Id="rId11" Type="http://schemas.openxmlformats.org/officeDocument/2006/relationships/hyperlink" Target="https://shorturl.at/giVY6" TargetMode="External"/><Relationship Id="rId5" Type="http://schemas.openxmlformats.org/officeDocument/2006/relationships/hyperlink" Target="https://www.thisisengineering.org.uk/meet-the-engineers/halvard/" TargetMode="External"/><Relationship Id="rId10" Type="http://schemas.openxmlformats.org/officeDocument/2006/relationships/hyperlink" Target="https://veganuary.com/" TargetMode="External"/><Relationship Id="rId4" Type="http://schemas.openxmlformats.org/officeDocument/2006/relationships/hyperlink" Target="https://www.thisisengineering.org.uk/meet-the-engineers/ben/" TargetMode="External"/><Relationship Id="rId9" Type="http://schemas.openxmlformats.org/officeDocument/2006/relationships/hyperlink" Target="https://uncommonbio.co/our-science/"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thebigbang.org.uk/the-big-bang-competition/" TargetMode="External"/><Relationship Id="rId3" Type="http://schemas.openxmlformats.org/officeDocument/2006/relationships/hyperlink" Target="https://www.thisisengineering.org.uk/meet-the-engineers/ben/" TargetMode="External"/><Relationship Id="rId7" Type="http://schemas.openxmlformats.org/officeDocument/2006/relationships/hyperlink" Target="https://www.thebigbang.org.uk/the-big-bang-competition/the-big-bang-project-gallery-entry/"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thebigbang.org.uk/media/435jvpid/certificates-rewards-and-gameboard-big-bang-challenge.zip" TargetMode="External"/><Relationship Id="rId5" Type="http://schemas.openxmlformats.org/officeDocument/2006/relationships/hyperlink" Target="https://neonfutures.org.uk/resource/green-engineering-careers-posters/" TargetMode="External"/><Relationship Id="rId4" Type="http://schemas.openxmlformats.org/officeDocument/2006/relationships/hyperlink" Target="https://neonfutures.org.uk/case-study/chocolate-factory-engineer-rob-sharpley/"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www.climate.gov/news-features/understanding-climate/climate-change-global-temperature" TargetMode="External"/><Relationship Id="rId3" Type="http://schemas.openxmlformats.org/officeDocument/2006/relationships/hyperlink" Target="https://www.youtube.com/watch?v=N1XvG440xjM" TargetMode="External"/><Relationship Id="rId7" Type="http://schemas.openxmlformats.org/officeDocument/2006/relationships/hyperlink" Target="https://www.iberdrola.com/sustainability/increase-average-temperature-on-earth"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climatecentral.org/climate-matters/national-climate-assessment-resources-2018" TargetMode="External"/><Relationship Id="rId5" Type="http://schemas.openxmlformats.org/officeDocument/2006/relationships/hyperlink" Target="https://www.birmingham.ac.uk/news/2021/getting-a-grip-on-the-uks-plastic-recycling-crisis-alternatives-to-shipping-the-problem-overseas" TargetMode="External"/><Relationship Id="rId10" Type="http://schemas.openxmlformats.org/officeDocument/2006/relationships/hyperlink" Target="https://www.c40.org/what-we-do/scaling-up-climate-action/adaptation-water/the-future-we-dont-want/sea-level-rise/" TargetMode="External"/><Relationship Id="rId4" Type="http://schemas.openxmlformats.org/officeDocument/2006/relationships/hyperlink" Target="https://www.theworldcounts.com/challenges/planet-earth/state-of-the-planet/world-waste-facts" TargetMode="External"/><Relationship Id="rId9" Type="http://schemas.openxmlformats.org/officeDocument/2006/relationships/hyperlink" Target="https://www.greenpeace.org.uk/news/wasteminster-downing-street-disaster/"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www.sap.com/insights/viewpoints/by-land-sea-and-air-emerging-technologies-to-tackle-climate-change.html" TargetMode="External"/><Relationship Id="rId3" Type="http://schemas.openxmlformats.org/officeDocument/2006/relationships/hyperlink" Target="https://neonfutures.org.uk/case-study/energy-engineer-drew-corbyn/" TargetMode="External"/><Relationship Id="rId7" Type="http://schemas.openxmlformats.org/officeDocument/2006/relationships/hyperlink" Target="https://www.youtube.com/watch?v=ZcW7UEymBtQ"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ismwaste.co.uk/help/what-is-the-waste-hierarchy" TargetMode="External"/><Relationship Id="rId5" Type="http://schemas.openxmlformats.org/officeDocument/2006/relationships/hyperlink" Target="https://neonfutures.org.uk/case-study/agricultural-engineer-charlotte-budgen/" TargetMode="External"/><Relationship Id="rId10" Type="http://schemas.openxmlformats.org/officeDocument/2006/relationships/hyperlink" Target="https://energysavingtrust.org.uk/advice/ground-source-heat-pumps/" TargetMode="External"/><Relationship Id="rId4" Type="http://schemas.openxmlformats.org/officeDocument/2006/relationships/hyperlink" Target="https://www.thisisengineering.org.uk/meet-the-engineers/halvard/" TargetMode="External"/><Relationship Id="rId9" Type="http://schemas.openxmlformats.org/officeDocument/2006/relationships/hyperlink" Target="https://www.aeon.info/ef/midoripress/column/assets_c/2015/11/151130_02.htm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neonfutures.org.uk/case-study/energy-engineer-drew-corbyn/" TargetMode="External"/><Relationship Id="rId7" Type="http://schemas.openxmlformats.org/officeDocument/2006/relationships/hyperlink" Target="https://www.thebigbang.org.uk/the-big-bang-competition/"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thebigbang.org.uk/the-big-bang-competition/the-big-bang-project-gallery-entry/" TargetMode="External"/><Relationship Id="rId5" Type="http://schemas.openxmlformats.org/officeDocument/2006/relationships/hyperlink" Target="https://www.thebigbang.org.uk/media/435jvpid/certificates-rewards-and-gameboard-big-bang-challenge.zip" TargetMode="External"/><Relationship Id="rId4" Type="http://schemas.openxmlformats.org/officeDocument/2006/relationships/hyperlink" Target="https://neonfutures.org.uk/case-study/agricultural-engineer-charlotte-budge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www.sportengland.org/research-and-data/research#horizonscanning-16633" TargetMode="External"/><Relationship Id="rId3" Type="http://schemas.openxmlformats.org/officeDocument/2006/relationships/hyperlink" Target="https://ukdeafsport.org.uk/infographic-about-deaf-peoples-participation-in-sport/" TargetMode="External"/><Relationship Id="rId7" Type="http://schemas.openxmlformats.org/officeDocument/2006/relationships/hyperlink" Target="https://www.activityalliance.org.uk/how-we-help/fact-and-statistics"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sustainhealth.fit/lifestyle/top-10-uk-health-issues-to-watch-in-2023/" TargetMode="External"/><Relationship Id="rId5" Type="http://schemas.openxmlformats.org/officeDocument/2006/relationships/hyperlink" Target="https://www.sportengland.org/research-and-data/research/lower-socio-economic-groups#:~:text=Our%20Active%20Lives%20Adult%20Survey,to%20be%20active%20(54%25" TargetMode="External"/><Relationship Id="rId4" Type="http://schemas.openxmlformats.org/officeDocument/2006/relationships/hyperlink" Target="https://commonslibrary.parliament.uk/research-briefings/cbp-8181/"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neonfutures.org.uk/case-study/product-design-engineer-ellen-harper/" TargetMode="External"/><Relationship Id="rId3" Type="http://schemas.openxmlformats.org/officeDocument/2006/relationships/hyperlink" Target="https://www.stem.org.uk/resources/elibrary/resource/33321/bionic-limbs" TargetMode="External"/><Relationship Id="rId7" Type="http://schemas.openxmlformats.org/officeDocument/2006/relationships/hyperlink" Target="https://uk.trainwithcorner.com/"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thisisengineering.org.uk/meet-the-engineers/charles/" TargetMode="External"/><Relationship Id="rId5" Type="http://schemas.openxmlformats.org/officeDocument/2006/relationships/hyperlink" Target="https://neonfutures.org.uk/case-study/sports-engineer-sean-mcdermott/" TargetMode="External"/><Relationship Id="rId10" Type="http://schemas.openxmlformats.org/officeDocument/2006/relationships/hyperlink" Target="https://www.stem.org.uk/resources/elibrary/resource/26080/sports-technologist" TargetMode="External"/><Relationship Id="rId4" Type="http://schemas.openxmlformats.org/officeDocument/2006/relationships/hyperlink" Target="https://neonfutures.org.uk/case-study/sports-engineer-patty-srinath/" TargetMode="External"/><Relationship Id="rId9" Type="http://schemas.openxmlformats.org/officeDocument/2006/relationships/hyperlink" Target="https://www.youtube.com/watch?v=2xJ3q3q1i4c"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neonfutures.org.uk/case-study/sports-engineer-patty-srinath/" TargetMode="External"/><Relationship Id="rId7" Type="http://schemas.openxmlformats.org/officeDocument/2006/relationships/hyperlink" Target="https://www.thebigbang.org.uk/the-big-bang-competition/"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www.thebigbang.org.uk/the-big-bang-competition/the-big-bang-project-gallery-entry/" TargetMode="External"/><Relationship Id="rId5" Type="http://schemas.openxmlformats.org/officeDocument/2006/relationships/hyperlink" Target="https://www.thebigbang.org.uk/media/435jvpid/certificates-rewards-and-gameboard-big-bang-challenge.zip" TargetMode="External"/><Relationship Id="rId4" Type="http://schemas.openxmlformats.org/officeDocument/2006/relationships/hyperlink" Target="https://www.stem.org.uk/resources/elibrary/resource/26080/sports-technologist"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microbit.or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welbi.co/blog/the-dangers-of-senior-loneliness-and-isolation" TargetMode="External"/><Relationship Id="rId7" Type="http://schemas.openxmlformats.org/officeDocument/2006/relationships/hyperlink" Target="https://www.unesco.org/en/artificial-intelligence/recommendation-ethics"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www.gocompare.com/life-insurance/uk-riskiest-jobs-report/" TargetMode="External"/><Relationship Id="rId5" Type="http://schemas.openxmlformats.org/officeDocument/2006/relationships/hyperlink" Target="https://www.royalengineersbombdisposal-eod.org.uk/our-history/" TargetMode="External"/><Relationship Id="rId4" Type="http://schemas.openxmlformats.org/officeDocument/2006/relationships/hyperlink" Target="https://www.un.org/sustainabledevelopment/sustainable-development-goals/"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8" Type="http://schemas.openxmlformats.org/officeDocument/2006/relationships/hyperlink" Target="https://www.youtube.com/watch?v=e_6g6NMCALw" TargetMode="External"/><Relationship Id="rId3" Type="http://schemas.openxmlformats.org/officeDocument/2006/relationships/hyperlink" Target="https://www.thisisengineering.org.uk/meet-the-engineers/halvard/" TargetMode="External"/><Relationship Id="rId7" Type="http://schemas.openxmlformats.org/officeDocument/2006/relationships/hyperlink" Target="https://www.schlage.com/blog/categories/2023/01/robots-for-home.html"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s://www.gov.uk/government/news/defence-secretary-announces-55m-contract-for-uk-bomb-disposal-robots-at-dsei" TargetMode="External"/><Relationship Id="rId5" Type="http://schemas.openxmlformats.org/officeDocument/2006/relationships/hyperlink" Target="https://shorturl.at/giVY6" TargetMode="External"/><Relationship Id="rId4" Type="http://schemas.openxmlformats.org/officeDocument/2006/relationships/hyperlink" Target="https://www.youtube.com/watch?v=ZcW7UEymBtQ" TargetMode="External"/><Relationship Id="rId9" Type="http://schemas.openxmlformats.org/officeDocument/2006/relationships/hyperlink" Target="https://www.bbc.co.uk/news/av/technology-35353546"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thisisengineering.org.uk/meet-the-engineers/halvard/" TargetMode="External"/><Relationship Id="rId7" Type="http://schemas.openxmlformats.org/officeDocument/2006/relationships/hyperlink" Target="https://www.thebigbang.org.uk/the-big-bang-competition/"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s://www.thebigbang.org.uk/the-big-bang-competition/the-big-bang-project-gallery-entry/" TargetMode="External"/><Relationship Id="rId5" Type="http://schemas.openxmlformats.org/officeDocument/2006/relationships/hyperlink" Target="https://www.thebigbang.org.uk/media/435jvpid/certificates-rewards-and-gameboard-big-bang-challenge.zip" TargetMode="External"/><Relationship Id="rId4" Type="http://schemas.openxmlformats.org/officeDocument/2006/relationships/hyperlink" Target="https://neonfutures.org.uk/case-study/robotics-engineer-dilani-selvanathan/"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bbc.co.uk/news/world-asia-china-57861067" TargetMode="External"/><Relationship Id="rId7" Type="http://schemas.openxmlformats.org/officeDocument/2006/relationships/hyperlink" Target="https://www.weforum.org/agenda/2022/10/heatwaves-unexpected-impact-diverse-communities/"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s://www.metoffice.gov.uk/weather/climate-change/effects-of-climate-change" TargetMode="External"/><Relationship Id="rId5" Type="http://schemas.openxmlformats.org/officeDocument/2006/relationships/hyperlink" Target="https://www.theccc.org.uk/2016/01/15/infographic-future-flood-risk-in-the-uk/" TargetMode="External"/><Relationship Id="rId4" Type="http://schemas.openxmlformats.org/officeDocument/2006/relationships/hyperlink" Target="https://www.bbc.co.uk/newsround/57173570"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8" Type="http://schemas.openxmlformats.org/officeDocument/2006/relationships/hyperlink" Target="https://www.dezeen.com/2019/05/24/floating-farm-rotterdam-climate-change-cows-dairy/" TargetMode="External"/><Relationship Id="rId3" Type="http://schemas.openxmlformats.org/officeDocument/2006/relationships/hyperlink" Target="https://neonfutures.org.uk/case-study/civil-engineer-hiba-khan/" TargetMode="External"/><Relationship Id="rId7" Type="http://schemas.openxmlformats.org/officeDocument/2006/relationships/hyperlink" Target="https://www.bbc.com/future/article/20220202-floating-homes-the-benefits-of-living-on-water"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s://www.sciencemuseumgroup.org.uk/blog/ai-weather-forecasting-shows-promise/" TargetMode="External"/><Relationship Id="rId5" Type="http://schemas.openxmlformats.org/officeDocument/2006/relationships/hyperlink" Target="https://www.cam.ac.uk/stories/growingunderground" TargetMode="External"/><Relationship Id="rId4" Type="http://schemas.openxmlformats.org/officeDocument/2006/relationships/hyperlink" Target="https://neonfutures.org.uk/case-study/earthquake-research-engineer-joshua-macabuag/"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thisisengineering.org.uk/meet-the-engineers/josh/" TargetMode="External"/><Relationship Id="rId7" Type="http://schemas.openxmlformats.org/officeDocument/2006/relationships/hyperlink" Target="https://www.thebigbang.org.uk/the-big-bang-competition/" TargetMode="External"/><Relationship Id="rId2" Type="http://schemas.openxmlformats.org/officeDocument/2006/relationships/slide" Target="../slides/slide75.xml"/><Relationship Id="rId1" Type="http://schemas.openxmlformats.org/officeDocument/2006/relationships/notesMaster" Target="../notesMasters/notesMaster1.xml"/><Relationship Id="rId6" Type="http://schemas.openxmlformats.org/officeDocument/2006/relationships/hyperlink" Target="https://www.thebigbang.org.uk/the-big-bang-competition/the-big-bang-project-gallery-entry/" TargetMode="External"/><Relationship Id="rId5" Type="http://schemas.openxmlformats.org/officeDocument/2006/relationships/hyperlink" Target="https://www.thebigbang.org.uk/media/435jvpid/certificates-rewards-and-gameboard-big-bang-challenge.zip" TargetMode="External"/><Relationship Id="rId4" Type="http://schemas.openxmlformats.org/officeDocument/2006/relationships/hyperlink" Target="https://neonfutures.org.uk/case-study/structural-engineer-alice-bond/" TargetMode="Externa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gov.uk/government/publications/air-quality-explaining-air-pollution/air-quality-explaining-air-pollution-at-a-glance"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bbc.co.uk/news/uk-england-52202974" TargetMode="External"/><Relationship Id="rId7" Type="http://schemas.openxmlformats.org/officeDocument/2006/relationships/hyperlink" Target="https://www.theguardian.com/environment/2020/sep/09/air-pollution-causes-3m-lost-working-days-per-year-in-uk-says-cbi" TargetMode="External"/><Relationship Id="rId2" Type="http://schemas.openxmlformats.org/officeDocument/2006/relationships/slide" Target="../slides/slide79.xml"/><Relationship Id="rId1" Type="http://schemas.openxmlformats.org/officeDocument/2006/relationships/notesMaster" Target="../notesMasters/notesMaster1.xml"/><Relationship Id="rId6" Type="http://schemas.openxmlformats.org/officeDocument/2006/relationships/hyperlink" Target="https://www.eea.europa.eu/en/topics/in-depth/air-pollution" TargetMode="External"/><Relationship Id="rId5" Type="http://schemas.openxmlformats.org/officeDocument/2006/relationships/hyperlink" Target="https://www.gov.uk/government/news/new-framework-announced-to-tackle-industrial-emissions-across-the-uk" TargetMode="External"/><Relationship Id="rId4" Type="http://schemas.openxmlformats.org/officeDocument/2006/relationships/hyperlink" Target="https://www.centreforcities.org/reader/cities-outlook-2020/air-quality-cities/"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8" Type="http://schemas.openxmlformats.org/officeDocument/2006/relationships/hyperlink" Target="https://interestingengineering.com/lists/15-projects-that-could-end-air-pollution-around-the-world" TargetMode="External"/><Relationship Id="rId3" Type="http://schemas.openxmlformats.org/officeDocument/2006/relationships/hyperlink" Target="https://neonfutures.org.uk/case-study/automotive-engineer-sujith-kollamthodi/" TargetMode="External"/><Relationship Id="rId7" Type="http://schemas.openxmlformats.org/officeDocument/2006/relationships/hyperlink" Target="https://www.c40.org/case-studies/the-green-bangkok-2030-project/" TargetMode="External"/><Relationship Id="rId2" Type="http://schemas.openxmlformats.org/officeDocument/2006/relationships/slide" Target="../slides/slide83.xml"/><Relationship Id="rId1" Type="http://schemas.openxmlformats.org/officeDocument/2006/relationships/notesMaster" Target="../notesMasters/notesMaster1.xml"/><Relationship Id="rId6" Type="http://schemas.openxmlformats.org/officeDocument/2006/relationships/hyperlink" Target="https://tfl.gov.uk/modes/driving/ultra-low-emission-zone" TargetMode="External"/><Relationship Id="rId5" Type="http://schemas.openxmlformats.org/officeDocument/2006/relationships/hyperlink" Target="https://www.london.gov.uk/programmes-strategies/environment-and-climate-change/pollution-and-air-quality/ultra-low-emission-zone-ulez-london" TargetMode="External"/><Relationship Id="rId4" Type="http://schemas.openxmlformats.org/officeDocument/2006/relationships/hyperlink" Target="https://www.actionforcleanair.org.uk/campaigns" TargetMode="Externa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8" Type="http://schemas.openxmlformats.org/officeDocument/2006/relationships/hyperlink" Target="https://www.thebigbang.org.uk/the-big-bang-competition/" TargetMode="External"/><Relationship Id="rId3" Type="http://schemas.openxmlformats.org/officeDocument/2006/relationships/hyperlink" Target="https://neonfutures.org.uk/case-study/aeronautical-engineer-daniel-newman/" TargetMode="External"/><Relationship Id="rId7" Type="http://schemas.openxmlformats.org/officeDocument/2006/relationships/hyperlink" Target="https://www.thebigbang.org.uk/the-big-bang-competition/the-big-bang-project-gallery-entry/"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www.thebigbang.org.uk/media/435jvpid/certificates-rewards-and-gameboard-big-bang-challenge.zip" TargetMode="External"/><Relationship Id="rId5" Type="http://schemas.openxmlformats.org/officeDocument/2006/relationships/hyperlink" Target="https://neonfutures.org.uk/resource/green-engineering-careers-posters/" TargetMode="External"/><Relationship Id="rId4" Type="http://schemas.openxmlformats.org/officeDocument/2006/relationships/hyperlink" Target="https://neonfutures.org.uk/case-study/automotive-engineer-sujith-kollamthodi/" TargetMode="Externa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un.org/en/climatechange/net-zero-coalition" TargetMode="External"/><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hyperlink" Target="https://www.bbc.co.uk/bitesize/articles/zcxmtrd"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bbc.co.uk/news/science-environment-49349566" TargetMode="External"/><Relationship Id="rId7" Type="http://schemas.openxmlformats.org/officeDocument/2006/relationships/hyperlink" Target="https://www.gov.uk/government/statistics/transport-and-environment-statistics-2022/transport-and-environment-statistics-2022" TargetMode="External"/><Relationship Id="rId2" Type="http://schemas.openxmlformats.org/officeDocument/2006/relationships/slide" Target="../slides/slide92.xml"/><Relationship Id="rId1" Type="http://schemas.openxmlformats.org/officeDocument/2006/relationships/notesMaster" Target="../notesMasters/notesMaster1.xml"/><Relationship Id="rId6" Type="http://schemas.openxmlformats.org/officeDocument/2006/relationships/hyperlink" Target="https://www.railengineer.co.uk/selling-electrification/" TargetMode="External"/><Relationship Id="rId5" Type="http://schemas.openxmlformats.org/officeDocument/2006/relationships/hyperlink" Target="https://collection.sciencemuseumgroup.org.uk/objects/co205817/british-railways-d200-diesel-locomotive" TargetMode="External"/><Relationship Id="rId4" Type="http://schemas.openxmlformats.org/officeDocument/2006/relationships/hyperlink" Target="https://materialspalette.org/concrete/"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8" Type="http://schemas.openxmlformats.org/officeDocument/2006/relationships/hyperlink" Target="https://interestingengineering.com/science/new-sustainable-uk-train-runs-on-human-waste" TargetMode="External"/><Relationship Id="rId13" Type="http://schemas.openxmlformats.org/officeDocument/2006/relationships/hyperlink" Target="https://poundfield.com/low-carbon-concrete/" TargetMode="External"/><Relationship Id="rId3" Type="http://schemas.openxmlformats.org/officeDocument/2006/relationships/hyperlink" Target="https://www.youtube.com/watch?v=6jA-afmARm8" TargetMode="External"/><Relationship Id="rId7" Type="http://schemas.openxmlformats.org/officeDocument/2006/relationships/hyperlink" Target="https://www.networkrail.co.uk/sustainability/a-low-emission-railway/" TargetMode="External"/><Relationship Id="rId12" Type="http://schemas.openxmlformats.org/officeDocument/2006/relationships/hyperlink" Target="https://www.weforum.org/agenda/2021/07/construction-industry-doesn-t-know-where-it-stands-when-it-comes-to-carbon-emissions/" TargetMode="External"/><Relationship Id="rId2" Type="http://schemas.openxmlformats.org/officeDocument/2006/relationships/slide" Target="../slides/slide96.xml"/><Relationship Id="rId1" Type="http://schemas.openxmlformats.org/officeDocument/2006/relationships/notesMaster" Target="../notesMasters/notesMaster1.xml"/><Relationship Id="rId6" Type="http://schemas.openxmlformats.org/officeDocument/2006/relationships/hyperlink" Target="https://www.theguardian.com/business/2019/aug/22/rail-line-in-hampshire-is-worlds-first-to-be-powered-by-solar-farm" TargetMode="External"/><Relationship Id="rId11" Type="http://schemas.openxmlformats.org/officeDocument/2006/relationships/hyperlink" Target="https://tfl.gov.uk/modes/driving/ultra-low-emission-zone" TargetMode="External"/><Relationship Id="rId5" Type="http://schemas.openxmlformats.org/officeDocument/2006/relationships/hyperlink" Target="https://www.networkrail.co.uk/stories/pioneering-trial-for-solar-powered-trains/" TargetMode="External"/><Relationship Id="rId15" Type="http://schemas.openxmlformats.org/officeDocument/2006/relationships/hyperlink" Target="https://tfl.gov.uk/info-for/media/press-releases/2015/september/recycling-energy-from-tube-trains-to-power-stations" TargetMode="External"/><Relationship Id="rId10" Type="http://schemas.openxmlformats.org/officeDocument/2006/relationships/hyperlink" Target="https://www.london.gov.uk/programmes-strategies/environment-and-climate-change/pollution-and-air-quality/ultra-low-emission-zone-ulez-london" TargetMode="External"/><Relationship Id="rId4" Type="http://schemas.openxmlformats.org/officeDocument/2006/relationships/hyperlink" Target="https://www.bbc.com/future/article/20200227-how-hydrogen-powered-trains-can-tackle-climate-change" TargetMode="External"/><Relationship Id="rId9" Type="http://schemas.openxmlformats.org/officeDocument/2006/relationships/hyperlink" Target="https://www.youtube.com/watch?v=T_t-EcZAl70" TargetMode="External"/><Relationship Id="rId14" Type="http://schemas.openxmlformats.org/officeDocument/2006/relationships/hyperlink" Target="https://www.nationalgrid.com/stories/energy-explained/what-is-ccs-how-does-it-work" TargetMode="Externa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neonfutures.org.uk/case-study/national-rail-civil-engineer-louise-bungay/" TargetMode="External"/><Relationship Id="rId7" Type="http://schemas.openxmlformats.org/officeDocument/2006/relationships/hyperlink" Target="https://www.thebigbang.org.uk/the-big-bang-competition/" TargetMode="External"/><Relationship Id="rId2" Type="http://schemas.openxmlformats.org/officeDocument/2006/relationships/slide" Target="../slides/slide101.xml"/><Relationship Id="rId1" Type="http://schemas.openxmlformats.org/officeDocument/2006/relationships/notesMaster" Target="../notesMasters/notesMaster1.xml"/><Relationship Id="rId6" Type="http://schemas.openxmlformats.org/officeDocument/2006/relationships/hyperlink" Target="https://www.thebigbang.org.uk/the-big-bang-competition/the-big-bang-project-gallery-entry/" TargetMode="External"/><Relationship Id="rId5" Type="http://schemas.openxmlformats.org/officeDocument/2006/relationships/hyperlink" Target="https://www.thebigbang.org.uk/media/435jvpid/certificates-rewards-and-gameboard-big-bang-challenge.zip" TargetMode="External"/><Relationship Id="rId4" Type="http://schemas.openxmlformats.org/officeDocument/2006/relationships/hyperlink" Target="https://neonfutures.org.uk/case-study/electrical-engineer-abdul-rehma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5</a:t>
            </a:fld>
            <a:endParaRPr lang="en-US"/>
          </a:p>
        </p:txBody>
      </p:sp>
    </p:spTree>
    <p:extLst>
      <p:ext uri="{BB962C8B-B14F-4D97-AF65-F5344CB8AC3E}">
        <p14:creationId xmlns:p14="http://schemas.microsoft.com/office/powerpoint/2010/main" val="3560980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Timings: For the whole of the Project process Stage we would recommend spending 1-2 hours. The following slides break this down into ideas, Prototyping’ and ‘Testing’.</a:t>
            </a:r>
          </a:p>
          <a:p>
            <a:endParaRPr lang="en-US" dirty="0"/>
          </a:p>
          <a:p>
            <a:r>
              <a:rPr lang="en-US" b="1" dirty="0"/>
              <a:t>Differentiation / Extension:</a:t>
            </a:r>
          </a:p>
          <a:p>
            <a:pPr marL="171450" indent="-171450">
              <a:buFont typeface="Arial" panose="020B0604020202020204" pitchFamily="34" charset="0"/>
              <a:buChar char="•"/>
            </a:pPr>
            <a:r>
              <a:rPr lang="en-US" b="0" dirty="0"/>
              <a:t>You can add detail to the skills, or ask students to think more about what these are / how they are evidenced:</a:t>
            </a:r>
          </a:p>
          <a:p>
            <a:pPr marL="228600" indent="-228600">
              <a:buFont typeface="Arial" panose="020B0604020202020204" pitchFamily="34" charset="0"/>
              <a:buAutoNum type="arabicPeriod"/>
            </a:pPr>
            <a:r>
              <a:rPr lang="en-US" b="0" dirty="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dirty="0"/>
              <a:t>Creative and logical thinking: </a:t>
            </a:r>
            <a:r>
              <a:rPr lang="en-US" b="0" dirty="0" err="1"/>
              <a:t>Organising</a:t>
            </a:r>
            <a:r>
              <a:rPr lang="en-US" b="0" dirty="0"/>
              <a:t> into next steps, thinking outside of the box, being inspired by a different idea.</a:t>
            </a:r>
          </a:p>
          <a:p>
            <a:pPr marL="228600" indent="-228600">
              <a:buFont typeface="Arial" panose="020B0604020202020204" pitchFamily="34" charset="0"/>
              <a:buAutoNum type="arabicPeriod"/>
            </a:pPr>
            <a:r>
              <a:rPr lang="en-US" b="0" dirty="0"/>
              <a:t>Decision Making: </a:t>
            </a:r>
            <a:r>
              <a:rPr lang="en-US" b="0" dirty="0" err="1"/>
              <a:t>Analysing</a:t>
            </a:r>
            <a:r>
              <a:rPr lang="en-US" b="0" dirty="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17</a:t>
            </a:fld>
            <a:endParaRPr lang="en-US"/>
          </a:p>
        </p:txBody>
      </p:sp>
    </p:spTree>
    <p:extLst>
      <p:ext uri="{BB962C8B-B14F-4D97-AF65-F5344CB8AC3E}">
        <p14:creationId xmlns:p14="http://schemas.microsoft.com/office/powerpoint/2010/main" val="3577861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approximately 30 – 60 minutes -  15 – 30 minutes for research. 10 – 25 minutes for creating ideas. 5 minutes for choosing your preferred solution. </a:t>
            </a:r>
            <a:endParaRPr lang="en-US" dirty="0"/>
          </a:p>
          <a:p>
            <a:endParaRPr lang="en-US" dirty="0"/>
          </a:p>
          <a:p>
            <a:r>
              <a:rPr lang="en-US" b="1" u="sng" dirty="0">
                <a:latin typeface="Poppins Light"/>
                <a:cs typeface="Poppins Light"/>
              </a:rPr>
              <a:t>Research</a:t>
            </a:r>
            <a:r>
              <a:rPr lang="en-US" dirty="0">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dirty="0">
                <a:latin typeface="Poppins Light"/>
                <a:cs typeface="Poppins Light"/>
              </a:rPr>
              <a:t>Existing ideas and links are suggested below:</a:t>
            </a:r>
          </a:p>
          <a:p>
            <a:r>
              <a:rPr lang="en-US" b="1" dirty="0">
                <a:latin typeface="Poppins Light"/>
                <a:cs typeface="Poppins Light"/>
              </a:rPr>
              <a:t>Farming Sustainably. </a:t>
            </a:r>
            <a:r>
              <a:rPr lang="en-US" b="0" dirty="0">
                <a:latin typeface="Poppins Light"/>
                <a:cs typeface="Poppins Light"/>
              </a:rPr>
              <a:t>This case study focuses on how an apprentice named Charlotte Bugden is using technology and chemicals for fuel to make farming more sustainable. </a:t>
            </a:r>
            <a:r>
              <a:rPr lang="en-US" b="0" dirty="0">
                <a:latin typeface="Poppins Light"/>
                <a:cs typeface="Poppins Light"/>
                <a:hlinkClick r:id="rId3"/>
              </a:rPr>
              <a:t>https://neonfutures.org.uk/case-study/agricultural-engineer-charlotte-budgen/</a:t>
            </a:r>
            <a:r>
              <a:rPr lang="en-US" dirty="0">
                <a:latin typeface="Poppins Light"/>
                <a:cs typeface="Poppins Light"/>
              </a:rPr>
              <a:t> </a:t>
            </a:r>
            <a:endParaRPr lang="en-US" b="0" dirty="0">
              <a:cs typeface="Poppins Light"/>
            </a:endParaRPr>
          </a:p>
          <a:p>
            <a:r>
              <a:rPr lang="en-US" b="1" dirty="0">
                <a:latin typeface="Poppins Light"/>
                <a:cs typeface="Poppins Light"/>
              </a:rPr>
              <a:t>Using less water in producing food. </a:t>
            </a:r>
            <a:r>
              <a:rPr lang="en-US" b="0" dirty="0">
                <a:latin typeface="Poppins Light"/>
                <a:cs typeface="Poppins Light"/>
              </a:rPr>
              <a:t>This case study focuses on how Ben Crowther, a Design Engineer, at </a:t>
            </a:r>
            <a:r>
              <a:rPr lang="en-US" b="0" dirty="0" err="1">
                <a:latin typeface="Poppins Light"/>
                <a:cs typeface="Poppins Light"/>
              </a:rPr>
              <a:t>LettUs</a:t>
            </a:r>
            <a:r>
              <a:rPr lang="en-US" b="0" dirty="0">
                <a:latin typeface="Poppins Light"/>
                <a:cs typeface="Poppins Light"/>
              </a:rPr>
              <a:t> Grow is creating food using less water. </a:t>
            </a:r>
            <a:r>
              <a:rPr lang="en-US" b="0" dirty="0">
                <a:latin typeface="Poppins Light"/>
                <a:cs typeface="Poppins Light"/>
                <a:hlinkClick r:id="rId4"/>
              </a:rPr>
              <a:t>https://www.thisisengineering.org.uk/meet-the-engineers/ben/</a:t>
            </a:r>
            <a:r>
              <a:rPr lang="en-US" dirty="0">
                <a:latin typeface="Poppins Light"/>
                <a:cs typeface="Poppins Light"/>
              </a:rPr>
              <a:t> </a:t>
            </a:r>
            <a:endParaRPr lang="en-US" b="0" dirty="0">
              <a:latin typeface="Poppins Light"/>
              <a:cs typeface="Poppins Light"/>
            </a:endParaRPr>
          </a:p>
          <a:p>
            <a:r>
              <a:rPr lang="en-US" b="1" dirty="0">
                <a:latin typeface="Poppins Light"/>
                <a:cs typeface="Poppins Light"/>
              </a:rPr>
              <a:t>Using robots in farming. </a:t>
            </a:r>
            <a:r>
              <a:rPr lang="en-US" dirty="0">
                <a:latin typeface="Poppins Light"/>
                <a:cs typeface="Poppins Light"/>
              </a:rPr>
              <a:t>This case study focuses on how </a:t>
            </a:r>
            <a:r>
              <a:rPr lang="en-US" dirty="0" err="1">
                <a:latin typeface="Poppins Light"/>
                <a:cs typeface="Poppins Light"/>
              </a:rPr>
              <a:t>Halvard</a:t>
            </a:r>
            <a:r>
              <a:rPr lang="en-US" dirty="0">
                <a:latin typeface="Poppins Light"/>
                <a:cs typeface="Poppins Light"/>
              </a:rPr>
              <a:t> </a:t>
            </a:r>
            <a:r>
              <a:rPr lang="en-US" dirty="0" err="1">
                <a:latin typeface="Poppins Light"/>
                <a:cs typeface="Poppins Light"/>
              </a:rPr>
              <a:t>Grimstad</a:t>
            </a:r>
            <a:r>
              <a:rPr lang="en-US" dirty="0">
                <a:latin typeface="Poppins Light"/>
                <a:cs typeface="Poppins Light"/>
              </a:rPr>
              <a:t> has built a robot to support farming in order to make it more effective and sustainable. </a:t>
            </a:r>
            <a:r>
              <a:rPr lang="en-US" dirty="0">
                <a:latin typeface="Poppins Light"/>
                <a:cs typeface="Poppins Light"/>
                <a:hlinkClick r:id="rId5"/>
              </a:rPr>
              <a:t>https://www.thisisengineering.org.uk/meet-the-engineers/halvard/</a:t>
            </a:r>
            <a:r>
              <a:rPr lang="en-US" dirty="0">
                <a:latin typeface="Poppins Light"/>
                <a:cs typeface="Poppins Light"/>
              </a:rPr>
              <a:t> </a:t>
            </a:r>
            <a:endParaRPr lang="en-US" dirty="0">
              <a:cs typeface="Poppins Light"/>
            </a:endParaRPr>
          </a:p>
          <a:p>
            <a:r>
              <a:rPr lang="en-US" b="1" dirty="0">
                <a:latin typeface="Poppins Light"/>
                <a:cs typeface="Poppins Light"/>
              </a:rPr>
              <a:t>Urban Farms. </a:t>
            </a:r>
            <a:r>
              <a:rPr lang="en-US" b="0" dirty="0">
                <a:latin typeface="Poppins Light"/>
                <a:cs typeface="Poppins Light"/>
              </a:rPr>
              <a:t>These are in urban spaces, to connect people living with cities to nature, animals and growing food. They help with local food supply and some have allotments for people living there. This link highlights 10 across the UK. </a:t>
            </a:r>
            <a:r>
              <a:rPr lang="en-US" b="0" dirty="0">
                <a:latin typeface="Poppins Light"/>
                <a:cs typeface="Poppins Light"/>
                <a:hlinkClick r:id="rId6"/>
              </a:rPr>
              <a:t>https://www.farmgarden.org.uk/10-uk-city-farms</a:t>
            </a:r>
            <a:r>
              <a:rPr lang="en-US" dirty="0">
                <a:latin typeface="Poppins Light"/>
                <a:cs typeface="Poppins Light"/>
              </a:rPr>
              <a:t> </a:t>
            </a:r>
            <a:endParaRPr lang="en-US" b="0" dirty="0">
              <a:latin typeface="Poppins Light"/>
              <a:cs typeface="Poppins Light"/>
            </a:endParaRPr>
          </a:p>
          <a:p>
            <a:r>
              <a:rPr lang="en-US" b="1" dirty="0">
                <a:latin typeface="Poppins Light"/>
                <a:cs typeface="Poppins Light"/>
              </a:rPr>
              <a:t>Food Packaging. </a:t>
            </a:r>
            <a:r>
              <a:rPr lang="en-US" b="0" dirty="0">
                <a:latin typeface="Poppins Light"/>
                <a:cs typeface="Poppins Light"/>
              </a:rPr>
              <a:t>This website breaks down the differences between Eco Packaging (that which considers the environmental impact in its production and can be recycled), Compostable Packaging which can be decomposed by bacteria, and Biodegradable Packaging that breaks down in sun, water or air. https://www.foundation.org.uk/Blog/2023/The-Environmental-Impact-of-Food-Packaging- Foundation for Science and Technology blog on ‘The Environmental Impact of Food Packaging’. </a:t>
            </a:r>
            <a:r>
              <a:rPr lang="en-US" b="0" dirty="0">
                <a:latin typeface="Poppins Light"/>
                <a:cs typeface="Poppins Light"/>
                <a:hlinkClick r:id="rId7"/>
              </a:rPr>
              <a:t>https://shorturl.at/ozU05</a:t>
            </a:r>
            <a:r>
              <a:rPr lang="en-US" dirty="0">
                <a:latin typeface="Poppins Light"/>
                <a:cs typeface="Poppins Light"/>
              </a:rPr>
              <a:t> </a:t>
            </a:r>
            <a:endParaRPr lang="en-US" b="0" dirty="0">
              <a:latin typeface="Poppins Light"/>
              <a:cs typeface="Poppins Light"/>
            </a:endParaRPr>
          </a:p>
          <a:p>
            <a:r>
              <a:rPr lang="en-US" b="1" dirty="0">
                <a:latin typeface="Poppins Light"/>
                <a:cs typeface="Poppins Light"/>
              </a:rPr>
              <a:t>Food Packaging. </a:t>
            </a:r>
            <a:r>
              <a:rPr lang="en-US" b="0" dirty="0">
                <a:latin typeface="Poppins Light"/>
                <a:cs typeface="Poppins Light"/>
              </a:rPr>
              <a:t>Shops like ‘The Source Bulk Foods’ are 100% plastic free to support you in buying and shopping this way from the start. </a:t>
            </a:r>
            <a:r>
              <a:rPr lang="en-US" b="0" dirty="0">
                <a:latin typeface="Poppins Light"/>
                <a:cs typeface="Poppins Light"/>
                <a:hlinkClick r:id="rId8"/>
              </a:rPr>
              <a:t>https://thesourcebulkfoods.co.uk/</a:t>
            </a:r>
            <a:r>
              <a:rPr lang="en-US" dirty="0">
                <a:latin typeface="Poppins Light"/>
                <a:cs typeface="Poppins Light"/>
              </a:rPr>
              <a:t> </a:t>
            </a:r>
            <a:endParaRPr lang="en-US" b="1" dirty="0">
              <a:latin typeface="Poppins Light"/>
              <a:cs typeface="Poppins Light"/>
            </a:endParaRPr>
          </a:p>
          <a:p>
            <a:r>
              <a:rPr lang="en-US" b="1" dirty="0">
                <a:latin typeface="Poppins Light"/>
                <a:cs typeface="Poppins Light"/>
              </a:rPr>
              <a:t>Alternatives to Meat – Lab Grown Meat. </a:t>
            </a:r>
            <a:r>
              <a:rPr lang="en-US" b="0" dirty="0">
                <a:latin typeface="Poppins Light"/>
                <a:cs typeface="Poppins Light"/>
              </a:rPr>
              <a:t>Uncommon are based in Cambridge and create Lab Grown Meat. Lab Grown Meat is predicted to make up 25% of all global meat consumption by 2035. </a:t>
            </a:r>
            <a:r>
              <a:rPr lang="en-US" b="0" dirty="0">
                <a:latin typeface="Poppins Light"/>
                <a:cs typeface="Poppins Light"/>
                <a:hlinkClick r:id="rId9"/>
              </a:rPr>
              <a:t>https://uncommonbio.co/our-science/</a:t>
            </a:r>
            <a:r>
              <a:rPr lang="en-US" dirty="0">
                <a:latin typeface="Poppins Light"/>
                <a:cs typeface="Poppins Light"/>
              </a:rPr>
              <a:t> </a:t>
            </a:r>
            <a:endParaRPr lang="en-US" b="0" dirty="0">
              <a:cs typeface="Poppins Light"/>
            </a:endParaRPr>
          </a:p>
          <a:p>
            <a:r>
              <a:rPr lang="en-US" b="1" dirty="0">
                <a:latin typeface="Poppins Light"/>
                <a:cs typeface="Poppins Light"/>
              </a:rPr>
              <a:t>Alternatives to Meat – Vegan Diets. </a:t>
            </a:r>
            <a:r>
              <a:rPr lang="en-US" b="0" dirty="0">
                <a:latin typeface="Poppins Light"/>
                <a:cs typeface="Poppins Light"/>
              </a:rPr>
              <a:t>Campaigns like ‘Veganuary’ encourage people to try a ‘vegan’ diet for a short amount of time. </a:t>
            </a:r>
            <a:r>
              <a:rPr lang="en-US" b="0" dirty="0">
                <a:latin typeface="Poppins Light"/>
                <a:cs typeface="Poppins Light"/>
                <a:hlinkClick r:id="rId10"/>
              </a:rPr>
              <a:t>https://veganuary.com/</a:t>
            </a:r>
            <a:r>
              <a:rPr lang="en-US" dirty="0">
                <a:latin typeface="Poppins Light"/>
                <a:cs typeface="Poppins Light"/>
              </a:rPr>
              <a:t> </a:t>
            </a:r>
            <a:endParaRPr lang="en-US" b="0" dirty="0">
              <a:latin typeface="Poppins Light"/>
              <a:cs typeface="Poppins Light"/>
            </a:endParaRPr>
          </a:p>
          <a:p>
            <a:r>
              <a:rPr lang="en-US" b="1" dirty="0">
                <a:latin typeface="Poppins Light"/>
                <a:cs typeface="Poppins Light"/>
              </a:rPr>
              <a:t>Robots Supporting Food Sustainability – Robot Chefs. </a:t>
            </a:r>
            <a:r>
              <a:rPr lang="en-US" b="0" dirty="0">
                <a:latin typeface="Poppins Light"/>
                <a:cs typeface="Poppins Light"/>
              </a:rPr>
              <a:t>This is an example of where robots precision can support them preparing food and reducing waste. A blog from ‘AI for Good’, entitled ‘Robot Chefs Transforming Cooking and Contributing to Sustainable Development.’ </a:t>
            </a:r>
            <a:r>
              <a:rPr lang="en-US" b="0" dirty="0">
                <a:latin typeface="Poppins Light"/>
                <a:cs typeface="Poppins Light"/>
                <a:hlinkClick r:id="rId11"/>
              </a:rPr>
              <a:t>https://shorturl.at/giVY6</a:t>
            </a:r>
            <a:r>
              <a:rPr lang="en-US" dirty="0">
                <a:latin typeface="Poppins Light"/>
                <a:cs typeface="Poppins Light"/>
              </a:rPr>
              <a:t> </a:t>
            </a:r>
            <a:endParaRPr lang="en-US" b="1" dirty="0">
              <a:latin typeface="Poppins Light"/>
              <a:cs typeface="Poppins Light"/>
            </a:endParaRPr>
          </a:p>
          <a:p>
            <a:r>
              <a:rPr lang="en-US" b="1" dirty="0">
                <a:latin typeface="Poppins Light"/>
                <a:cs typeface="Poppins Light"/>
              </a:rPr>
              <a:t>Farms taking Sustainable Action. </a:t>
            </a:r>
            <a:r>
              <a:rPr lang="en-US" b="0" dirty="0">
                <a:latin typeface="Poppins Light"/>
                <a:cs typeface="Poppins Light"/>
              </a:rPr>
              <a:t>An example here is </a:t>
            </a:r>
            <a:r>
              <a:rPr lang="en-US" b="0" dirty="0" err="1">
                <a:latin typeface="Poppins Light"/>
                <a:cs typeface="Poppins Light"/>
              </a:rPr>
              <a:t>Dunsters</a:t>
            </a:r>
            <a:r>
              <a:rPr lang="en-US" b="0" dirty="0">
                <a:latin typeface="Poppins Light"/>
                <a:cs typeface="Poppins Light"/>
              </a:rPr>
              <a:t> Farm in the North of England who have made sustainable changes across their organization, from lighting, to waste, and list them here </a:t>
            </a:r>
            <a:r>
              <a:rPr lang="en-US" b="0" dirty="0">
                <a:latin typeface="Poppins Light"/>
                <a:cs typeface="Poppins Light"/>
                <a:hlinkClick r:id="rId12"/>
              </a:rPr>
              <a:t>https://www.dunstersfarm.com/dunsters-farm-foodservice/sustainability/</a:t>
            </a:r>
          </a:p>
          <a:p>
            <a:r>
              <a:rPr lang="en-US" b="1" dirty="0">
                <a:latin typeface="Poppins Light"/>
                <a:cs typeface="Poppins Light"/>
              </a:rPr>
              <a:t>Earth Overshoot Day. </a:t>
            </a:r>
            <a:r>
              <a:rPr lang="en-US" dirty="0">
                <a:latin typeface="Poppins Light"/>
                <a:cs typeface="Poppins Light"/>
              </a:rPr>
              <a:t>A page highlights solutions for climate action and has a tab for food which provides many ideas. </a:t>
            </a:r>
            <a:r>
              <a:rPr lang="en-US" dirty="0">
                <a:latin typeface="Poppins Light"/>
                <a:cs typeface="Poppins Light"/>
                <a:hlinkClick r:id="rId13"/>
              </a:rPr>
              <a:t>https://www.overshootday.org/power-of-possibility/</a:t>
            </a:r>
            <a:r>
              <a:rPr lang="en-US" dirty="0">
                <a:latin typeface="Poppins Light"/>
                <a:cs typeface="Poppins Light"/>
              </a:rPr>
              <a:t> </a:t>
            </a:r>
            <a:endParaRPr lang="en-US" dirty="0">
              <a:cs typeface="Poppins Light"/>
            </a:endParaRPr>
          </a:p>
          <a:p>
            <a:endParaRPr lang="en-US" b="1" dirty="0">
              <a:cs typeface="Poppins Light" pitchFamily="2" charset="77"/>
            </a:endParaRPr>
          </a:p>
          <a:p>
            <a:r>
              <a:rPr lang="en-US" b="1" u="sng" dirty="0">
                <a:latin typeface="Poppins Light"/>
                <a:cs typeface="Poppins Light"/>
              </a:rPr>
              <a:t>Ideas</a:t>
            </a:r>
          </a:p>
          <a:p>
            <a:r>
              <a:rPr lang="en-US" dirty="0" err="1">
                <a:latin typeface="Poppins Light"/>
                <a:cs typeface="Poppins Light"/>
              </a:rPr>
              <a:t>Emphasise</a:t>
            </a:r>
            <a:r>
              <a:rPr lang="en-US" dirty="0">
                <a:latin typeface="Poppins Light"/>
                <a:cs typeface="Poppins Light"/>
              </a:rPr>
              <a:t> to students that design </a:t>
            </a:r>
            <a:r>
              <a:rPr lang="en-US" dirty="0" err="1">
                <a:latin typeface="Poppins Light"/>
                <a:cs typeface="Poppins Light"/>
              </a:rPr>
              <a:t>thinkingencourages</a:t>
            </a:r>
            <a:r>
              <a:rPr lang="en-US" dirty="0">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dirty="0">
                <a:latin typeface="Poppins Light"/>
                <a:cs typeface="Poppins Light"/>
              </a:rPr>
              <a:t>Suggest Activities for warming up student brains for creative thinking </a:t>
            </a:r>
            <a:r>
              <a:rPr lang="en-US" dirty="0">
                <a:latin typeface="Poppins Light"/>
                <a:cs typeface="Poppins Light"/>
              </a:rPr>
              <a:t>are in the teacher slides at the start. (Alternative Ideas, Bad Ideas and Using Your Whole Brain).</a:t>
            </a:r>
          </a:p>
          <a:p>
            <a:r>
              <a:rPr lang="en-US" b="1" dirty="0">
                <a:latin typeface="Poppins Light"/>
                <a:cs typeface="Poppins Light"/>
              </a:rPr>
              <a:t>Selecting their top idea. </a:t>
            </a:r>
            <a:r>
              <a:rPr lang="en-US" b="0" dirty="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dirty="0">
                <a:latin typeface="Poppins Light"/>
                <a:cs typeface="Poppins Light"/>
              </a:rPr>
              <a:t> </a:t>
            </a:r>
            <a:endParaRPr lang="en-US" b="1" dirty="0"/>
          </a:p>
          <a:p>
            <a:r>
              <a:rPr lang="en-US" b="1" dirty="0">
                <a:latin typeface="Poppins Light"/>
                <a:cs typeface="Poppins Light"/>
              </a:rPr>
              <a:t>Extension: </a:t>
            </a:r>
            <a:r>
              <a:rPr lang="en-US" b="0" dirty="0">
                <a:latin typeface="Poppins Light"/>
                <a:cs typeface="Poppins Light"/>
              </a:rPr>
              <a:t>To focus </a:t>
            </a:r>
            <a:r>
              <a:rPr lang="en-US" dirty="0">
                <a:latin typeface="Poppins Light"/>
                <a:cs typeface="Poppins Light"/>
              </a:rPr>
              <a:t>creative thinking </a:t>
            </a:r>
            <a:r>
              <a:rPr lang="en-US" b="0" dirty="0">
                <a:latin typeface="Poppins Light"/>
                <a:cs typeface="Poppins Light"/>
              </a:rPr>
              <a:t>students can use the acronym SCAMPER to think about a solution. This is taken from ideas that already exist to </a:t>
            </a:r>
            <a:r>
              <a:rPr lang="en-US" dirty="0">
                <a:latin typeface="Poppins Light"/>
                <a:cs typeface="Poppins Light"/>
              </a:rPr>
              <a:t>create </a:t>
            </a:r>
            <a:r>
              <a:rPr lang="en-US" b="0" dirty="0">
                <a:latin typeface="Poppins Light"/>
                <a:cs typeface="Poppins Light"/>
              </a:rPr>
              <a:t>a new idea from them. They can take a few of the ideas they have researched and then apply </a:t>
            </a:r>
            <a:r>
              <a:rPr lang="en-US" dirty="0">
                <a:latin typeface="Poppins Light"/>
                <a:cs typeface="Poppins Light"/>
              </a:rPr>
              <a:t>the</a:t>
            </a:r>
            <a:r>
              <a:rPr lang="en-US" b="0" dirty="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18</a:t>
            </a:fld>
            <a:endParaRPr lang="en-US"/>
          </a:p>
        </p:txBody>
      </p:sp>
    </p:spTree>
    <p:extLst>
      <p:ext uri="{BB962C8B-B14F-4D97-AF65-F5344CB8AC3E}">
        <p14:creationId xmlns:p14="http://schemas.microsoft.com/office/powerpoint/2010/main" val="3796352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Calibri"/>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a:p>
            <a:pPr marL="171450" indent="-171450">
              <a:buFontTx/>
              <a:buChar char="-"/>
            </a:pPr>
            <a:endParaRPr lang="en-GB">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19</a:t>
            </a:fld>
            <a:endParaRPr lang="en-US"/>
          </a:p>
        </p:txBody>
      </p:sp>
    </p:spTree>
    <p:extLst>
      <p:ext uri="{BB962C8B-B14F-4D97-AF65-F5344CB8AC3E}">
        <p14:creationId xmlns:p14="http://schemas.microsoft.com/office/powerpoint/2010/main" val="2086963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between 10 – 15 minutes. </a:t>
            </a:r>
            <a:endParaRPr lang="en-US" dirty="0"/>
          </a:p>
          <a:p>
            <a:endParaRPr lang="en-US" dirty="0"/>
          </a:p>
          <a:p>
            <a:r>
              <a:rPr lang="en-US" b="1" dirty="0">
                <a:latin typeface="Poppins Light"/>
                <a:cs typeface="Poppins Light"/>
              </a:rPr>
              <a:t>Testing: </a:t>
            </a:r>
            <a:r>
              <a:rPr lang="en-US" b="0" dirty="0" err="1">
                <a:latin typeface="Poppins Light"/>
                <a:cs typeface="Poppins Light"/>
              </a:rPr>
              <a:t>Emphasise</a:t>
            </a:r>
            <a:r>
              <a:rPr lang="en-US" b="0" dirty="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dirty="0" err="1">
                <a:latin typeface="Poppins Light"/>
                <a:cs typeface="Poppins Light"/>
              </a:rPr>
              <a:t>emphasise</a:t>
            </a:r>
            <a:r>
              <a:rPr lang="en-US" b="0" dirty="0">
                <a:latin typeface="Poppins Light"/>
                <a:cs typeface="Poppins Light"/>
              </a:rPr>
              <a:t> that our brains learn more from failure than success, and approaching failure as a learning tool is essential in STEM jobs, as well as building self-resilience.</a:t>
            </a:r>
            <a:endParaRPr lang="en-US" b="1" dirty="0">
              <a:latin typeface="Poppins Light"/>
              <a:cs typeface="Poppins Light"/>
            </a:endParaRPr>
          </a:p>
          <a:p>
            <a:endParaRPr lang="en-GB" b="1" dirty="0">
              <a:cs typeface="Poppins Light" pitchFamily="2" charset="77"/>
            </a:endParaRPr>
          </a:p>
          <a:p>
            <a:r>
              <a:rPr lang="en-GB" b="1" dirty="0">
                <a:latin typeface="Poppins Light"/>
                <a:cs typeface="Poppins Light"/>
              </a:rPr>
              <a:t>Please note that to enter the Big Bang Competition this process represents the stages that students will be judged on, and they do not have to complete testing if it is difficult to do so.</a:t>
            </a:r>
            <a:endParaRPr lang="en-GB" dirty="0">
              <a:latin typeface="Poppins Light"/>
              <a:cs typeface="Poppins Light"/>
            </a:endParaRPr>
          </a:p>
          <a:p>
            <a:endParaRPr lang="en-GB" b="1" dirty="0">
              <a:latin typeface="Poppins Light"/>
              <a:cs typeface="Poppins Light"/>
            </a:endParaRPr>
          </a:p>
          <a:p>
            <a:r>
              <a:rPr lang="en-GB" b="1" dirty="0">
                <a:latin typeface="Poppins Light"/>
                <a:cs typeface="Poppins Light"/>
              </a:rPr>
              <a:t>Extension: </a:t>
            </a:r>
            <a:endParaRPr lang="en-GB" b="1" dirty="0">
              <a:cs typeface="Poppins Light"/>
            </a:endParaRPr>
          </a:p>
          <a:p>
            <a:pPr marL="171450" indent="-171450">
              <a:buFontTx/>
              <a:buChar char="-"/>
            </a:pPr>
            <a:r>
              <a:rPr lang="en-GB" b="0" dirty="0">
                <a:latin typeface="Poppins Light"/>
                <a:cs typeface="Poppins Light"/>
              </a:rPr>
              <a:t>Ask students to consider the ethics in testing and if using people, animals or land what should they consider in this? Whose rights should they consider, and what permission will they have to seek?</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20</a:t>
            </a:fld>
            <a:endParaRPr lang="en-US"/>
          </a:p>
        </p:txBody>
      </p:sp>
    </p:spTree>
    <p:extLst>
      <p:ext uri="{BB962C8B-B14F-4D97-AF65-F5344CB8AC3E}">
        <p14:creationId xmlns:p14="http://schemas.microsoft.com/office/powerpoint/2010/main" val="2371135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21</a:t>
            </a:fld>
            <a:endParaRPr lang="en-US"/>
          </a:p>
        </p:txBody>
      </p:sp>
    </p:spTree>
    <p:extLst>
      <p:ext uri="{BB962C8B-B14F-4D97-AF65-F5344CB8AC3E}">
        <p14:creationId xmlns:p14="http://schemas.microsoft.com/office/powerpoint/2010/main" val="289797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Poppins Light"/>
                <a:cs typeface="Poppins Light"/>
              </a:rPr>
              <a:t>Extension:  </a:t>
            </a:r>
            <a:endParaRPr lang="en-GB" b="1" dirty="0"/>
          </a:p>
          <a:p>
            <a:r>
              <a:rPr lang="en-GB" b="1" dirty="0">
                <a:latin typeface="Poppins Light"/>
                <a:cs typeface="Poppins Light"/>
              </a:rPr>
              <a:t>- </a:t>
            </a:r>
            <a:r>
              <a:rPr lang="en-GB" b="0" dirty="0">
                <a:latin typeface="Poppins Light"/>
                <a:cs typeface="Poppins Light"/>
              </a:rPr>
              <a:t>In project reflection you can ask them about future implications of their project and how it might need to be adapted in the future.</a:t>
            </a:r>
            <a:endParaRPr lang="en-GB" b="1" dirty="0">
              <a:latin typeface="Poppins Light"/>
              <a:cs typeface="Poppins Light"/>
            </a:endParaRPr>
          </a:p>
          <a:p>
            <a:r>
              <a:rPr lang="en-GB" b="1" dirty="0">
                <a:latin typeface="Poppins Light"/>
                <a:cs typeface="Poppins Light"/>
              </a:rPr>
              <a:t>- </a:t>
            </a:r>
            <a:r>
              <a:rPr lang="en-GB" b="0" dirty="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dirty="0">
                <a:latin typeface="Poppins Light"/>
                <a:ea typeface="Calibri"/>
                <a:cs typeface="Poppins Light"/>
              </a:rPr>
              <a:t>The Problem Statement – specific and clear.</a:t>
            </a:r>
            <a:endParaRPr lang="en-GB" dirty="0">
              <a:latin typeface="Poppins Light"/>
              <a:ea typeface="Calibri" panose="020F0502020204030204" pitchFamily="34" charset="0"/>
              <a:cs typeface="Poppins Light"/>
            </a:endParaRPr>
          </a:p>
          <a:p>
            <a:pPr marL="285750" indent="-285750">
              <a:buFont typeface="Courier New"/>
              <a:buChar char="o"/>
            </a:pPr>
            <a:r>
              <a:rPr lang="en-GB" dirty="0">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dirty="0">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dirty="0">
                <a:latin typeface="Poppins Light"/>
                <a:ea typeface="Calibri"/>
                <a:cs typeface="Poppins Light"/>
              </a:rPr>
              <a:t>Explaining testing options – understanding of the role of testing. </a:t>
            </a:r>
          </a:p>
          <a:p>
            <a:pPr marL="285750" indent="-285750">
              <a:buFont typeface="Courier New"/>
              <a:buChar char="o"/>
            </a:pPr>
            <a:r>
              <a:rPr lang="en-GB" dirty="0">
                <a:latin typeface="Poppins Light"/>
                <a:ea typeface="Calibri"/>
                <a:cs typeface="Poppins Light"/>
              </a:rPr>
              <a:t>reflection – good self-awareness, evaluation and goal setting.</a:t>
            </a:r>
          </a:p>
          <a:p>
            <a:pPr marL="285750" indent="-285750">
              <a:buFont typeface="Courier New"/>
              <a:buChar char="o"/>
            </a:pPr>
            <a:endParaRPr lang="en-GB" dirty="0">
              <a:latin typeface="Poppins Light"/>
              <a:ea typeface="Calibri"/>
              <a:cs typeface="Poppins Light"/>
            </a:endParaRPr>
          </a:p>
          <a:p>
            <a:pPr marL="285750" indent="-285750">
              <a:buFont typeface="Courier New"/>
              <a:buChar char="o"/>
            </a:pPr>
            <a:endParaRPr lang="en-GB" sz="1100" dirty="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22</a:t>
            </a:fld>
            <a:endParaRPr lang="en-US"/>
          </a:p>
        </p:txBody>
      </p:sp>
    </p:spTree>
    <p:extLst>
      <p:ext uri="{BB962C8B-B14F-4D97-AF65-F5344CB8AC3E}">
        <p14:creationId xmlns:p14="http://schemas.microsoft.com/office/powerpoint/2010/main" val="2732096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latin typeface="Poppins Light"/>
                <a:cs typeface="Poppins Light"/>
              </a:rPr>
              <a:t>Design Engineer profile: </a:t>
            </a:r>
            <a:r>
              <a:rPr lang="en-GB" dirty="0">
                <a:latin typeface="Poppins Light"/>
                <a:cs typeface="Poppins Light"/>
                <a:hlinkClick r:id="rId3"/>
              </a:rPr>
              <a:t>https://www.thisisengineering.org.uk/meet-the-engineers/ben/</a:t>
            </a:r>
            <a:endParaRPr lang="en-US" dirty="0">
              <a:cs typeface="Poppins Light" pitchFamily="2" charset="77"/>
            </a:endParaRPr>
          </a:p>
          <a:p>
            <a:r>
              <a:rPr lang="en-GB" dirty="0">
                <a:latin typeface="Poppins Light"/>
                <a:cs typeface="Poppins Light"/>
              </a:rPr>
              <a:t>2. Manufacturing and Mechanical Engineer profile: </a:t>
            </a:r>
            <a:r>
              <a:rPr lang="en-GB" dirty="0">
                <a:latin typeface="Poppins Light"/>
                <a:cs typeface="Poppins Light"/>
                <a:hlinkClick r:id="rId4"/>
              </a:rPr>
              <a:t>https://neonfutures.org.uk/case-study/chocolate-factory-engineer-rob-sharpley/</a:t>
            </a:r>
            <a:endParaRPr lang="en-US" dirty="0">
              <a:latin typeface="Poppins Light"/>
              <a:cs typeface="Poppins Light"/>
            </a:endParaRPr>
          </a:p>
          <a:p>
            <a:endParaRPr lang="en-GB" dirty="0"/>
          </a:p>
          <a:p>
            <a:r>
              <a:rPr lang="en-GB" b="1" dirty="0">
                <a:latin typeface="Poppins Light"/>
                <a:cs typeface="Poppins Light"/>
              </a:rPr>
              <a:t>Next Steps:</a:t>
            </a:r>
          </a:p>
          <a:p>
            <a:r>
              <a:rPr lang="en-GB" dirty="0">
                <a:latin typeface="Poppins Light"/>
                <a:cs typeface="Poppins Light"/>
              </a:rPr>
              <a:t>You can download the Green Engineering Careers Poster entitled 'Can we eat our way to a healthier planet?'. This explores how engineers have explored this problem and further career information. </a:t>
            </a:r>
            <a:r>
              <a:rPr lang="en-GB" dirty="0">
                <a:latin typeface="Poppins Light"/>
                <a:cs typeface="Poppins Light"/>
                <a:hlinkClick r:id="rId5"/>
              </a:rPr>
              <a:t>https://neonfutures.org.uk/resource/green-engineering-careers-posters/</a:t>
            </a:r>
            <a:r>
              <a:rPr lang="en-GB" dirty="0">
                <a:latin typeface="Poppins Light"/>
                <a:cs typeface="Poppins Light"/>
              </a:rPr>
              <a:t> </a:t>
            </a:r>
          </a:p>
          <a:p>
            <a:br>
              <a:rPr lang="en-GB" dirty="0">
                <a:cs typeface="Poppins Light"/>
              </a:rPr>
            </a:br>
            <a:r>
              <a:rPr lang="en-GB" dirty="0">
                <a:latin typeface="Poppins Light"/>
                <a:cs typeface="Poppins Light"/>
              </a:rPr>
              <a:t>You can provide students with certificates to celebrate their achievement. </a:t>
            </a:r>
            <a:r>
              <a:rPr lang="en-GB" dirty="0">
                <a:latin typeface="Poppins Light"/>
                <a:cs typeface="Poppins Light"/>
                <a:hlinkClick r:id="rId6"/>
              </a:rPr>
              <a:t>A certificate template can be downloaded for print from here.</a:t>
            </a:r>
            <a:endParaRPr lang="en-GB" dirty="0">
              <a:latin typeface="Poppins Light"/>
              <a:cs typeface="Poppins Light"/>
            </a:endParaRPr>
          </a:p>
          <a:p>
            <a:endParaRPr lang="en-GB" dirty="0">
              <a:latin typeface="Poppins Light"/>
              <a:cs typeface="Poppins Light"/>
            </a:endParaRPr>
          </a:p>
          <a:p>
            <a:r>
              <a:rPr lang="en-GB" dirty="0">
                <a:latin typeface="Poppins Light"/>
                <a:cs typeface="Poppins Light"/>
                <a:hlinkClick r:id="rId7"/>
              </a:rPr>
              <a:t>You can enter The Big Bang Project Gallery here.</a:t>
            </a:r>
            <a:br>
              <a:rPr lang="en-GB" dirty="0">
                <a:cs typeface="Poppins Light"/>
              </a:rPr>
            </a:br>
            <a:endParaRPr lang="en-GB" dirty="0">
              <a:cs typeface="Poppins Light"/>
            </a:endParaRPr>
          </a:p>
          <a:p>
            <a:r>
              <a:rPr lang="en-GB" dirty="0">
                <a:latin typeface="Poppins Light"/>
                <a:cs typeface="Poppins Light"/>
                <a:hlinkClick r:id="rId8"/>
              </a:rPr>
              <a:t>You can enter The Big Bang Competition here</a:t>
            </a:r>
            <a:endParaRPr lang="en-GB" dirty="0">
              <a:latin typeface="Poppins Light"/>
              <a:cs typeface="Poppins Light"/>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23</a:t>
            </a:fld>
            <a:endParaRPr lang="en-US"/>
          </a:p>
        </p:txBody>
      </p:sp>
    </p:spTree>
    <p:extLst>
      <p:ext uri="{BB962C8B-B14F-4D97-AF65-F5344CB8AC3E}">
        <p14:creationId xmlns:p14="http://schemas.microsoft.com/office/powerpoint/2010/main" val="4121107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24</a:t>
            </a:fld>
            <a:endParaRPr lang="en-US"/>
          </a:p>
        </p:txBody>
      </p:sp>
    </p:spTree>
    <p:extLst>
      <p:ext uri="{BB962C8B-B14F-4D97-AF65-F5344CB8AC3E}">
        <p14:creationId xmlns:p14="http://schemas.microsoft.com/office/powerpoint/2010/main" val="1703465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The design thinking process is used by people working in STEM as a method to solving problems. Major </a:t>
            </a:r>
            <a:r>
              <a:rPr lang="en-US" dirty="0" err="1">
                <a:latin typeface="Poppins Light"/>
                <a:cs typeface="Poppins Light"/>
              </a:rPr>
              <a:t>organisations</a:t>
            </a:r>
            <a:r>
              <a:rPr lang="en-US" dirty="0">
                <a:latin typeface="Poppins Light"/>
                <a:cs typeface="Poppins Light"/>
              </a:rPr>
              <a:t> often have a ‘Design Thinking’ Team or ‘Innovation’ Team who work solely in this way, such as Transport for London, Uber Eats, </a:t>
            </a:r>
            <a:r>
              <a:rPr lang="en-US" dirty="0" err="1">
                <a:latin typeface="Poppins Light"/>
                <a:cs typeface="Poppins Light"/>
              </a:rPr>
              <a:t>AirBnb</a:t>
            </a:r>
            <a:r>
              <a:rPr lang="en-US" dirty="0">
                <a:latin typeface="Poppins Light"/>
                <a:cs typeface="Poppins Light"/>
              </a:rPr>
              <a:t>, Netflix, or </a:t>
            </a:r>
            <a:r>
              <a:rPr lang="en-US" dirty="0" err="1">
                <a:latin typeface="Poppins Light"/>
                <a:cs typeface="Poppins Light"/>
              </a:rPr>
              <a:t>OralB</a:t>
            </a:r>
            <a:r>
              <a:rPr lang="en-US" dirty="0">
                <a:latin typeface="Poppins Light"/>
                <a:cs typeface="Poppins Light"/>
              </a:rPr>
              <a:t>. It is an </a:t>
            </a:r>
            <a:r>
              <a:rPr lang="en-US" dirty="0" err="1">
                <a:latin typeface="Poppins Light"/>
                <a:cs typeface="Poppins Light"/>
              </a:rPr>
              <a:t>interative</a:t>
            </a:r>
            <a:r>
              <a:rPr lang="en-US" dirty="0">
                <a:latin typeface="Poppins Light"/>
                <a:cs typeface="Poppins Light"/>
              </a:rPr>
              <a:t> process, that challenges assumptions and develops open minded creativity. In its entirety it has 6 steps, and normally focuses on a user or a particular group. The stages are: </a:t>
            </a:r>
            <a:r>
              <a:rPr lang="en-US" dirty="0" err="1">
                <a:latin typeface="Poppins Light"/>
                <a:cs typeface="Poppins Light"/>
              </a:rPr>
              <a:t>empathise</a:t>
            </a:r>
            <a:r>
              <a:rPr lang="en-US" dirty="0">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25</a:t>
            </a:fld>
            <a:endParaRPr lang="en-US"/>
          </a:p>
        </p:txBody>
      </p:sp>
    </p:spTree>
    <p:extLst>
      <p:ext uri="{BB962C8B-B14F-4D97-AF65-F5344CB8AC3E}">
        <p14:creationId xmlns:p14="http://schemas.microsoft.com/office/powerpoint/2010/main" val="3538587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dirty="0"/>
              <a:t>Suggested timings: For this stage we would recommend 30 minutes on the ‘Project concept’ and Defining Your Problem (which is on the next two slides), but it could be shorter if your students already know a lot on the theme.</a:t>
            </a:r>
          </a:p>
          <a:p>
            <a:endParaRPr lang="en-US" dirty="0"/>
          </a:p>
          <a:p>
            <a:r>
              <a:rPr lang="en-US" dirty="0" err="1"/>
              <a:t>Emphasise</a:t>
            </a:r>
            <a:r>
              <a:rPr lang="en-US" dirty="0"/>
              <a:t> to students that key to problem solving is spending time to focus on the problem. It helps to focus creative thinking, research and make sure that you can test your solution against something at the end. </a:t>
            </a:r>
          </a:p>
          <a:p>
            <a:r>
              <a:rPr lang="en-US" b="1" dirty="0"/>
              <a:t>Differentiation / Extension: </a:t>
            </a:r>
          </a:p>
          <a:p>
            <a:pPr marL="171450" indent="-171450">
              <a:buFont typeface="Arial" panose="020B0604020202020204" pitchFamily="34" charset="0"/>
              <a:buChar char="•"/>
            </a:pPr>
            <a:r>
              <a:rPr lang="en-US" b="0" dirty="0"/>
              <a:t>You can add detail to the skills, or ask students to think more about what these are / how they are evidenced:</a:t>
            </a:r>
          </a:p>
          <a:p>
            <a:pPr marL="228600" indent="-228600">
              <a:buFontTx/>
              <a:buAutoNum type="arabicPeriod"/>
            </a:pPr>
            <a:r>
              <a:rPr lang="en-US" b="0" dirty="0"/>
              <a:t>Investigative Thinking skills: Curiosity, Making connections, Reaching conclusions.</a:t>
            </a:r>
          </a:p>
          <a:p>
            <a:pPr marL="228600" indent="-228600">
              <a:buFontTx/>
              <a:buAutoNum type="arabicPeriod"/>
            </a:pPr>
            <a:r>
              <a:rPr lang="en-US" b="0" dirty="0"/>
              <a:t>Critical Thinking skills: Asking Questions, Making Judgements, Interpreting.</a:t>
            </a:r>
          </a:p>
          <a:p>
            <a:pPr marL="228600" indent="-228600">
              <a:buFontTx/>
              <a:buAutoNum type="arabicPeriod"/>
            </a:pPr>
            <a:r>
              <a:rPr lang="en-US" b="0" dirty="0"/>
              <a:t>Communication of Ideas: Clear in descriptions, Framing your language, Sharing information.</a:t>
            </a:r>
          </a:p>
          <a:p>
            <a:pPr marL="171450" indent="-171450">
              <a:buFont typeface="Arial" panose="020B0604020202020204" pitchFamily="34" charset="0"/>
              <a:buChar char="•"/>
            </a:pPr>
            <a:r>
              <a:rPr lang="en-US" b="1" dirty="0"/>
              <a:t> </a:t>
            </a:r>
            <a:r>
              <a:rPr lang="en-US" dirty="0"/>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26</a:t>
            </a:fld>
            <a:endParaRPr lang="en-US"/>
          </a:p>
        </p:txBody>
      </p:sp>
    </p:spTree>
    <p:extLst>
      <p:ext uri="{BB962C8B-B14F-4D97-AF65-F5344CB8AC3E}">
        <p14:creationId xmlns:p14="http://schemas.microsoft.com/office/powerpoint/2010/main" val="1345743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GB" dirty="0"/>
              <a:t>Emphasise that it is not just for students who are already interested/with an aptitude in science or engineering – it’s for everyone.</a:t>
            </a: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9</a:t>
            </a:fld>
            <a:endParaRPr lang="en-US"/>
          </a:p>
        </p:txBody>
      </p:sp>
    </p:spTree>
    <p:extLst>
      <p:ext uri="{BB962C8B-B14F-4D97-AF65-F5344CB8AC3E}">
        <p14:creationId xmlns:p14="http://schemas.microsoft.com/office/powerpoint/2010/main" val="4220159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Remind students of the overarching focus, which is not about technology (which is the solution), but about making a greener world.</a:t>
            </a:r>
          </a:p>
          <a:p>
            <a:endParaRPr lang="en-US">
              <a:latin typeface="Poppins Light"/>
              <a:cs typeface="Poppins Light"/>
            </a:endParaRPr>
          </a:p>
          <a:p>
            <a:r>
              <a:rPr lang="en-US">
                <a:latin typeface="Poppins Light"/>
                <a:cs typeface="Poppins Light"/>
              </a:rPr>
              <a:t>You may want to discuss what 'greener world' means with them first. For this context it would be to design a solution that tackles something that is environmentally bad for the world. Examples of this could be: </a:t>
            </a:r>
            <a:endParaRPr lang="en-US">
              <a:cs typeface="Poppins Light"/>
            </a:endParaRPr>
          </a:p>
          <a:p>
            <a:r>
              <a:rPr lang="en-US">
                <a:latin typeface="Poppins Light"/>
                <a:cs typeface="Poppins Light"/>
              </a:rPr>
              <a:t> - Tackling global warming and reducing the CO2 in our atmosphere.</a:t>
            </a:r>
          </a:p>
          <a:p>
            <a:pPr marL="171450" indent="-171450">
              <a:buFont typeface="Calibri"/>
              <a:buChar char="-"/>
            </a:pPr>
            <a:r>
              <a:rPr lang="en-US">
                <a:latin typeface="Poppins Light"/>
                <a:cs typeface="Poppins Light"/>
              </a:rPr>
              <a:t>Alternative ways to generate energy that don't require fossil fuel extraction and burning. </a:t>
            </a:r>
          </a:p>
          <a:p>
            <a:pPr marL="171450" indent="-171450">
              <a:buFont typeface="Calibri"/>
              <a:buChar char="-"/>
            </a:pPr>
            <a:r>
              <a:rPr lang="en-US">
                <a:latin typeface="Poppins Light"/>
                <a:cs typeface="Poppins Light"/>
              </a:rPr>
              <a:t>Stopping deforestation. </a:t>
            </a:r>
          </a:p>
          <a:p>
            <a:pPr marL="171450" indent="-171450">
              <a:buFont typeface="Calibri"/>
              <a:buChar char="-"/>
            </a:pPr>
            <a:r>
              <a:rPr lang="en-US">
                <a:latin typeface="Poppins Light"/>
                <a:cs typeface="Poppins Light"/>
              </a:rPr>
              <a:t>Getting rid of waste without polluting the planet.</a:t>
            </a:r>
          </a:p>
          <a:p>
            <a:r>
              <a:rPr lang="en-US">
                <a:latin typeface="Poppins Light"/>
                <a:cs typeface="Poppins Light"/>
              </a:rPr>
              <a:t>They can also think about sustainability, and creating solutions that make sure our earth is a healthy place for life to exist in the future. This can look at preventing future problems relating to the climate emergency such as:</a:t>
            </a:r>
          </a:p>
          <a:p>
            <a:r>
              <a:rPr lang="en-US">
                <a:latin typeface="Poppins Light"/>
                <a:cs typeface="Poppins Light"/>
              </a:rPr>
              <a:t> - Flooding.</a:t>
            </a:r>
          </a:p>
          <a:p>
            <a:pPr marL="171450" indent="-171450">
              <a:buFont typeface="Calibri"/>
              <a:buChar char="-"/>
            </a:pPr>
            <a:r>
              <a:rPr lang="en-US">
                <a:latin typeface="Poppins Light"/>
                <a:cs typeface="Poppins Light"/>
              </a:rPr>
              <a:t>Making sure environments remain habitable.</a:t>
            </a:r>
          </a:p>
          <a:p>
            <a:r>
              <a:rPr lang="en-US">
                <a:latin typeface="Poppins Light"/>
                <a:cs typeface="Poppins Light"/>
              </a:rPr>
              <a:t>They could also think about the impact of human beings on the planet and solutions to us. </a:t>
            </a:r>
          </a:p>
          <a:p>
            <a:r>
              <a:rPr lang="en-US">
                <a:latin typeface="Poppins Light"/>
                <a:cs typeface="Poppins Light"/>
              </a:rPr>
              <a:t> </a:t>
            </a:r>
            <a:endParaRPr lang="en-US">
              <a:cs typeface="Poppins Light"/>
            </a:endParaRPr>
          </a:p>
          <a:p>
            <a:endParaRPr lang="en-US"/>
          </a:p>
          <a:p>
            <a:r>
              <a:rPr lang="en-US">
                <a:latin typeface="Poppins Light"/>
                <a:cs typeface="Poppins Light"/>
              </a:rPr>
              <a:t>Notes on the images – </a:t>
            </a:r>
          </a:p>
          <a:p>
            <a:pPr marL="228600" indent="-228600">
              <a:buAutoNum type="arabicPeriod"/>
            </a:pPr>
            <a:r>
              <a:rPr lang="en-US" b="1">
                <a:latin typeface="Poppins Light"/>
                <a:cs typeface="Poppins Light"/>
              </a:rPr>
              <a:t>Deforestation and Palm Oil. </a:t>
            </a:r>
            <a:r>
              <a:rPr lang="en-US">
                <a:latin typeface="Poppins Light"/>
                <a:cs typeface="Poppins Light"/>
              </a:rPr>
              <a:t>Whilst this image looks completely green, the top part is a rainforest and the bottom is a section that has been deforested to grow palm oil. Palm oil is found in many products, from toothpaste to chocolate and fuel and is cheaper to make than other oils, can grow all year round, produces high quantity in a small area, is low on bad fats, and has virtually no </a:t>
            </a:r>
            <a:r>
              <a:rPr lang="en-US" err="1">
                <a:latin typeface="Poppins Light"/>
                <a:cs typeface="Poppins Light"/>
              </a:rPr>
              <a:t>odour</a:t>
            </a:r>
            <a:r>
              <a:rPr lang="en-US">
                <a:latin typeface="Poppins Light"/>
                <a:cs typeface="Poppins Light"/>
              </a:rPr>
              <a:t> or </a:t>
            </a:r>
            <a:r>
              <a:rPr lang="en-US" err="1">
                <a:latin typeface="Poppins Light"/>
                <a:cs typeface="Poppins Light"/>
              </a:rPr>
              <a:t>colour</a:t>
            </a:r>
            <a:r>
              <a:rPr lang="en-US">
                <a:latin typeface="Poppins Light"/>
                <a:cs typeface="Poppins Light"/>
              </a:rPr>
              <a:t>. </a:t>
            </a:r>
          </a:p>
          <a:p>
            <a:r>
              <a:rPr lang="en-US">
                <a:latin typeface="Poppins Light"/>
                <a:cs typeface="Poppins Light"/>
              </a:rPr>
              <a:t>Over 73 million </a:t>
            </a:r>
            <a:r>
              <a:rPr lang="en-US" err="1">
                <a:latin typeface="Poppins Light"/>
                <a:cs typeface="Poppins Light"/>
              </a:rPr>
              <a:t>tonnes</a:t>
            </a:r>
            <a:r>
              <a:rPr lang="en-US">
                <a:latin typeface="Poppins Light"/>
                <a:cs typeface="Poppins Light"/>
              </a:rPr>
              <a:t> were made in 2021 / 2022. 85% of it is made in Indonesia and Malaysia. The main environmental issue with palm oil is that it has led to the deforestation of rainforests and destruction of human habitats to create space to grow it. Now, action is being done to prevent this, but not to reforest.</a:t>
            </a:r>
            <a:endParaRPr lang="en-US">
              <a:cs typeface="Poppins Light" pitchFamily="2" charset="77"/>
            </a:endParaRPr>
          </a:p>
          <a:p>
            <a:r>
              <a:rPr lang="en-US">
                <a:latin typeface="Poppins Light"/>
                <a:cs typeface="Poppins Light"/>
              </a:rPr>
              <a:t>This can lead to many different discussions, around the problems of deforestation such as </a:t>
            </a:r>
            <a:endParaRPr lang="en-US">
              <a:cs typeface="Poppins Light" pitchFamily="2" charset="77"/>
            </a:endParaRPr>
          </a:p>
          <a:p>
            <a:pPr marL="171450" indent="-171450">
              <a:buFont typeface="Calibri"/>
              <a:buChar char="-"/>
            </a:pPr>
            <a:r>
              <a:rPr lang="en-US">
                <a:latin typeface="Poppins Light"/>
                <a:cs typeface="Poppins Light"/>
              </a:rPr>
              <a:t>losing diversity (15% of all plants and animals live in forests), </a:t>
            </a:r>
            <a:endParaRPr lang="en-US">
              <a:cs typeface="Poppins Light" pitchFamily="2" charset="77"/>
            </a:endParaRPr>
          </a:p>
          <a:p>
            <a:pPr marL="171450" indent="-171450">
              <a:buFont typeface="Calibri"/>
              <a:buChar char="-"/>
            </a:pPr>
            <a:r>
              <a:rPr lang="en-US">
                <a:latin typeface="Poppins Light"/>
                <a:cs typeface="Poppins Light"/>
              </a:rPr>
              <a:t>putting carbon into the atmosphere from clearing and burning trees (annually contributes 20% of global greenhouse emissions which is more than the world's transportation sector)</a:t>
            </a:r>
            <a:endParaRPr lang="en-US">
              <a:cs typeface="Poppins Light" pitchFamily="2" charset="77"/>
            </a:endParaRPr>
          </a:p>
          <a:p>
            <a:pPr marL="171450" indent="-171450">
              <a:buFont typeface="Calibri"/>
              <a:buChar char="-"/>
            </a:pPr>
            <a:r>
              <a:rPr lang="en-US">
                <a:latin typeface="Poppins Light"/>
                <a:cs typeface="Poppins Light"/>
              </a:rPr>
              <a:t>losing the opportunity to capture carbon from the atmosphere. The following video looks at a solution of making sure these habitats return.</a:t>
            </a:r>
            <a:endParaRPr lang="en-US">
              <a:cs typeface="Poppins Light" pitchFamily="2" charset="77"/>
            </a:endParaRPr>
          </a:p>
          <a:p>
            <a:pPr marL="171450" indent="-171450">
              <a:buFont typeface="Calibri"/>
              <a:buChar char="-"/>
            </a:pPr>
            <a:r>
              <a:rPr lang="en-US" b="1">
                <a:latin typeface="Poppins Light"/>
                <a:cs typeface="Poppins Light"/>
              </a:rPr>
              <a:t>Just Imagine: Trees Returning – David Attenborough: A Life on Our Planet. </a:t>
            </a:r>
            <a:r>
              <a:rPr lang="en-US">
                <a:latin typeface="Poppins Light"/>
                <a:cs typeface="Poppins Light"/>
                <a:hlinkClick r:id="rId3"/>
              </a:rPr>
              <a:t>https://www.youtube.com/watch?v=N1XvG440xjM</a:t>
            </a:r>
            <a:r>
              <a:rPr lang="en-US">
                <a:latin typeface="Poppins Light"/>
                <a:cs typeface="Poppins Light"/>
              </a:rPr>
              <a:t> A 1 minute video to show the impact of deforestation and solutions to this – such as growing palm oil and soya on already deforested land, planting more trees. Attenborough also talks about the impact of growing more trees on reducing the carbon in our atmosphere and helping to cool our global temperature.</a:t>
            </a:r>
            <a:endParaRPr lang="en-US" b="1">
              <a:latin typeface="Poppins Light"/>
              <a:cs typeface="Poppins Light"/>
            </a:endParaRPr>
          </a:p>
          <a:p>
            <a:endParaRPr lang="en-US">
              <a:latin typeface="Poppins Light"/>
              <a:cs typeface="Poppins Light"/>
            </a:endParaRPr>
          </a:p>
          <a:p>
            <a:r>
              <a:rPr lang="en-US" b="1">
                <a:latin typeface="Poppins Light"/>
                <a:cs typeface="Poppins Light"/>
              </a:rPr>
              <a:t>2. Harmful Waste Removal. </a:t>
            </a:r>
            <a:r>
              <a:rPr lang="en-US">
                <a:latin typeface="Poppins Light"/>
                <a:cs typeface="Poppins Light"/>
              </a:rPr>
              <a:t>This should prompt discussions about how we deal with waste and how that impacts the environment. It can lead to discussions of landfill and where waste goes. The world counts has statistics on this </a:t>
            </a:r>
            <a:r>
              <a:rPr lang="en-US">
                <a:latin typeface="Poppins Light"/>
                <a:cs typeface="Poppins Light"/>
                <a:hlinkClick r:id="rId4"/>
              </a:rPr>
              <a:t>https://www.theworldcounts.com/challenges/planet-earth/state-of-the-planet/world-waste-facts</a:t>
            </a:r>
            <a:r>
              <a:rPr lang="en-US">
                <a:latin typeface="Poppins Light"/>
                <a:cs typeface="Poppins Light"/>
              </a:rPr>
              <a:t>. The more relevant ones state that 99% of what people buy is thrown out within 6 months and each year 2.12 billion </a:t>
            </a:r>
            <a:r>
              <a:rPr lang="en-US" err="1">
                <a:latin typeface="Poppins Light"/>
                <a:cs typeface="Poppins Light"/>
              </a:rPr>
              <a:t>tonnes</a:t>
            </a:r>
            <a:r>
              <a:rPr lang="en-US">
                <a:latin typeface="Poppins Light"/>
                <a:cs typeface="Poppins Light"/>
              </a:rPr>
              <a:t> of waste ends up in landfill decomposing.  </a:t>
            </a:r>
            <a:endParaRPr lang="en-US">
              <a:cs typeface="Poppins Light" pitchFamily="2" charset="77"/>
            </a:endParaRPr>
          </a:p>
          <a:p>
            <a:r>
              <a:rPr lang="en-US" b="1">
                <a:latin typeface="Poppins Light"/>
                <a:cs typeface="Poppins Light"/>
              </a:rPr>
              <a:t>Plastic: </a:t>
            </a:r>
            <a:r>
              <a:rPr lang="en-US">
                <a:latin typeface="Poppins Light"/>
                <a:cs typeface="Poppins Light"/>
              </a:rPr>
              <a:t>This particular image is taken from a University of Birmingham article called 'Getting a Grip on the UKs Plastic Recycling Crisis' </a:t>
            </a:r>
            <a:r>
              <a:rPr lang="en-US">
                <a:latin typeface="Poppins Light"/>
                <a:cs typeface="Poppins Light"/>
                <a:hlinkClick r:id="rId5"/>
              </a:rPr>
              <a:t>https://www.birmingham.ac.uk/news/2021/getting-a-grip-on-the-uks-plastic-recycling-crisis-alternatives-to-shipping-the-problem-overseas</a:t>
            </a:r>
            <a:r>
              <a:rPr lang="en-US">
                <a:latin typeface="Poppins Light"/>
                <a:cs typeface="Poppins Light"/>
              </a:rPr>
              <a:t> as plastic takes the longest to decompose, and can take up to 500 years. The article looks at three key issues with plastic use: </a:t>
            </a:r>
            <a:endParaRPr lang="en-US">
              <a:cs typeface="Poppins Light" pitchFamily="2" charset="77"/>
            </a:endParaRPr>
          </a:p>
          <a:p>
            <a:pPr marL="171450" indent="-171450">
              <a:buFont typeface="Calibri"/>
              <a:buChar char="-"/>
            </a:pPr>
            <a:r>
              <a:rPr lang="en-US" b="1">
                <a:latin typeface="Poppins Light"/>
                <a:cs typeface="Poppins Light"/>
              </a:rPr>
              <a:t>The production</a:t>
            </a:r>
            <a:r>
              <a:rPr lang="en-US">
                <a:latin typeface="Poppins Light"/>
                <a:cs typeface="Poppins Light"/>
              </a:rPr>
              <a:t> which is from oil, and changing that material to something that decomposes more quickly </a:t>
            </a:r>
            <a:endParaRPr lang="en-US">
              <a:cs typeface="Poppins Light"/>
            </a:endParaRPr>
          </a:p>
          <a:p>
            <a:pPr marL="171450" indent="-171450">
              <a:buFont typeface="Calibri"/>
              <a:buChar char="-"/>
            </a:pPr>
            <a:r>
              <a:rPr lang="en-US" b="1">
                <a:latin typeface="Poppins Light"/>
                <a:cs typeface="Poppins Light"/>
              </a:rPr>
              <a:t>Use of it,</a:t>
            </a:r>
            <a:r>
              <a:rPr lang="en-US">
                <a:latin typeface="Poppins Light"/>
                <a:cs typeface="Poppins Light"/>
              </a:rPr>
              <a:t> and using it for what it is good for, which is long-term rather than single-use and </a:t>
            </a:r>
            <a:endParaRPr lang="en-US">
              <a:cs typeface="Poppins Light"/>
            </a:endParaRPr>
          </a:p>
          <a:p>
            <a:pPr marL="171450" indent="-171450">
              <a:buFont typeface="Calibri"/>
              <a:buChar char="-"/>
            </a:pPr>
            <a:r>
              <a:rPr lang="en-US" b="1">
                <a:latin typeface="Poppins Light"/>
                <a:cs typeface="Poppins Light"/>
              </a:rPr>
              <a:t>End of life and recycling.</a:t>
            </a:r>
            <a:r>
              <a:rPr lang="en-US">
                <a:latin typeface="Poppins Light"/>
                <a:cs typeface="Poppins Light"/>
              </a:rPr>
              <a:t> Looking at ways to make sure that plastic can be reused and recycled. </a:t>
            </a:r>
            <a:endParaRPr lang="en-US">
              <a:cs typeface="Poppins Light"/>
            </a:endParaRPr>
          </a:p>
          <a:p>
            <a:r>
              <a:rPr lang="en-US">
                <a:latin typeface="Poppins Light"/>
                <a:cs typeface="Poppins Light"/>
              </a:rPr>
              <a:t>The article also looks at how the UK Government of 2021 was exporting plastic to other countries. Those countries often didn't have the technology to dispose of plastic safely, and would burn it. </a:t>
            </a:r>
          </a:p>
          <a:p>
            <a:endParaRPr lang="en-US">
              <a:latin typeface="Poppins Light"/>
              <a:cs typeface="Poppins Light"/>
            </a:endParaRPr>
          </a:p>
          <a:p>
            <a:r>
              <a:rPr lang="en-US" b="1">
                <a:latin typeface="Poppins Light"/>
                <a:cs typeface="Poppins Light"/>
              </a:rPr>
              <a:t>3. Global Temperature and Carbon Dioxide (Climate Central) </a:t>
            </a:r>
            <a:r>
              <a:rPr lang="en-US">
                <a:latin typeface="Poppins Light"/>
                <a:cs typeface="Poppins Light"/>
                <a:hlinkClick r:id="rId6"/>
              </a:rPr>
              <a:t>Previewing the National Climate Assessment | Climate Central</a:t>
            </a:r>
            <a:endParaRPr lang="en-US">
              <a:latin typeface="Poppins Light"/>
              <a:cs typeface="Poppins Light"/>
            </a:endParaRPr>
          </a:p>
          <a:p>
            <a:r>
              <a:rPr lang="en-US">
                <a:latin typeface="Poppins Light"/>
                <a:cs typeface="Poppins Light"/>
              </a:rPr>
              <a:t>This graph shows the direct correlation between the amount of carbon dioxide in the atmosphere and rising global temperatures. This can then spark many discussions. </a:t>
            </a:r>
          </a:p>
          <a:p>
            <a:pPr marL="171450" indent="-171450">
              <a:buFont typeface="Calibri"/>
              <a:buChar char="-"/>
            </a:pPr>
            <a:r>
              <a:rPr lang="en-US">
                <a:latin typeface="Poppins Light"/>
                <a:cs typeface="Poppins Light"/>
              </a:rPr>
              <a:t>Firstly, about rising temperatures and why they provide issues regarding a green and sustainable world, such as extreme weather, extinction of animals and habitats, struggling to farm. </a:t>
            </a:r>
          </a:p>
          <a:p>
            <a:pPr marL="171450" indent="-171450">
              <a:buFont typeface="Calibri"/>
              <a:buChar char="-"/>
            </a:pPr>
            <a:r>
              <a:rPr lang="en-US">
                <a:latin typeface="Poppins Light"/>
                <a:cs typeface="Poppins Light"/>
              </a:rPr>
              <a:t>You can also discuss about why carbon dioxide leads to a warming planet, with it being a greenhouse gas and absorbing the sun's heat and radiating it back to the planet. </a:t>
            </a:r>
          </a:p>
          <a:p>
            <a:pPr marL="171450" indent="-171450">
              <a:buFont typeface="Calibri"/>
              <a:buChar char="-"/>
            </a:pPr>
            <a:r>
              <a:rPr lang="en-US">
                <a:latin typeface="Poppins Light"/>
                <a:cs typeface="Poppins Light"/>
              </a:rPr>
              <a:t>It can also lead to what creates carbon dioxide and in particular why has the temperature dramatically increased in the later part of the graph (post 1950). This can then lead to conclusions that not only carbon dioxide is a factor of a warming planet, but also human activity and the industrial revolution. </a:t>
            </a:r>
          </a:p>
          <a:p>
            <a:pPr marL="171450" indent="-171450">
              <a:buFont typeface="Calibri"/>
              <a:buChar char="-"/>
            </a:pPr>
            <a:r>
              <a:rPr lang="en-US">
                <a:latin typeface="Poppins Light"/>
                <a:cs typeface="Poppins Light"/>
              </a:rPr>
              <a:t>If you would like to use alternative graphs you can and two are suggested below:</a:t>
            </a:r>
          </a:p>
          <a:p>
            <a:pPr marL="228600" indent="-228600">
              <a:buAutoNum type="arabicPeriod"/>
            </a:pPr>
            <a:r>
              <a:rPr lang="en-US" b="1">
                <a:latin typeface="Poppins Light"/>
                <a:cs typeface="Poppins Light"/>
              </a:rPr>
              <a:t>Evolution of Average Global Temperatures (Iberdrola) </a:t>
            </a:r>
            <a:r>
              <a:rPr lang="en-US">
                <a:latin typeface="Poppins Light"/>
                <a:cs typeface="Poppins Light"/>
                <a:hlinkClick r:id="rId7"/>
              </a:rPr>
              <a:t>https://www.iberdrola.com/sustainability/increase-average-temperature-on-earth</a:t>
            </a:r>
            <a:r>
              <a:rPr lang="en-US">
                <a:latin typeface="Poppins Light"/>
                <a:cs typeface="Poppins Light"/>
              </a:rPr>
              <a:t> This graph shows how since 1980 the global average temperature has increased by 0.75 degrees </a:t>
            </a:r>
            <a:r>
              <a:rPr lang="en-US" err="1">
                <a:latin typeface="Poppins Light"/>
                <a:cs typeface="Poppins Light"/>
              </a:rPr>
              <a:t>celcius</a:t>
            </a:r>
            <a:r>
              <a:rPr lang="en-US">
                <a:latin typeface="Poppins Light"/>
                <a:cs typeface="Poppins Light"/>
              </a:rPr>
              <a:t>. It shows it to be consistent and plots out where this may lead to in the future years. What can also be pointed out to students is that the rate of warming has doubled since just after 1980 (between 1906 and 2005 it rose by half). The graph also points to two causes, humans and the industrial revolution in the nineteenth century. </a:t>
            </a:r>
            <a:endParaRPr lang="en-US">
              <a:cs typeface="Poppins Light" pitchFamily="2" charset="77"/>
            </a:endParaRPr>
          </a:p>
          <a:p>
            <a:r>
              <a:rPr lang="en-US">
                <a:latin typeface="Poppins Light"/>
                <a:cs typeface="Poppins Light"/>
              </a:rPr>
              <a:t>2. Another graph to show this can be found here. -</a:t>
            </a:r>
            <a:r>
              <a:rPr lang="en-US" b="1">
                <a:latin typeface="Poppins Light"/>
                <a:cs typeface="Poppins Light"/>
              </a:rPr>
              <a:t>Climate Change: Global  Warming (</a:t>
            </a:r>
            <a:r>
              <a:rPr lang="en-US" b="1" err="1">
                <a:latin typeface="Poppins Light"/>
                <a:cs typeface="Poppins Light"/>
              </a:rPr>
              <a:t>Climate.Gov</a:t>
            </a:r>
            <a:r>
              <a:rPr lang="en-US" b="1">
                <a:latin typeface="Poppins Light"/>
                <a:cs typeface="Poppins Light"/>
              </a:rPr>
              <a:t>). </a:t>
            </a:r>
            <a:r>
              <a:rPr lang="en-US">
                <a:latin typeface="Poppins Light"/>
                <a:cs typeface="Poppins Light"/>
                <a:hlinkClick r:id="rId8"/>
              </a:rPr>
              <a:t>https://www.climate.gov/news-features/understanding-climate/climate-change-global-temperature</a:t>
            </a:r>
            <a:r>
              <a:rPr lang="en-US">
                <a:latin typeface="Poppins Light"/>
                <a:cs typeface="Poppins Light"/>
              </a:rPr>
              <a:t> This graph shows the global average temperature from 1880 – 2023. how the average global temperature since 1880 has consistently risen, despite there being some dips in individual years.</a:t>
            </a:r>
            <a:endParaRPr lang="en-US">
              <a:cs typeface="Poppins Light"/>
            </a:endParaRPr>
          </a:p>
          <a:p>
            <a:r>
              <a:rPr lang="en-US">
                <a:latin typeface="Poppins Light"/>
                <a:cs typeface="Poppins Light"/>
              </a:rPr>
              <a:t> </a:t>
            </a:r>
            <a:endParaRPr lang="en-US">
              <a:cs typeface="Poppins Light"/>
            </a:endParaRPr>
          </a:p>
          <a:p>
            <a:r>
              <a:rPr lang="en-US" b="1">
                <a:latin typeface="Poppins Light"/>
                <a:cs typeface="Poppins Light"/>
              </a:rPr>
              <a:t>Extensions:</a:t>
            </a:r>
            <a:endParaRPr lang="en-US">
              <a:latin typeface="Poppins Light"/>
              <a:cs typeface="Poppins Light"/>
            </a:endParaRPr>
          </a:p>
          <a:p>
            <a:pPr marL="228600" indent="-228600">
              <a:buAutoNum type="arabicPeriod"/>
            </a:pPr>
            <a:r>
              <a:rPr lang="en-US" b="1">
                <a:latin typeface="Poppins Light"/>
                <a:cs typeface="Poppins Light"/>
              </a:rPr>
              <a:t>Just Imagine: Trees Returning – David Attenborough: A Life on Our Planet. </a:t>
            </a:r>
            <a:r>
              <a:rPr lang="en-US">
                <a:latin typeface="Poppins Light"/>
                <a:cs typeface="Poppins Light"/>
                <a:hlinkClick r:id="rId3"/>
              </a:rPr>
              <a:t>https://www.youtube.com/watch?v=N1XvG440xjM</a:t>
            </a:r>
            <a:r>
              <a:rPr lang="en-US">
                <a:latin typeface="Poppins Light"/>
                <a:cs typeface="Poppins Light"/>
              </a:rPr>
              <a:t> A 1 minute video to show the impact of deforestation and solutions to this – such as growing palm oil and soya on already deforested land, planting more trees. Attenborough also talks about the impact of growing more trees on reducing the carbon in our atmosphere and helping to cool our global temperature.</a:t>
            </a:r>
          </a:p>
          <a:p>
            <a:pPr marL="228600" indent="-228600">
              <a:buAutoNum type="arabicPeriod"/>
            </a:pPr>
            <a:r>
              <a:rPr lang="en-US" b="1" err="1">
                <a:latin typeface="Poppins Light"/>
                <a:cs typeface="Poppins Light"/>
              </a:rPr>
              <a:t>GreenPeace's</a:t>
            </a:r>
            <a:r>
              <a:rPr lang="en-US" b="1">
                <a:latin typeface="Poppins Light"/>
                <a:cs typeface="Poppins Light"/>
              </a:rPr>
              <a:t>  '</a:t>
            </a:r>
            <a:r>
              <a:rPr lang="en-US" b="1" err="1">
                <a:latin typeface="Poppins Light"/>
                <a:cs typeface="Poppins Light"/>
              </a:rPr>
              <a:t>Wasteminster</a:t>
            </a:r>
            <a:r>
              <a:rPr lang="en-US" b="1">
                <a:latin typeface="Poppins Light"/>
                <a:cs typeface="Poppins Light"/>
              </a:rPr>
              <a:t>' Film </a:t>
            </a:r>
            <a:r>
              <a:rPr lang="en-US">
                <a:latin typeface="Poppins Light"/>
                <a:cs typeface="Poppins Light"/>
              </a:rPr>
              <a:t>from 2021 shows this process and environmental impact of the UK sending plastic abroad. </a:t>
            </a:r>
            <a:r>
              <a:rPr lang="en-US">
                <a:latin typeface="Poppins Light"/>
                <a:cs typeface="Poppins Light"/>
                <a:hlinkClick r:id="rId9"/>
              </a:rPr>
              <a:t>https://www.greenpeace.org.uk/news/wasteminster-downing-street-disaster/</a:t>
            </a:r>
            <a:r>
              <a:rPr lang="en-US">
                <a:latin typeface="Poppins Light"/>
                <a:cs typeface="Poppins Light"/>
              </a:rPr>
              <a:t> </a:t>
            </a:r>
          </a:p>
          <a:p>
            <a:pPr marL="228600" indent="-228600">
              <a:buAutoNum type="arabicPeriod"/>
            </a:pPr>
            <a:r>
              <a:rPr lang="en-US" b="1">
                <a:latin typeface="Poppins Light"/>
                <a:cs typeface="Poppins Light"/>
              </a:rPr>
              <a:t>Cities and Sea Level Rise (The Future We Don't Want). </a:t>
            </a:r>
            <a:r>
              <a:rPr lang="en-US" dirty="0">
                <a:latin typeface="Poppins Light"/>
                <a:cs typeface="Poppins Light"/>
                <a:hlinkClick r:id="rId10"/>
              </a:rPr>
              <a:t>https://www.c40.org/what-we-do/scaling-up-climate-action/adaptation-water/the-future-we-dont-want/sea-level-rise/</a:t>
            </a:r>
            <a:r>
              <a:rPr lang="en-US">
                <a:latin typeface="Poppins Light"/>
                <a:cs typeface="Poppins Light"/>
              </a:rPr>
              <a:t> This website looks at cities and sea level rises and the impact of them by 2050. It does look at problems this will cause and suggests some solutions in a poster as well. This focuses on problems that will happen in the future which can be dealt with now in order to make sure our world is more 'sustainable'. </a:t>
            </a:r>
            <a:endParaRPr lang="en-US"/>
          </a:p>
          <a:p>
            <a:pPr marL="228600" indent="-228600">
              <a:buAutoNum type="arabicPeriod"/>
            </a:pPr>
            <a:r>
              <a:rPr lang="en-US" b="1" dirty="0">
                <a:latin typeface="Poppins Light"/>
                <a:cs typeface="Poppins Light"/>
              </a:rPr>
              <a:t>Climate Justice. </a:t>
            </a:r>
            <a:r>
              <a:rPr lang="en-US">
                <a:latin typeface="Poppins Light"/>
                <a:cs typeface="Poppins Light"/>
              </a:rPr>
              <a:t>As an extension you can discuss with students about the economic link to sustainability. Can capitalism and a green and sustainable world co-exist? What about green solutions that cost a lot of money, are you punishing countries and individuals who cannot afford green solutions by introducing them at an unaffordable cost?</a:t>
            </a:r>
          </a:p>
          <a:p>
            <a:endParaRPr lang="en-US">
              <a:cs typeface="Poppins Light"/>
            </a:endParaRPr>
          </a:p>
          <a:p>
            <a:endParaRPr lang="en-GB">
              <a:cs typeface="Poppins Light" pitchFamily="2" charset="77"/>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27</a:t>
            </a:fld>
            <a:endParaRPr lang="en-US"/>
          </a:p>
        </p:txBody>
      </p:sp>
    </p:spTree>
    <p:extLst>
      <p:ext uri="{BB962C8B-B14F-4D97-AF65-F5344CB8AC3E}">
        <p14:creationId xmlns:p14="http://schemas.microsoft.com/office/powerpoint/2010/main" val="1172832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28</a:t>
            </a:fld>
            <a:endParaRPr lang="en-US"/>
          </a:p>
        </p:txBody>
      </p:sp>
    </p:spTree>
    <p:extLst>
      <p:ext uri="{BB962C8B-B14F-4D97-AF65-F5344CB8AC3E}">
        <p14:creationId xmlns:p14="http://schemas.microsoft.com/office/powerpoint/2010/main" val="3164053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29</a:t>
            </a:fld>
            <a:endParaRPr lang="en-US"/>
          </a:p>
        </p:txBody>
      </p:sp>
    </p:spTree>
    <p:extLst>
      <p:ext uri="{BB962C8B-B14F-4D97-AF65-F5344CB8AC3E}">
        <p14:creationId xmlns:p14="http://schemas.microsoft.com/office/powerpoint/2010/main" val="1883783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Timings: For the whole of the Project process Stage we would recommend spending 1-2 hours. The following slides break this down into ideas, Prototyping’ and ‘Testing’.</a:t>
            </a:r>
          </a:p>
          <a:p>
            <a:endParaRPr lang="en-US" dirty="0"/>
          </a:p>
          <a:p>
            <a:r>
              <a:rPr lang="en-US" b="1" dirty="0"/>
              <a:t>Differentiation / Extension:</a:t>
            </a:r>
          </a:p>
          <a:p>
            <a:pPr marL="171450" indent="-171450">
              <a:buFont typeface="Arial" panose="020B0604020202020204" pitchFamily="34" charset="0"/>
              <a:buChar char="•"/>
            </a:pPr>
            <a:r>
              <a:rPr lang="en-US" b="0" dirty="0"/>
              <a:t>You can add detail to the skills, or ask students to think more about what these are / how they are evidenced:</a:t>
            </a:r>
          </a:p>
          <a:p>
            <a:pPr marL="228600" indent="-228600">
              <a:buFont typeface="Arial" panose="020B0604020202020204" pitchFamily="34" charset="0"/>
              <a:buAutoNum type="arabicPeriod"/>
            </a:pPr>
            <a:r>
              <a:rPr lang="en-US" b="0" dirty="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dirty="0"/>
              <a:t>Creative and logical thinking: </a:t>
            </a:r>
            <a:r>
              <a:rPr lang="en-US" b="0" dirty="0" err="1"/>
              <a:t>Organising</a:t>
            </a:r>
            <a:r>
              <a:rPr lang="en-US" b="0" dirty="0"/>
              <a:t> into next steps, thinking outside of the box, being inspired by a different idea.</a:t>
            </a:r>
          </a:p>
          <a:p>
            <a:pPr marL="228600" indent="-228600">
              <a:buFont typeface="Arial" panose="020B0604020202020204" pitchFamily="34" charset="0"/>
              <a:buAutoNum type="arabicPeriod"/>
            </a:pPr>
            <a:r>
              <a:rPr lang="en-US" b="0" dirty="0"/>
              <a:t>Decision Making: </a:t>
            </a:r>
            <a:r>
              <a:rPr lang="en-US" b="0" dirty="0" err="1"/>
              <a:t>Analysing</a:t>
            </a:r>
            <a:r>
              <a:rPr lang="en-US" b="0" dirty="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30</a:t>
            </a:fld>
            <a:endParaRPr lang="en-US"/>
          </a:p>
        </p:txBody>
      </p:sp>
    </p:spTree>
    <p:extLst>
      <p:ext uri="{BB962C8B-B14F-4D97-AF65-F5344CB8AC3E}">
        <p14:creationId xmlns:p14="http://schemas.microsoft.com/office/powerpoint/2010/main" val="3608776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approximately 30 – 60 minutes -  15 – 30 minutes for research. 10 – 25 minutes for creating ideas. 5 minutes for choosing your preferred solution. </a:t>
            </a:r>
            <a:endParaRPr lang="en-US" dirty="0"/>
          </a:p>
          <a:p>
            <a:endParaRPr lang="en-US" dirty="0"/>
          </a:p>
          <a:p>
            <a:r>
              <a:rPr lang="en-US" b="1" u="sng" dirty="0">
                <a:latin typeface="Poppins Light"/>
                <a:cs typeface="Poppins Light"/>
              </a:rPr>
              <a:t>Research</a:t>
            </a:r>
            <a:r>
              <a:rPr lang="en-US" dirty="0">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dirty="0">
                <a:latin typeface="Poppins Light"/>
                <a:cs typeface="Poppins Light"/>
              </a:rPr>
              <a:t>Existing ideas and links are suggested below:</a:t>
            </a:r>
          </a:p>
          <a:p>
            <a:r>
              <a:rPr lang="en-US" b="1" dirty="0">
                <a:latin typeface="Poppins Light"/>
                <a:cs typeface="Poppins Light"/>
              </a:rPr>
              <a:t>Greener Energy in Africa. </a:t>
            </a:r>
            <a:r>
              <a:rPr lang="en-US" dirty="0">
                <a:latin typeface="Poppins Light"/>
                <a:cs typeface="Poppins Light"/>
              </a:rPr>
              <a:t>This case study focuses on how Drew Corbyn has used technology to create hydro-electric power plants in Malawi. </a:t>
            </a:r>
            <a:r>
              <a:rPr lang="en-US" dirty="0">
                <a:latin typeface="Poppins Light"/>
                <a:cs typeface="Poppins Light"/>
                <a:hlinkClick r:id="rId3"/>
              </a:rPr>
              <a:t>https://neonfutures.org.uk/case-study/energy-engineer-drew-corbyn/</a:t>
            </a:r>
            <a:r>
              <a:rPr lang="en-US" dirty="0">
                <a:latin typeface="Poppins Light"/>
                <a:cs typeface="Poppins Light"/>
              </a:rPr>
              <a:t>  </a:t>
            </a:r>
          </a:p>
          <a:p>
            <a:r>
              <a:rPr lang="en-US" b="1" dirty="0">
                <a:latin typeface="Poppins Light"/>
                <a:cs typeface="Poppins Light"/>
              </a:rPr>
              <a:t>Using robots in farming. </a:t>
            </a:r>
            <a:r>
              <a:rPr lang="en-US" dirty="0">
                <a:latin typeface="Poppins Light"/>
                <a:cs typeface="Poppins Light"/>
              </a:rPr>
              <a:t>This case study focuses on how </a:t>
            </a:r>
            <a:r>
              <a:rPr lang="en-US" dirty="0" err="1">
                <a:latin typeface="Poppins Light"/>
                <a:cs typeface="Poppins Light"/>
              </a:rPr>
              <a:t>Halvard</a:t>
            </a:r>
            <a:r>
              <a:rPr lang="en-US" dirty="0">
                <a:latin typeface="Poppins Light"/>
                <a:cs typeface="Poppins Light"/>
              </a:rPr>
              <a:t> </a:t>
            </a:r>
            <a:r>
              <a:rPr lang="en-US" dirty="0" err="1">
                <a:latin typeface="Poppins Light"/>
                <a:cs typeface="Poppins Light"/>
              </a:rPr>
              <a:t>Grimstad</a:t>
            </a:r>
            <a:r>
              <a:rPr lang="en-US" dirty="0">
                <a:latin typeface="Poppins Light"/>
                <a:cs typeface="Poppins Light"/>
              </a:rPr>
              <a:t> has built a robot to support farming in order to make it more effective and sustainable. </a:t>
            </a:r>
            <a:r>
              <a:rPr lang="en-US" dirty="0">
                <a:latin typeface="Poppins Light"/>
                <a:cs typeface="Poppins Light"/>
                <a:hlinkClick r:id="rId4"/>
              </a:rPr>
              <a:t>https://www.thisisengineering.org.uk/meet-the-engineers/halvard/</a:t>
            </a:r>
            <a:r>
              <a:rPr lang="en-US" dirty="0">
                <a:latin typeface="Poppins Light"/>
                <a:cs typeface="Poppins Light"/>
              </a:rPr>
              <a:t> </a:t>
            </a:r>
          </a:p>
          <a:p>
            <a:r>
              <a:rPr lang="en-US" b="1" dirty="0">
                <a:latin typeface="Poppins Light"/>
                <a:cs typeface="Poppins Light"/>
              </a:rPr>
              <a:t>Farming Sustainably. </a:t>
            </a:r>
            <a:r>
              <a:rPr lang="en-US" b="0" dirty="0">
                <a:latin typeface="Poppins Light"/>
                <a:cs typeface="Poppins Light"/>
              </a:rPr>
              <a:t>This case study focuses on how an apprentice named Charlotte Bugden is using technology and chemicals for fuel to make farming more sustainable. </a:t>
            </a:r>
            <a:r>
              <a:rPr lang="en-US" b="0" dirty="0">
                <a:latin typeface="Poppins Light"/>
                <a:cs typeface="Poppins Light"/>
                <a:hlinkClick r:id="rId5"/>
              </a:rPr>
              <a:t>https://neonfutures.org.uk/case-study/agricultural-engineer-charlotte-budgen/</a:t>
            </a:r>
            <a:r>
              <a:rPr lang="en-US" dirty="0">
                <a:latin typeface="Poppins Light"/>
                <a:cs typeface="Poppins Light"/>
              </a:rPr>
              <a:t>  </a:t>
            </a:r>
            <a:endParaRPr lang="en-US" b="0" dirty="0">
              <a:cs typeface="Poppins Light"/>
            </a:endParaRPr>
          </a:p>
          <a:p>
            <a:r>
              <a:rPr lang="en-US" b="1" dirty="0">
                <a:latin typeface="Poppins Light"/>
                <a:cs typeface="Poppins Light"/>
              </a:rPr>
              <a:t>Waste Hierarchy. </a:t>
            </a:r>
            <a:r>
              <a:rPr lang="en-US" dirty="0">
                <a:latin typeface="Poppins Light"/>
                <a:cs typeface="Poppins Light"/>
              </a:rPr>
              <a:t>This helps to show the preferred ways to deal with waste, from the most sustainable at the top to the least at the bottom. These are solutions on a big theme, rather than specific examples, but can spark ideas. </a:t>
            </a:r>
            <a:r>
              <a:rPr lang="en-US" dirty="0">
                <a:latin typeface="Poppins Light"/>
                <a:cs typeface="Poppins Light"/>
                <a:hlinkClick r:id="rId6"/>
              </a:rPr>
              <a:t>https://ismwaste.co.uk/help/what-is-the-waste-hierarchy</a:t>
            </a:r>
            <a:r>
              <a:rPr lang="en-US" dirty="0">
                <a:latin typeface="Poppins Light"/>
                <a:cs typeface="Poppins Light"/>
              </a:rPr>
              <a:t> </a:t>
            </a:r>
          </a:p>
          <a:p>
            <a:r>
              <a:rPr lang="en-US" b="1" dirty="0">
                <a:latin typeface="Poppins Light"/>
                <a:cs typeface="Poppins Light"/>
              </a:rPr>
              <a:t>2BO Robot that helps with recycling. </a:t>
            </a:r>
            <a:r>
              <a:rPr lang="en-US" dirty="0">
                <a:latin typeface="Poppins Light"/>
                <a:cs typeface="Poppins Light"/>
              </a:rPr>
              <a:t>This YouTube video shows how the robot uses technology, like AI, to help tackle waste issues and change </a:t>
            </a:r>
            <a:r>
              <a:rPr lang="en-US" dirty="0" err="1">
                <a:latin typeface="Poppins Light"/>
                <a:cs typeface="Poppins Light"/>
              </a:rPr>
              <a:t>behaviour</a:t>
            </a:r>
            <a:r>
              <a:rPr lang="en-US" dirty="0">
                <a:latin typeface="Poppins Light"/>
                <a:cs typeface="Poppins Light"/>
              </a:rPr>
              <a:t> in individuals towards recyclable goods. </a:t>
            </a:r>
            <a:r>
              <a:rPr lang="en-US" dirty="0">
                <a:latin typeface="Poppins Light"/>
                <a:cs typeface="Poppins Light"/>
                <a:hlinkClick r:id="rId7"/>
              </a:rPr>
              <a:t>https://www.youtube.com/watch?v=ZcW7UEymBtQ</a:t>
            </a:r>
            <a:r>
              <a:rPr lang="en-US" dirty="0">
                <a:latin typeface="Poppins Light"/>
                <a:cs typeface="Poppins Light"/>
              </a:rPr>
              <a:t> </a:t>
            </a:r>
          </a:p>
          <a:p>
            <a:r>
              <a:rPr lang="en-US" b="1" dirty="0">
                <a:latin typeface="Poppins Light"/>
                <a:cs typeface="Poppins Light"/>
              </a:rPr>
              <a:t>Emerging technologies for all areas of Climate Action. </a:t>
            </a:r>
            <a:r>
              <a:rPr lang="en-US" dirty="0">
                <a:latin typeface="Poppins Light"/>
                <a:cs typeface="Poppins Light"/>
              </a:rPr>
              <a:t>This website provides a good list of many ways technology is supporting many issues now and for the future. The ones that are particularly relevant are: </a:t>
            </a:r>
          </a:p>
          <a:p>
            <a:r>
              <a:rPr lang="en-US" dirty="0">
                <a:latin typeface="Poppins Light"/>
                <a:cs typeface="Poppins Light"/>
              </a:rPr>
              <a:t>-Climate Trace (pinpointing global emissions), </a:t>
            </a:r>
          </a:p>
          <a:p>
            <a:r>
              <a:rPr lang="en-US" dirty="0">
                <a:latin typeface="Poppins Light"/>
                <a:cs typeface="Poppins Light"/>
              </a:rPr>
              <a:t>-</a:t>
            </a:r>
            <a:r>
              <a:rPr lang="en-US" dirty="0" err="1">
                <a:latin typeface="Poppins Light"/>
                <a:cs typeface="Poppins Light"/>
              </a:rPr>
              <a:t>Recognising</a:t>
            </a:r>
            <a:r>
              <a:rPr lang="en-US" dirty="0">
                <a:latin typeface="Poppins Light"/>
                <a:cs typeface="Poppins Light"/>
              </a:rPr>
              <a:t> energy links (AI using a lot of energy), </a:t>
            </a:r>
            <a:endParaRPr lang="en-US" dirty="0">
              <a:cs typeface="Poppins Light" pitchFamily="2" charset="77"/>
            </a:endParaRPr>
          </a:p>
          <a:p>
            <a:r>
              <a:rPr lang="en-US" dirty="0">
                <a:latin typeface="Poppins Light"/>
                <a:cs typeface="Poppins Light"/>
              </a:rPr>
              <a:t>-Solar-collecting fabric (a polymer on clothes) </a:t>
            </a:r>
            <a:endParaRPr lang="en-US" dirty="0">
              <a:cs typeface="Poppins Light" pitchFamily="2" charset="77"/>
            </a:endParaRPr>
          </a:p>
          <a:p>
            <a:r>
              <a:rPr lang="en-US" dirty="0">
                <a:latin typeface="Poppins Light"/>
                <a:cs typeface="Poppins Light"/>
              </a:rPr>
              <a:t>-Elevator Generators (regenerative breaking systems). </a:t>
            </a:r>
            <a:endParaRPr lang="en-US" dirty="0">
              <a:cs typeface="Poppins Light"/>
            </a:endParaRPr>
          </a:p>
          <a:p>
            <a:r>
              <a:rPr lang="en-US" dirty="0">
                <a:latin typeface="Poppins Light"/>
                <a:cs typeface="Poppins Light"/>
                <a:hlinkClick r:id="rId8"/>
              </a:rPr>
              <a:t>https://www.sap.com/insights/viewpoints/by-land-sea-and-air-emerging-technologies-to-tackle-climate-change.html</a:t>
            </a:r>
            <a:r>
              <a:rPr lang="en-US" dirty="0">
                <a:latin typeface="Poppins Light"/>
                <a:cs typeface="Poppins Light"/>
              </a:rPr>
              <a:t> </a:t>
            </a:r>
            <a:endParaRPr lang="en-US" dirty="0">
              <a:cs typeface="Poppins Light"/>
            </a:endParaRPr>
          </a:p>
          <a:p>
            <a:r>
              <a:rPr lang="en-US" b="1" dirty="0">
                <a:latin typeface="Poppins Light"/>
                <a:cs typeface="Poppins Light"/>
              </a:rPr>
              <a:t>Sustainable Development. </a:t>
            </a:r>
            <a:r>
              <a:rPr lang="en-US" dirty="0">
                <a:latin typeface="Poppins Light"/>
                <a:cs typeface="Poppins Light"/>
              </a:rPr>
              <a:t>Students can use the following three recommended points to guide what is 'sustainable development'. These are: Environment (is it good for the planet), Social (will people think it's fair), and Economy (can we afford it)? </a:t>
            </a:r>
            <a:r>
              <a:rPr lang="en-US" dirty="0">
                <a:latin typeface="Poppins Light"/>
                <a:cs typeface="Poppins Light"/>
                <a:hlinkClick r:id="rId9"/>
              </a:rPr>
              <a:t>The Sustainable Development Model (aeon.info)</a:t>
            </a:r>
          </a:p>
          <a:p>
            <a:r>
              <a:rPr lang="en-US" b="1" dirty="0">
                <a:latin typeface="Poppins Light"/>
                <a:cs typeface="Poppins Light"/>
              </a:rPr>
              <a:t>Ground Source Heat Pumps. </a:t>
            </a:r>
            <a:r>
              <a:rPr lang="en-US" dirty="0">
                <a:latin typeface="Poppins Light"/>
                <a:cs typeface="Poppins Light"/>
              </a:rPr>
              <a:t>This technology is an alternative way to heat homes than electricity and gas. More information can be found here, including impact and logistics such as cost. </a:t>
            </a:r>
            <a:r>
              <a:rPr lang="en-US" dirty="0">
                <a:latin typeface="Poppins Light"/>
                <a:cs typeface="Poppins Light"/>
                <a:hlinkClick r:id="rId10"/>
              </a:rPr>
              <a:t>https://energysavingtrust.org.uk/advice/ground-source-heat-pumps/</a:t>
            </a:r>
            <a:r>
              <a:rPr lang="en-US" dirty="0">
                <a:latin typeface="Poppins Light"/>
                <a:cs typeface="Poppins Light"/>
              </a:rPr>
              <a:t> </a:t>
            </a:r>
            <a:endParaRPr lang="en-US" dirty="0">
              <a:cs typeface="Poppins Light"/>
            </a:endParaRPr>
          </a:p>
          <a:p>
            <a:endParaRPr lang="en-US" dirty="0">
              <a:latin typeface="Poppins Light"/>
              <a:cs typeface="Poppins Light"/>
            </a:endParaRPr>
          </a:p>
          <a:p>
            <a:r>
              <a:rPr lang="en-US" b="1" u="sng" dirty="0">
                <a:latin typeface="Poppins Light"/>
                <a:cs typeface="Poppins Light"/>
              </a:rPr>
              <a:t>Ideas</a:t>
            </a:r>
          </a:p>
          <a:p>
            <a:r>
              <a:rPr lang="en-US" dirty="0" err="1">
                <a:latin typeface="Poppins Light"/>
                <a:cs typeface="Poppins Light"/>
              </a:rPr>
              <a:t>Emphasise</a:t>
            </a:r>
            <a:r>
              <a:rPr lang="en-US" dirty="0">
                <a:latin typeface="Poppins Light"/>
                <a:cs typeface="Poppins Light"/>
              </a:rPr>
              <a:t> to students that design </a:t>
            </a:r>
            <a:r>
              <a:rPr lang="en-US" dirty="0" err="1">
                <a:latin typeface="Poppins Light"/>
                <a:cs typeface="Poppins Light"/>
              </a:rPr>
              <a:t>thinkingencourages</a:t>
            </a:r>
            <a:r>
              <a:rPr lang="en-US" dirty="0">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dirty="0">
                <a:latin typeface="Poppins Light"/>
                <a:cs typeface="Poppins Light"/>
              </a:rPr>
              <a:t>Suggest Activities for warming up student brains for creative thinking </a:t>
            </a:r>
            <a:r>
              <a:rPr lang="en-US" dirty="0">
                <a:latin typeface="Poppins Light"/>
                <a:cs typeface="Poppins Light"/>
              </a:rPr>
              <a:t>are in the teacher slides at the start. (Alternative Ideas, Bad Ideas and Using Your Whole Brain).</a:t>
            </a:r>
          </a:p>
          <a:p>
            <a:r>
              <a:rPr lang="en-US" b="1" dirty="0">
                <a:latin typeface="Poppins Light"/>
                <a:cs typeface="Poppins Light"/>
              </a:rPr>
              <a:t>Selecting their top idea. </a:t>
            </a:r>
            <a:r>
              <a:rPr lang="en-US" b="0" dirty="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dirty="0">
                <a:latin typeface="Poppins Light"/>
                <a:cs typeface="Poppins Light"/>
              </a:rPr>
              <a:t> </a:t>
            </a:r>
            <a:endParaRPr lang="en-US" b="1" dirty="0"/>
          </a:p>
          <a:p>
            <a:r>
              <a:rPr lang="en-US" b="1" dirty="0">
                <a:latin typeface="Poppins Light"/>
                <a:cs typeface="Poppins Light"/>
              </a:rPr>
              <a:t>Extension: </a:t>
            </a:r>
            <a:r>
              <a:rPr lang="en-US" b="0" dirty="0">
                <a:latin typeface="Poppins Light"/>
                <a:cs typeface="Poppins Light"/>
              </a:rPr>
              <a:t>To focus </a:t>
            </a:r>
            <a:r>
              <a:rPr lang="en-US" dirty="0">
                <a:latin typeface="Poppins Light"/>
                <a:cs typeface="Poppins Light"/>
              </a:rPr>
              <a:t>creative thinking </a:t>
            </a:r>
            <a:r>
              <a:rPr lang="en-US" b="0" dirty="0">
                <a:latin typeface="Poppins Light"/>
                <a:cs typeface="Poppins Light"/>
              </a:rPr>
              <a:t>students can use the acronym SCAMPER to think about a solution. This is taken from ideas that already exist to </a:t>
            </a:r>
            <a:r>
              <a:rPr lang="en-US" dirty="0">
                <a:latin typeface="Poppins Light"/>
                <a:cs typeface="Poppins Light"/>
              </a:rPr>
              <a:t>create </a:t>
            </a:r>
            <a:r>
              <a:rPr lang="en-US" b="0" dirty="0">
                <a:latin typeface="Poppins Light"/>
                <a:cs typeface="Poppins Light"/>
              </a:rPr>
              <a:t>a new idea from them. They can take a few of the ideas they have researched and then apply </a:t>
            </a:r>
            <a:r>
              <a:rPr lang="en-US" dirty="0">
                <a:latin typeface="Poppins Light"/>
                <a:cs typeface="Poppins Light"/>
              </a:rPr>
              <a:t>the</a:t>
            </a:r>
            <a:r>
              <a:rPr lang="en-US" b="0" dirty="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31</a:t>
            </a:fld>
            <a:endParaRPr lang="en-US"/>
          </a:p>
        </p:txBody>
      </p:sp>
    </p:spTree>
    <p:extLst>
      <p:ext uri="{BB962C8B-B14F-4D97-AF65-F5344CB8AC3E}">
        <p14:creationId xmlns:p14="http://schemas.microsoft.com/office/powerpoint/2010/main" val="3253250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Arial"/>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p:txBody>
      </p:sp>
      <p:sp>
        <p:nvSpPr>
          <p:cNvPr id="4" name="Slide Number Placeholder 3"/>
          <p:cNvSpPr>
            <a:spLocks noGrp="1"/>
          </p:cNvSpPr>
          <p:nvPr>
            <p:ph type="sldNum" sz="quarter" idx="5"/>
          </p:nvPr>
        </p:nvSpPr>
        <p:spPr/>
        <p:txBody>
          <a:bodyPr/>
          <a:lstStyle/>
          <a:p>
            <a:fld id="{B0F6247D-5FE6-DE41-92C7-B7BE717BF38F}" type="slidenum">
              <a:rPr lang="en-US" smtClean="0"/>
              <a:pPr/>
              <a:t>32</a:t>
            </a:fld>
            <a:endParaRPr lang="en-US"/>
          </a:p>
        </p:txBody>
      </p:sp>
    </p:spTree>
    <p:extLst>
      <p:ext uri="{BB962C8B-B14F-4D97-AF65-F5344CB8AC3E}">
        <p14:creationId xmlns:p14="http://schemas.microsoft.com/office/powerpoint/2010/main" val="1553483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between 10 – 15 minutes. </a:t>
            </a:r>
            <a:endParaRPr lang="en-US" dirty="0"/>
          </a:p>
          <a:p>
            <a:endParaRPr lang="en-US" dirty="0"/>
          </a:p>
          <a:p>
            <a:r>
              <a:rPr lang="en-US" b="1" dirty="0">
                <a:latin typeface="Poppins Light"/>
                <a:cs typeface="Poppins Light"/>
              </a:rPr>
              <a:t>Testing: </a:t>
            </a:r>
            <a:r>
              <a:rPr lang="en-US" b="0" dirty="0" err="1">
                <a:latin typeface="Poppins Light"/>
                <a:cs typeface="Poppins Light"/>
              </a:rPr>
              <a:t>Emphasise</a:t>
            </a:r>
            <a:r>
              <a:rPr lang="en-US" b="0" dirty="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dirty="0" err="1">
                <a:latin typeface="Poppins Light"/>
                <a:cs typeface="Poppins Light"/>
              </a:rPr>
              <a:t>emphasise</a:t>
            </a:r>
            <a:r>
              <a:rPr lang="en-US" b="0" dirty="0">
                <a:latin typeface="Poppins Light"/>
                <a:cs typeface="Poppins Light"/>
              </a:rPr>
              <a:t> that our brains learn more from failure than success, and approaching failure as a learning tool is essential in STEM jobs, as well as building self-resilience.</a:t>
            </a:r>
            <a:endParaRPr lang="en-US" b="1" dirty="0">
              <a:latin typeface="Poppins Light"/>
              <a:cs typeface="Poppins Light"/>
            </a:endParaRPr>
          </a:p>
          <a:p>
            <a:endParaRPr lang="en-GB" b="1" dirty="0">
              <a:cs typeface="Poppins Light" pitchFamily="2" charset="77"/>
            </a:endParaRPr>
          </a:p>
          <a:p>
            <a:r>
              <a:rPr lang="en-GB" b="1" dirty="0">
                <a:latin typeface="Poppins Light"/>
                <a:cs typeface="Poppins Light"/>
              </a:rPr>
              <a:t>Please note that to enter the Big Bang Competition this process represents the stages that students will be judged on, and they do not have to complete testing if it is difficult to do so.</a:t>
            </a:r>
            <a:endParaRPr lang="en-GB" dirty="0">
              <a:latin typeface="Poppins Light"/>
              <a:cs typeface="Poppins Light"/>
            </a:endParaRPr>
          </a:p>
          <a:p>
            <a:endParaRPr lang="en-GB" b="1" dirty="0">
              <a:latin typeface="Poppins Light"/>
              <a:cs typeface="Poppins Light"/>
            </a:endParaRPr>
          </a:p>
          <a:p>
            <a:r>
              <a:rPr lang="en-GB" b="1" dirty="0">
                <a:latin typeface="Poppins Light"/>
                <a:cs typeface="Poppins Light"/>
              </a:rPr>
              <a:t>Extension: </a:t>
            </a:r>
            <a:endParaRPr lang="en-GB" b="1" dirty="0">
              <a:cs typeface="Poppins Light"/>
            </a:endParaRPr>
          </a:p>
          <a:p>
            <a:pPr marL="171450" indent="-171450">
              <a:buFontTx/>
              <a:buChar char="-"/>
            </a:pPr>
            <a:r>
              <a:rPr lang="en-GB" b="0" dirty="0">
                <a:latin typeface="Poppins Light"/>
                <a:cs typeface="Poppins Light"/>
              </a:rPr>
              <a:t>Ask students to consider the ethics in testing and if using people, animals or land what should they consider in this? Whose rights should they consider, and what permission will they have to seek?</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33</a:t>
            </a:fld>
            <a:endParaRPr lang="en-US"/>
          </a:p>
        </p:txBody>
      </p:sp>
    </p:spTree>
    <p:extLst>
      <p:ext uri="{BB962C8B-B14F-4D97-AF65-F5344CB8AC3E}">
        <p14:creationId xmlns:p14="http://schemas.microsoft.com/office/powerpoint/2010/main" val="3451141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34</a:t>
            </a:fld>
            <a:endParaRPr lang="en-US"/>
          </a:p>
        </p:txBody>
      </p:sp>
    </p:spTree>
    <p:extLst>
      <p:ext uri="{BB962C8B-B14F-4D97-AF65-F5344CB8AC3E}">
        <p14:creationId xmlns:p14="http://schemas.microsoft.com/office/powerpoint/2010/main" val="2210196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Poppins Light"/>
                <a:cs typeface="Poppins Light"/>
              </a:rPr>
              <a:t>Extension:  </a:t>
            </a:r>
            <a:endParaRPr lang="en-GB" b="1" dirty="0"/>
          </a:p>
          <a:p>
            <a:r>
              <a:rPr lang="en-GB" b="1" dirty="0">
                <a:latin typeface="Poppins Light"/>
                <a:cs typeface="Poppins Light"/>
              </a:rPr>
              <a:t>- </a:t>
            </a:r>
            <a:r>
              <a:rPr lang="en-GB" b="0" dirty="0">
                <a:latin typeface="Poppins Light"/>
                <a:cs typeface="Poppins Light"/>
              </a:rPr>
              <a:t>In project reflection you can ask them about future implications of their project and how it might need to be adapted in the future.</a:t>
            </a:r>
            <a:endParaRPr lang="en-GB" b="1" dirty="0">
              <a:latin typeface="Poppins Light"/>
              <a:cs typeface="Poppins Light"/>
            </a:endParaRPr>
          </a:p>
          <a:p>
            <a:r>
              <a:rPr lang="en-GB" b="1" dirty="0">
                <a:latin typeface="Poppins Light"/>
                <a:cs typeface="Poppins Light"/>
              </a:rPr>
              <a:t>- </a:t>
            </a:r>
            <a:r>
              <a:rPr lang="en-GB" b="0" dirty="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dirty="0">
                <a:latin typeface="Poppins Light"/>
                <a:ea typeface="Calibri"/>
                <a:cs typeface="Poppins Light"/>
              </a:rPr>
              <a:t>The Problem Statement – specific and clear.</a:t>
            </a:r>
            <a:endParaRPr lang="en-GB" dirty="0">
              <a:latin typeface="Poppins Light"/>
              <a:ea typeface="Calibri" panose="020F0502020204030204" pitchFamily="34" charset="0"/>
              <a:cs typeface="Poppins Light"/>
            </a:endParaRPr>
          </a:p>
          <a:p>
            <a:pPr marL="285750" indent="-285750">
              <a:buFont typeface="Courier New"/>
              <a:buChar char="o"/>
            </a:pPr>
            <a:r>
              <a:rPr lang="en-GB" dirty="0">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dirty="0">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dirty="0">
                <a:latin typeface="Poppins Light"/>
                <a:ea typeface="Calibri"/>
                <a:cs typeface="Poppins Light"/>
              </a:rPr>
              <a:t>Explaining testing options – understanding of the role of testing. </a:t>
            </a:r>
          </a:p>
          <a:p>
            <a:pPr marL="285750" indent="-285750">
              <a:buFont typeface="Courier New"/>
              <a:buChar char="o"/>
            </a:pPr>
            <a:r>
              <a:rPr lang="en-GB" dirty="0">
                <a:latin typeface="Poppins Light"/>
                <a:ea typeface="Calibri"/>
                <a:cs typeface="Poppins Light"/>
              </a:rPr>
              <a:t>reflection – good self-awareness, evaluation and goal setting.</a:t>
            </a:r>
          </a:p>
          <a:p>
            <a:pPr marL="285750" indent="-285750">
              <a:buFont typeface="Courier New"/>
              <a:buChar char="o"/>
            </a:pPr>
            <a:endParaRPr lang="en-GB" dirty="0">
              <a:latin typeface="Poppins Light"/>
              <a:ea typeface="Calibri"/>
              <a:cs typeface="Poppins Light"/>
            </a:endParaRPr>
          </a:p>
          <a:p>
            <a:pPr marL="285750" indent="-285750">
              <a:buFont typeface="Courier New"/>
              <a:buChar char="o"/>
            </a:pPr>
            <a:endParaRPr lang="en-GB" sz="1100" dirty="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35</a:t>
            </a:fld>
            <a:endParaRPr lang="en-US"/>
          </a:p>
        </p:txBody>
      </p:sp>
    </p:spTree>
    <p:extLst>
      <p:ext uri="{BB962C8B-B14F-4D97-AF65-F5344CB8AC3E}">
        <p14:creationId xmlns:p14="http://schemas.microsoft.com/office/powerpoint/2010/main" val="318129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Light"/>
                <a:cs typeface="Poppins Light"/>
              </a:rPr>
              <a:t>1. Energy Consultant profile: </a:t>
            </a:r>
            <a:r>
              <a:rPr lang="en-GB" dirty="0">
                <a:latin typeface="Poppins Light"/>
                <a:cs typeface="Poppins Light"/>
                <a:hlinkClick r:id="rId3"/>
              </a:rPr>
              <a:t>https://neonfutures.org.uk/case-study/energy-engineer-drew-corbyn/</a:t>
            </a:r>
            <a:r>
              <a:rPr lang="en-GB" dirty="0">
                <a:latin typeface="Poppins Light"/>
                <a:cs typeface="Poppins Light"/>
              </a:rPr>
              <a:t> </a:t>
            </a:r>
            <a:endParaRPr lang="en-US" dirty="0">
              <a:cs typeface="Poppins Light" pitchFamily="2" charset="77"/>
            </a:endParaRPr>
          </a:p>
          <a:p>
            <a:r>
              <a:rPr lang="en-GB" dirty="0">
                <a:latin typeface="Poppins Light"/>
                <a:cs typeface="Poppins Light"/>
              </a:rPr>
              <a:t>2. Apprentice Engineer profile: </a:t>
            </a:r>
            <a:r>
              <a:rPr lang="en-GB" dirty="0">
                <a:latin typeface="Poppins Light"/>
                <a:cs typeface="Poppins Light"/>
                <a:hlinkClick r:id="rId4"/>
              </a:rPr>
              <a:t>https://neonfutures.org.uk/case-study/agricultural-engineer-charlotte-budgen/</a:t>
            </a:r>
            <a:r>
              <a:rPr lang="en-GB" dirty="0">
                <a:latin typeface="Poppins Light"/>
                <a:cs typeface="Poppins Light"/>
              </a:rPr>
              <a:t> </a:t>
            </a:r>
            <a:endParaRPr lang="en-US" dirty="0"/>
          </a:p>
          <a:p>
            <a:endParaRPr lang="en-GB" dirty="0"/>
          </a:p>
          <a:p>
            <a:r>
              <a:rPr lang="en-GB" b="1" dirty="0">
                <a:latin typeface="Poppins Light"/>
                <a:cs typeface="Poppins Light"/>
              </a:rPr>
              <a:t>Next Steps:</a:t>
            </a:r>
            <a:endParaRPr lang="en-GB" dirty="0">
              <a:cs typeface="Poppins Light"/>
            </a:endParaRPr>
          </a:p>
          <a:p>
            <a:r>
              <a:rPr lang="en-GB" dirty="0"/>
              <a:t>You can provide students with certificates to celebrate their achievement. </a:t>
            </a:r>
            <a:r>
              <a:rPr lang="en-GB" dirty="0">
                <a:hlinkClick r:id="rId5"/>
              </a:rPr>
              <a:t>A certificate template can be downloaded for print from here.</a:t>
            </a:r>
            <a:endParaRPr lang="en-GB" dirty="0"/>
          </a:p>
          <a:p>
            <a:br>
              <a:rPr lang="en-GB" dirty="0">
                <a:cs typeface="Poppins Light"/>
              </a:rPr>
            </a:br>
            <a:r>
              <a:rPr lang="en-GB" dirty="0">
                <a:latin typeface="Poppins Light"/>
                <a:cs typeface="Poppins Light"/>
                <a:hlinkClick r:id="rId6"/>
              </a:rPr>
              <a:t>You can enter The Big Bang Project Gallery here.</a:t>
            </a:r>
            <a:br>
              <a:rPr lang="en-GB" dirty="0">
                <a:cs typeface="Poppins Light"/>
              </a:rPr>
            </a:br>
            <a:endParaRPr lang="en-GB" dirty="0"/>
          </a:p>
          <a:p>
            <a:r>
              <a:rPr lang="en-GB" dirty="0">
                <a:latin typeface="Poppins Light"/>
                <a:cs typeface="Poppins Light"/>
                <a:hlinkClick r:id="rId7"/>
              </a:rPr>
              <a:t>You can enter The Big Bang Competition here</a:t>
            </a:r>
            <a:endParaRPr lang="en-GB" dirty="0">
              <a:latin typeface="Poppins Light"/>
              <a:cs typeface="Poppins Light"/>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36</a:t>
            </a:fld>
            <a:endParaRPr lang="en-US"/>
          </a:p>
        </p:txBody>
      </p:sp>
    </p:spTree>
    <p:extLst>
      <p:ext uri="{BB962C8B-B14F-4D97-AF65-F5344CB8AC3E}">
        <p14:creationId xmlns:p14="http://schemas.microsoft.com/office/powerpoint/2010/main" val="2391273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GB" dirty="0"/>
              <a:t>The themes and challenges have cross-curricular links and can be taken in any direction the students wish. </a:t>
            </a: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10</a:t>
            </a:fld>
            <a:endParaRPr lang="en-US"/>
          </a:p>
        </p:txBody>
      </p:sp>
    </p:spTree>
    <p:extLst>
      <p:ext uri="{BB962C8B-B14F-4D97-AF65-F5344CB8AC3E}">
        <p14:creationId xmlns:p14="http://schemas.microsoft.com/office/powerpoint/2010/main" val="1011157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The design thinking process is used by people working in STEM as a method to solving problems. Major </a:t>
            </a:r>
            <a:r>
              <a:rPr lang="en-US" dirty="0" err="1">
                <a:latin typeface="Poppins Light"/>
                <a:cs typeface="Poppins Light"/>
              </a:rPr>
              <a:t>organisations</a:t>
            </a:r>
            <a:r>
              <a:rPr lang="en-US" dirty="0">
                <a:latin typeface="Poppins Light"/>
                <a:cs typeface="Poppins Light"/>
              </a:rPr>
              <a:t> often have a ‘Design Thinking’ Team or ‘Innovation’ Team who work solely in this way, such as Transport for London, Uber Eats, </a:t>
            </a:r>
            <a:r>
              <a:rPr lang="en-US" dirty="0" err="1">
                <a:latin typeface="Poppins Light"/>
                <a:cs typeface="Poppins Light"/>
              </a:rPr>
              <a:t>AirBnb</a:t>
            </a:r>
            <a:r>
              <a:rPr lang="en-US" dirty="0">
                <a:latin typeface="Poppins Light"/>
                <a:cs typeface="Poppins Light"/>
              </a:rPr>
              <a:t>, Netflix, or </a:t>
            </a:r>
            <a:r>
              <a:rPr lang="en-US" dirty="0" err="1">
                <a:latin typeface="Poppins Light"/>
                <a:cs typeface="Poppins Light"/>
              </a:rPr>
              <a:t>OralB</a:t>
            </a:r>
            <a:r>
              <a:rPr lang="en-US" dirty="0">
                <a:latin typeface="Poppins Light"/>
                <a:cs typeface="Poppins Light"/>
              </a:rPr>
              <a:t>. It is an </a:t>
            </a:r>
            <a:r>
              <a:rPr lang="en-US" dirty="0" err="1">
                <a:latin typeface="Poppins Light"/>
                <a:cs typeface="Poppins Light"/>
              </a:rPr>
              <a:t>interative</a:t>
            </a:r>
            <a:r>
              <a:rPr lang="en-US" dirty="0">
                <a:latin typeface="Poppins Light"/>
                <a:cs typeface="Poppins Light"/>
              </a:rPr>
              <a:t> process, that challenges assumptions and develops open minded creativity. In its entirety it has 6 steps, and normally focuses on a user or a particular group. The stages are: </a:t>
            </a:r>
            <a:r>
              <a:rPr lang="en-US" dirty="0" err="1">
                <a:latin typeface="Poppins Light"/>
                <a:cs typeface="Poppins Light"/>
              </a:rPr>
              <a:t>empathise</a:t>
            </a:r>
            <a:r>
              <a:rPr lang="en-US" dirty="0">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38</a:t>
            </a:fld>
            <a:endParaRPr lang="en-US"/>
          </a:p>
        </p:txBody>
      </p:sp>
    </p:spTree>
    <p:extLst>
      <p:ext uri="{BB962C8B-B14F-4D97-AF65-F5344CB8AC3E}">
        <p14:creationId xmlns:p14="http://schemas.microsoft.com/office/powerpoint/2010/main" val="2913576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dirty="0"/>
              <a:t>Suggested timings: For this stage we would recommend 30 minutes on the ‘Project concept’ and Defining Your Problem (which is on the next two slides), but it could be shorter if your students already know a lot on the theme.</a:t>
            </a:r>
          </a:p>
          <a:p>
            <a:endParaRPr lang="en-US" dirty="0"/>
          </a:p>
          <a:p>
            <a:r>
              <a:rPr lang="en-US" dirty="0" err="1"/>
              <a:t>Emphasise</a:t>
            </a:r>
            <a:r>
              <a:rPr lang="en-US" dirty="0"/>
              <a:t> to students that key to problem solving is spending time to focus on the problem. It helps to focus creative thinking, research and make sure that you can test your solution against something at the end. </a:t>
            </a:r>
          </a:p>
          <a:p>
            <a:r>
              <a:rPr lang="en-US" b="1" dirty="0"/>
              <a:t>Differentiation / Extension: </a:t>
            </a:r>
          </a:p>
          <a:p>
            <a:pPr marL="171450" indent="-171450">
              <a:buFont typeface="Arial" panose="020B0604020202020204" pitchFamily="34" charset="0"/>
              <a:buChar char="•"/>
            </a:pPr>
            <a:r>
              <a:rPr lang="en-US" b="0" dirty="0"/>
              <a:t>You can add detail to the skills, or ask students to think more about what these are / how they are evidenced:</a:t>
            </a:r>
          </a:p>
          <a:p>
            <a:pPr marL="228600" indent="-228600">
              <a:buFontTx/>
              <a:buAutoNum type="arabicPeriod"/>
            </a:pPr>
            <a:r>
              <a:rPr lang="en-US" b="0" dirty="0"/>
              <a:t>Investigative Thinking skills: Curiosity, Making connections, Reaching conclusions.</a:t>
            </a:r>
          </a:p>
          <a:p>
            <a:pPr marL="228600" indent="-228600">
              <a:buFontTx/>
              <a:buAutoNum type="arabicPeriod"/>
            </a:pPr>
            <a:r>
              <a:rPr lang="en-US" b="0" dirty="0"/>
              <a:t>Critical Thinking skills: Asking Questions, Making Judgements, Interpreting.</a:t>
            </a:r>
          </a:p>
          <a:p>
            <a:pPr marL="228600" indent="-228600">
              <a:buFontTx/>
              <a:buAutoNum type="arabicPeriod"/>
            </a:pPr>
            <a:r>
              <a:rPr lang="en-US" b="0" dirty="0"/>
              <a:t>Communication of Ideas: Clear in descriptions, Framing your language, Sharing information.</a:t>
            </a:r>
          </a:p>
          <a:p>
            <a:pPr marL="171450" indent="-171450">
              <a:buFont typeface="Arial" panose="020B0604020202020204" pitchFamily="34" charset="0"/>
              <a:buChar char="•"/>
            </a:pPr>
            <a:r>
              <a:rPr lang="en-US" b="1" dirty="0"/>
              <a:t> </a:t>
            </a:r>
            <a:r>
              <a:rPr lang="en-US" dirty="0"/>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39</a:t>
            </a:fld>
            <a:endParaRPr lang="en-US"/>
          </a:p>
        </p:txBody>
      </p:sp>
    </p:spTree>
    <p:extLst>
      <p:ext uri="{BB962C8B-B14F-4D97-AF65-F5344CB8AC3E}">
        <p14:creationId xmlns:p14="http://schemas.microsoft.com/office/powerpoint/2010/main" val="8321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Remind students of the overarching focus, which is to solve problems in sport. </a:t>
            </a:r>
            <a:endParaRPr lang="en-US"/>
          </a:p>
          <a:p>
            <a:endParaRPr lang="en-US"/>
          </a:p>
          <a:p>
            <a:r>
              <a:rPr lang="en-US">
                <a:latin typeface="Poppins Light"/>
                <a:cs typeface="Poppins Light"/>
              </a:rPr>
              <a:t>Notes on the images – </a:t>
            </a:r>
            <a:endParaRPr lang="en-US">
              <a:cs typeface="Poppins Light"/>
            </a:endParaRPr>
          </a:p>
          <a:p>
            <a:pPr>
              <a:defRPr/>
            </a:pPr>
            <a:r>
              <a:rPr lang="en-US">
                <a:latin typeface="Poppins Light"/>
                <a:cs typeface="Poppins Light"/>
              </a:rPr>
              <a:t>- </a:t>
            </a:r>
            <a:r>
              <a:rPr lang="en-US" b="1">
                <a:latin typeface="Poppins Light"/>
                <a:cs typeface="Poppins Light"/>
              </a:rPr>
              <a:t>Deaf People's Participation in Sport (UK Deaf Sport) </a:t>
            </a:r>
            <a:r>
              <a:rPr lang="en-US" b="0">
                <a:latin typeface="Poppins Light"/>
                <a:cs typeface="Poppins Light"/>
                <a:hlinkClick r:id="rId3"/>
              </a:rPr>
              <a:t>https://</a:t>
            </a:r>
            <a:r>
              <a:rPr lang="en-US">
                <a:latin typeface="Poppins Light"/>
                <a:cs typeface="Poppins Light"/>
                <a:hlinkClick r:id="rId3"/>
              </a:rPr>
              <a:t>ukdeafsport</a:t>
            </a:r>
            <a:r>
              <a:rPr lang="en-US" b="0">
                <a:latin typeface="Poppins Light"/>
                <a:cs typeface="Poppins Light"/>
                <a:hlinkClick r:id="rId3"/>
              </a:rPr>
              <a:t>.org.uk/</a:t>
            </a:r>
            <a:r>
              <a:rPr lang="en-US">
                <a:latin typeface="Poppins Light"/>
                <a:cs typeface="Poppins Light"/>
                <a:hlinkClick r:id="rId3"/>
              </a:rPr>
              <a:t>infographic-about-deaf-peoples-participation-in-sport</a:t>
            </a:r>
            <a:r>
              <a:rPr lang="en-US" b="0">
                <a:latin typeface="Poppins Light"/>
                <a:cs typeface="Poppins Light"/>
                <a:hlinkClick r:id="rId3"/>
              </a:rPr>
              <a:t>/</a:t>
            </a:r>
            <a:r>
              <a:rPr lang="en-US">
                <a:latin typeface="Poppins Light"/>
                <a:cs typeface="Poppins Light"/>
              </a:rPr>
              <a:t> This is a cropped image from a larger one found on the link above. It represents the wider point that sport isn't fully accessible to everyone. It states that 11 million people are deaf in the UK, and highlights the main barrier as communication. This is important for students to understand, that when looking to solve problems that link to people, to hear from them what the barriers are, rather than make assumptions, to make sure your solution does improve their lives.</a:t>
            </a:r>
            <a:endParaRPr lang="en-US" b="0">
              <a:cs typeface="Poppins Light"/>
            </a:endParaRPr>
          </a:p>
          <a:p>
            <a:r>
              <a:rPr lang="en-US" b="1">
                <a:latin typeface="Poppins Light"/>
                <a:cs typeface="Poppins Light"/>
              </a:rPr>
              <a:t>- Physical Activity Levels by Social Class (House of Commons – Sport Participation in England). </a:t>
            </a:r>
            <a:r>
              <a:rPr lang="en-US">
                <a:latin typeface="Poppins Light"/>
                <a:cs typeface="Poppins Light"/>
                <a:hlinkClick r:id="rId4"/>
              </a:rPr>
              <a:t>https://commonslibrary.parliament.uk/research-briefings/cbp-8181/</a:t>
            </a:r>
            <a:r>
              <a:rPr lang="en-US">
                <a:latin typeface="Poppins Light"/>
                <a:cs typeface="Poppins Light"/>
              </a:rPr>
              <a:t> </a:t>
            </a:r>
            <a:r>
              <a:rPr lang="en-US">
                <a:latin typeface="Poppins Light"/>
                <a:cs typeface="Poppins Light"/>
                <a:hlinkClick r:id="rId4"/>
              </a:rPr>
              <a:t>https://commonslibrary.parliament.uk/research-briefings/cbp-8181/</a:t>
            </a:r>
            <a:r>
              <a:rPr lang="en-US">
                <a:latin typeface="Poppins Light"/>
                <a:cs typeface="Poppins Light"/>
              </a:rPr>
              <a:t> This graph shows what percentage of each social class is active (150 minutes a week), fairly active (30 –149 minutes a week) and inactive (below 30 minutes a week) in terms of exercise. The data is taken from 2017, but Sport England reports that these statistics are still seen today </a:t>
            </a:r>
            <a:r>
              <a:rPr lang="en-US">
                <a:latin typeface="Poppins Light"/>
                <a:cs typeface="Poppins Light"/>
                <a:hlinkClick r:id="rId5"/>
              </a:rPr>
              <a:t>https://www.sportengland.org/research-and-data/research/lower-socio-economic-groups#:~:text=Our%20Active%20Lives%20Adult%20Survey,to%20be%20active%20(54%25</a:t>
            </a:r>
            <a:r>
              <a:rPr lang="en-US">
                <a:latin typeface="Poppins Light"/>
                <a:cs typeface="Poppins Light"/>
              </a:rPr>
              <a:t>). You can ask students to think about what the numbers stand for, and which of the numbers represent those who have access to more money and those that do not. The categories are: </a:t>
            </a:r>
            <a:endParaRPr lang="en-US">
              <a:cs typeface="Poppins Light"/>
            </a:endParaRPr>
          </a:p>
          <a:p>
            <a:pPr marL="171450" indent="-171450">
              <a:buFont typeface="Arial"/>
              <a:buChar char="•"/>
            </a:pPr>
            <a:r>
              <a:rPr lang="en-US">
                <a:latin typeface="Poppins Light"/>
                <a:cs typeface="Poppins Light"/>
              </a:rPr>
              <a:t>NS SEC 1 - Higher managerial and professional occupations</a:t>
            </a:r>
          </a:p>
          <a:p>
            <a:pPr marL="171450" indent="-171450">
              <a:buFont typeface="Arial"/>
              <a:buChar char="•"/>
            </a:pPr>
            <a:r>
              <a:rPr lang="en-US">
                <a:latin typeface="Poppins Light"/>
                <a:cs typeface="Poppins Light"/>
              </a:rPr>
              <a:t>NS SEC 2 - Lower managerial and professional occupations</a:t>
            </a:r>
          </a:p>
          <a:p>
            <a:pPr marL="171450" indent="-171450">
              <a:buFont typeface="Arial"/>
              <a:buChar char="•"/>
            </a:pPr>
            <a:r>
              <a:rPr lang="en-US">
                <a:latin typeface="Poppins Light"/>
                <a:cs typeface="Poppins Light"/>
              </a:rPr>
              <a:t>NS SEC 3 - Intermediate occupations (clerical, sales, service)</a:t>
            </a:r>
          </a:p>
          <a:p>
            <a:pPr marL="171450" indent="-171450">
              <a:buFont typeface="Arial"/>
              <a:buChar char="•"/>
            </a:pPr>
            <a:r>
              <a:rPr lang="en-US">
                <a:latin typeface="Poppins Light"/>
                <a:cs typeface="Poppins Light"/>
              </a:rPr>
              <a:t>NS SEC 4 - Small employers and own account workers</a:t>
            </a:r>
          </a:p>
          <a:p>
            <a:pPr marL="171450" indent="-171450">
              <a:buFont typeface="Arial"/>
              <a:buChar char="•"/>
            </a:pPr>
            <a:r>
              <a:rPr lang="en-US">
                <a:latin typeface="Poppins Light"/>
                <a:cs typeface="Poppins Light"/>
              </a:rPr>
              <a:t>NS SEC 5 - Lower supervisory and technical occupations</a:t>
            </a:r>
          </a:p>
          <a:p>
            <a:pPr marL="171450" indent="-171450">
              <a:buFont typeface="Arial"/>
              <a:buChar char="•"/>
            </a:pPr>
            <a:r>
              <a:rPr lang="en-US">
                <a:latin typeface="Poppins Light"/>
                <a:cs typeface="Poppins Light"/>
              </a:rPr>
              <a:t>NS SEC 6 - Semi-routine occupations</a:t>
            </a:r>
          </a:p>
          <a:p>
            <a:pPr marL="171450" indent="-171450">
              <a:buFont typeface="Arial"/>
              <a:buChar char="•"/>
            </a:pPr>
            <a:r>
              <a:rPr lang="en-US">
                <a:latin typeface="Poppins Light"/>
                <a:cs typeface="Poppins Light"/>
              </a:rPr>
              <a:t>NS SEC 7 - Routine occupations</a:t>
            </a:r>
          </a:p>
          <a:p>
            <a:pPr marL="171450" indent="-171450">
              <a:buFont typeface="Arial"/>
              <a:buChar char="•"/>
            </a:pPr>
            <a:r>
              <a:rPr lang="en-US">
                <a:latin typeface="Poppins Light"/>
                <a:cs typeface="Poppins Light"/>
              </a:rPr>
              <a:t>NS SEC 8 - Never worked or long-term unemployed</a:t>
            </a:r>
          </a:p>
          <a:p>
            <a:r>
              <a:rPr lang="en-US">
                <a:latin typeface="Poppins Light"/>
                <a:cs typeface="Poppins Light"/>
              </a:rPr>
              <a:t>It shows a 21% difference between those in the top and bottom category and you can discuss reasons behind this, such as cost and access, which can be the problem they will solve.</a:t>
            </a:r>
          </a:p>
          <a:p>
            <a:r>
              <a:rPr lang="en-US">
                <a:latin typeface="Poppins Light"/>
                <a:cs typeface="Poppins Light"/>
              </a:rPr>
              <a:t>The website also provides statistics on who takes part in sport based on gender, disability and the types of sport they participate in. </a:t>
            </a:r>
          </a:p>
          <a:p>
            <a:r>
              <a:rPr lang="en-US">
                <a:latin typeface="Poppins Light"/>
                <a:cs typeface="Poppins Light"/>
              </a:rPr>
              <a:t> </a:t>
            </a:r>
            <a:r>
              <a:rPr lang="en-US" b="1">
                <a:latin typeface="Poppins Light"/>
                <a:cs typeface="Poppins Light"/>
              </a:rPr>
              <a:t>- The Top Health Concerns (Sustain Health). </a:t>
            </a:r>
            <a:r>
              <a:rPr lang="en-US">
                <a:latin typeface="Poppins Light"/>
                <a:cs typeface="Poppins Light"/>
                <a:hlinkClick r:id="rId6"/>
              </a:rPr>
              <a:t>https://sustainhealth.fit/lifestyle/top-10-uk-health-issues-to-watch-in-2023/</a:t>
            </a:r>
            <a:r>
              <a:rPr lang="en-US">
                <a:latin typeface="Poppins Light"/>
                <a:cs typeface="Poppins Light"/>
              </a:rPr>
              <a:t> This is a cropped picture from the whole of the UK showing what people's top health concerns are in 2023. The research was conducted by Bupa. Ask students what trends they already see just by showing two geographical locations. Weight is then the top concern they can see here, and this is replicated across the whole of the UK. By looking on the website you can see the whole country and the top three health concerns are; weight; mental health and not enough exercise. What is good about looking at this picture last, is that you can ask students to make linked up conclusions. Firstly between the three top health concerns, in that doing exercise is both good for mental health and managing weight, and secondly between this and the two other images that look at barriers to people getting enough exercise through sports. So, if a student wants to improve mental health through sports, they can think of a solution that tackles accessibility. </a:t>
            </a:r>
          </a:p>
          <a:p>
            <a:endParaRPr lang="en-US">
              <a:latin typeface="Poppins Light"/>
              <a:cs typeface="Poppins Light"/>
            </a:endParaRPr>
          </a:p>
          <a:p>
            <a:endParaRPr lang="en-US">
              <a:cs typeface="Poppins Light"/>
            </a:endParaRPr>
          </a:p>
          <a:p>
            <a:endParaRPr lang="en-US" b="1"/>
          </a:p>
          <a:p>
            <a:r>
              <a:rPr lang="en-US" b="1">
                <a:latin typeface="Poppins Light"/>
                <a:cs typeface="Poppins Light"/>
              </a:rPr>
              <a:t>Extensions:</a:t>
            </a:r>
          </a:p>
          <a:p>
            <a:pPr marL="228600" indent="-228600">
              <a:buAutoNum type="arabicPeriod"/>
            </a:pPr>
            <a:r>
              <a:rPr lang="en-US" b="1">
                <a:latin typeface="Poppins Light"/>
                <a:cs typeface="Poppins Light"/>
              </a:rPr>
              <a:t>Activity Alliance. </a:t>
            </a:r>
            <a:r>
              <a:rPr lang="en-US">
                <a:latin typeface="Poppins Light"/>
                <a:cs typeface="Poppins Light"/>
              </a:rPr>
              <a:t>This is a national charity for disabled people in sports and activities. On its facts and statistics page it has links to information broken down by gender, age and region. </a:t>
            </a:r>
            <a:r>
              <a:rPr lang="en-US">
                <a:latin typeface="Poppins Light"/>
                <a:cs typeface="Poppins Light"/>
                <a:hlinkClick r:id="rId7"/>
              </a:rPr>
              <a:t>https://www.activityalliance.org.uk/how-we-help/fact-and-statistics</a:t>
            </a:r>
            <a:r>
              <a:rPr lang="en-US">
                <a:latin typeface="Poppins Light"/>
                <a:cs typeface="Poppins Light"/>
              </a:rPr>
              <a:t> </a:t>
            </a:r>
          </a:p>
          <a:p>
            <a:pPr marL="228600" indent="-228600">
              <a:buAutoNum type="arabicPeriod"/>
            </a:pPr>
            <a:r>
              <a:rPr lang="en-US" b="1">
                <a:latin typeface="Poppins Light"/>
                <a:cs typeface="Poppins Light"/>
              </a:rPr>
              <a:t>Sport England. </a:t>
            </a:r>
            <a:r>
              <a:rPr lang="en-US">
                <a:latin typeface="Poppins Light"/>
                <a:cs typeface="Poppins Light"/>
              </a:rPr>
              <a:t>This </a:t>
            </a:r>
            <a:r>
              <a:rPr lang="en-US" err="1">
                <a:latin typeface="Poppins Light"/>
                <a:cs typeface="Poppins Light"/>
              </a:rPr>
              <a:t>organisation</a:t>
            </a:r>
            <a:r>
              <a:rPr lang="en-US">
                <a:latin typeface="Poppins Light"/>
                <a:cs typeface="Poppins Light"/>
              </a:rPr>
              <a:t> has conducted research into why particular groups may not get involved with sport. This linked page has a focus on specific demographics at the bottom of it. On each of these you can click the 'Research' tab to highlight particular barriers. </a:t>
            </a:r>
            <a:r>
              <a:rPr lang="en-US">
                <a:latin typeface="Poppins Light"/>
                <a:cs typeface="Poppins Light"/>
                <a:hlinkClick r:id="rId8"/>
              </a:rPr>
              <a:t>https://www.sportengland.org/research-and-data/research#horizonscanning-16633</a:t>
            </a:r>
            <a:r>
              <a:rPr lang="en-US">
                <a:latin typeface="Poppins Light"/>
                <a:cs typeface="Poppins Light"/>
              </a:rPr>
              <a:t> </a:t>
            </a:r>
          </a:p>
          <a:p>
            <a:pPr marL="228600" indent="-228600">
              <a:buAutoNum type="arabicPeriod"/>
            </a:pPr>
            <a:r>
              <a:rPr lang="en-US" b="1">
                <a:latin typeface="Poppins Light"/>
                <a:cs typeface="Poppins Light"/>
              </a:rPr>
              <a:t>Survey each other as to barriers they face to doing more sport. </a:t>
            </a:r>
            <a:r>
              <a:rPr lang="en-US">
                <a:latin typeface="Poppins Light"/>
                <a:cs typeface="Poppins Light"/>
              </a:rPr>
              <a:t>Students can interview and ask each other as to what barriers they find to doing sport or activities, or what they find as issues in it if they do a lot of it. One of the key barriers that comes across is time and having the time to do sports (including a warm up and cool down), so they could look at solutions to this. </a:t>
            </a:r>
            <a:endParaRPr lang="en-US">
              <a:cs typeface="Poppins Light"/>
            </a:endParaRPr>
          </a:p>
          <a:p>
            <a:pPr marL="0" indent="0">
              <a:buNone/>
            </a:pPr>
            <a:endParaRPr lang="en-US">
              <a:cs typeface="Poppins Light" pitchFamily="2" charset="77"/>
            </a:endParaRPr>
          </a:p>
          <a:p>
            <a:endParaRPr lang="en-GB">
              <a:cs typeface="Poppins Light" pitchFamily="2" charset="77"/>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40</a:t>
            </a:fld>
            <a:endParaRPr lang="en-US"/>
          </a:p>
        </p:txBody>
      </p:sp>
    </p:spTree>
    <p:extLst>
      <p:ext uri="{BB962C8B-B14F-4D97-AF65-F5344CB8AC3E}">
        <p14:creationId xmlns:p14="http://schemas.microsoft.com/office/powerpoint/2010/main" val="3357344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41</a:t>
            </a:fld>
            <a:endParaRPr lang="en-US"/>
          </a:p>
        </p:txBody>
      </p:sp>
    </p:spTree>
    <p:extLst>
      <p:ext uri="{BB962C8B-B14F-4D97-AF65-F5344CB8AC3E}">
        <p14:creationId xmlns:p14="http://schemas.microsoft.com/office/powerpoint/2010/main" val="2846492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42</a:t>
            </a:fld>
            <a:endParaRPr lang="en-US"/>
          </a:p>
        </p:txBody>
      </p:sp>
    </p:spTree>
    <p:extLst>
      <p:ext uri="{BB962C8B-B14F-4D97-AF65-F5344CB8AC3E}">
        <p14:creationId xmlns:p14="http://schemas.microsoft.com/office/powerpoint/2010/main" val="3908234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Timings: For the whole of the Project process Stage we would recommend spending 1-2 hours. The following slides break this down into ideas, Prototyping’ and ‘Testing’.</a:t>
            </a:r>
          </a:p>
          <a:p>
            <a:endParaRPr lang="en-US" dirty="0"/>
          </a:p>
          <a:p>
            <a:r>
              <a:rPr lang="en-US" b="1" dirty="0"/>
              <a:t>Differentiation / Extension:</a:t>
            </a:r>
          </a:p>
          <a:p>
            <a:pPr marL="171450" indent="-171450">
              <a:buFont typeface="Arial" panose="020B0604020202020204" pitchFamily="34" charset="0"/>
              <a:buChar char="•"/>
            </a:pPr>
            <a:r>
              <a:rPr lang="en-US" b="0" dirty="0"/>
              <a:t>You can add detail to the skills, or ask students to think more about what these are / how they are evidenced:</a:t>
            </a:r>
          </a:p>
          <a:p>
            <a:pPr marL="228600" indent="-228600">
              <a:buFont typeface="Arial" panose="020B0604020202020204" pitchFamily="34" charset="0"/>
              <a:buAutoNum type="arabicPeriod"/>
            </a:pPr>
            <a:r>
              <a:rPr lang="en-US" b="0" dirty="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dirty="0"/>
              <a:t>Creative and logical thinking: </a:t>
            </a:r>
            <a:r>
              <a:rPr lang="en-US" b="0" dirty="0" err="1"/>
              <a:t>Organising</a:t>
            </a:r>
            <a:r>
              <a:rPr lang="en-US" b="0" dirty="0"/>
              <a:t> into next steps, thinking outside of the box, being inspired by a different idea.</a:t>
            </a:r>
          </a:p>
          <a:p>
            <a:pPr marL="228600" indent="-228600">
              <a:buFont typeface="Arial" panose="020B0604020202020204" pitchFamily="34" charset="0"/>
              <a:buAutoNum type="arabicPeriod"/>
            </a:pPr>
            <a:r>
              <a:rPr lang="en-US" b="0" dirty="0"/>
              <a:t>Decision Making: </a:t>
            </a:r>
            <a:r>
              <a:rPr lang="en-US" b="0" dirty="0" err="1"/>
              <a:t>Analysing</a:t>
            </a:r>
            <a:r>
              <a:rPr lang="en-US" b="0" dirty="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43</a:t>
            </a:fld>
            <a:endParaRPr lang="en-US"/>
          </a:p>
        </p:txBody>
      </p:sp>
    </p:spTree>
    <p:extLst>
      <p:ext uri="{BB962C8B-B14F-4D97-AF65-F5344CB8AC3E}">
        <p14:creationId xmlns:p14="http://schemas.microsoft.com/office/powerpoint/2010/main" val="491400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approximately 30 – 60 minutes -  15 – 30 minutes for research. 10 – 25 minutes for creating ideas. 5 minutes for choosing your preferred solution. </a:t>
            </a:r>
            <a:endParaRPr lang="en-US" dirty="0"/>
          </a:p>
          <a:p>
            <a:endParaRPr lang="en-US" dirty="0"/>
          </a:p>
          <a:p>
            <a:r>
              <a:rPr lang="en-US" b="1" u="sng" dirty="0">
                <a:latin typeface="Poppins Light"/>
                <a:cs typeface="Poppins Light"/>
              </a:rPr>
              <a:t>Research</a:t>
            </a:r>
            <a:r>
              <a:rPr lang="en-US" dirty="0">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dirty="0">
                <a:latin typeface="Poppins Light"/>
                <a:cs typeface="Poppins Light"/>
              </a:rPr>
              <a:t>Existing ideas and links are suggested below:</a:t>
            </a:r>
          </a:p>
          <a:p>
            <a:r>
              <a:rPr lang="en-US" b="1" dirty="0">
                <a:latin typeface="Poppins Light"/>
                <a:cs typeface="Poppins Light"/>
              </a:rPr>
              <a:t>Bionic Limbs. </a:t>
            </a:r>
            <a:r>
              <a:rPr lang="en-US" dirty="0">
                <a:latin typeface="Poppins Light"/>
                <a:cs typeface="Poppins Light"/>
              </a:rPr>
              <a:t>This webpage and video looks at how a combination of technology and engineering are used to create prosthetics specifically for active lives. It includes a video as well. </a:t>
            </a:r>
            <a:r>
              <a:rPr lang="en-US" b="1" dirty="0">
                <a:latin typeface="Poppins Light"/>
                <a:cs typeface="Poppins Light"/>
              </a:rPr>
              <a:t> </a:t>
            </a:r>
            <a:r>
              <a:rPr lang="en-US" dirty="0">
                <a:latin typeface="Poppins Light"/>
                <a:cs typeface="Poppins Light"/>
                <a:hlinkClick r:id="rId3"/>
              </a:rPr>
              <a:t>https://www.stem.org.uk/resources/elibrary/resource/33321/bionic-limbs</a:t>
            </a:r>
            <a:r>
              <a:rPr lang="en-US" dirty="0">
                <a:latin typeface="Poppins Light"/>
                <a:cs typeface="Poppins Light"/>
              </a:rPr>
              <a:t> </a:t>
            </a:r>
            <a:endParaRPr lang="en-US" dirty="0">
              <a:cs typeface="Poppins Light"/>
            </a:endParaRPr>
          </a:p>
          <a:p>
            <a:r>
              <a:rPr lang="en-US" b="1" dirty="0">
                <a:latin typeface="Poppins Light"/>
                <a:cs typeface="Poppins Light"/>
              </a:rPr>
              <a:t>Virtual Sports. </a:t>
            </a:r>
            <a:r>
              <a:rPr lang="en-US" dirty="0">
                <a:latin typeface="Poppins Light"/>
                <a:cs typeface="Poppins Light"/>
              </a:rPr>
              <a:t>This case study focuses on how Patty Srinath has developed new gadgets to track and measure our fitness. </a:t>
            </a:r>
            <a:r>
              <a:rPr lang="en-US" dirty="0">
                <a:latin typeface="Poppins Light"/>
                <a:cs typeface="Poppins Light"/>
                <a:hlinkClick r:id="rId4"/>
              </a:rPr>
              <a:t>https://neonfutures.org.uk/case-study/sports-engineer-patty-srinath/</a:t>
            </a:r>
            <a:r>
              <a:rPr lang="en-US" dirty="0">
                <a:latin typeface="Poppins Light"/>
                <a:cs typeface="Poppins Light"/>
              </a:rPr>
              <a:t> </a:t>
            </a:r>
          </a:p>
          <a:p>
            <a:r>
              <a:rPr lang="en-US" b="1" dirty="0">
                <a:latin typeface="Poppins Light"/>
                <a:cs typeface="Poppins Light"/>
              </a:rPr>
              <a:t>Making a Pitch. </a:t>
            </a:r>
            <a:r>
              <a:rPr lang="en-US" dirty="0">
                <a:latin typeface="Poppins Light"/>
                <a:cs typeface="Poppins Light"/>
              </a:rPr>
              <a:t>This case study focuses on how Sean McDermott created hi-tech artificial football pitches that can be used all year round to increase accessibility. </a:t>
            </a:r>
            <a:r>
              <a:rPr lang="en-US" dirty="0">
                <a:latin typeface="Poppins Light"/>
                <a:cs typeface="Poppins Light"/>
                <a:hlinkClick r:id="rId5"/>
              </a:rPr>
              <a:t>https://neonfutures.org.uk/case-study/sports-engineer-sean-mcdermott/</a:t>
            </a:r>
            <a:r>
              <a:rPr lang="en-US" dirty="0">
                <a:latin typeface="Poppins Light"/>
                <a:cs typeface="Poppins Light"/>
              </a:rPr>
              <a:t> </a:t>
            </a:r>
          </a:p>
          <a:p>
            <a:r>
              <a:rPr lang="en-US" b="1" dirty="0">
                <a:latin typeface="Poppins Light"/>
                <a:cs typeface="Poppins Light"/>
              </a:rPr>
              <a:t>Technology to improve performance. </a:t>
            </a:r>
            <a:r>
              <a:rPr lang="en-US" dirty="0">
                <a:latin typeface="Poppins Light"/>
                <a:cs typeface="Poppins Light"/>
              </a:rPr>
              <a:t>This case study focuses on how Charles Burr has created a boxing app to help athletes improve their game, and has also created a wearable technology, called Corner, to provide performance feedback to those wearing it. </a:t>
            </a:r>
            <a:r>
              <a:rPr lang="en-US" dirty="0">
                <a:latin typeface="Poppins Light"/>
                <a:cs typeface="Poppins Light"/>
                <a:hlinkClick r:id="rId6"/>
              </a:rPr>
              <a:t>https://www.thisisengineering.org.uk/meet-the-engineers/charles/</a:t>
            </a:r>
            <a:r>
              <a:rPr lang="en-US" dirty="0">
                <a:latin typeface="Poppins Light"/>
                <a:cs typeface="Poppins Light"/>
              </a:rPr>
              <a:t> Information about Corner can be found here </a:t>
            </a:r>
            <a:r>
              <a:rPr lang="en-US" dirty="0">
                <a:latin typeface="Poppins Light"/>
                <a:cs typeface="Poppins Light"/>
                <a:hlinkClick r:id="rId7"/>
              </a:rPr>
              <a:t>https://uk.trainwithcorner.com/</a:t>
            </a:r>
            <a:r>
              <a:rPr lang="en-US" dirty="0">
                <a:latin typeface="Poppins Light"/>
                <a:cs typeface="Poppins Light"/>
              </a:rPr>
              <a:t> </a:t>
            </a:r>
          </a:p>
          <a:p>
            <a:r>
              <a:rPr lang="en-US" b="1" dirty="0">
                <a:latin typeface="Poppins Light"/>
                <a:cs typeface="Poppins Light"/>
              </a:rPr>
              <a:t>Accessible Swimming. </a:t>
            </a:r>
            <a:r>
              <a:rPr lang="en-US" dirty="0">
                <a:latin typeface="Poppins Light"/>
                <a:cs typeface="Poppins Light"/>
              </a:rPr>
              <a:t>This case study focuses on how Ellen Harper has created a lift for wheelchair users to access swimming pools independently. </a:t>
            </a:r>
            <a:r>
              <a:rPr lang="en-US" dirty="0">
                <a:latin typeface="Poppins Light"/>
                <a:cs typeface="Poppins Light"/>
                <a:hlinkClick r:id="rId8"/>
              </a:rPr>
              <a:t>https://neonfutures.org.uk/case-study/product-design-engineer-ellen-harper/</a:t>
            </a:r>
            <a:r>
              <a:rPr lang="en-US" dirty="0">
                <a:latin typeface="Poppins Light"/>
                <a:cs typeface="Poppins Light"/>
              </a:rPr>
              <a:t> </a:t>
            </a:r>
          </a:p>
          <a:p>
            <a:r>
              <a:rPr lang="en-US" b="1" dirty="0">
                <a:latin typeface="Poppins Light"/>
                <a:cs typeface="Poppins Light"/>
              </a:rPr>
              <a:t>An introduction to Sports Engineering. </a:t>
            </a:r>
            <a:r>
              <a:rPr lang="en-US" dirty="0">
                <a:latin typeface="Poppins Light"/>
                <a:cs typeface="Poppins Light"/>
              </a:rPr>
              <a:t>This YouTube video of 6.45 minutes is more suitable for KS4 and above as it talks about studying Sports Engineering. But, it provides good examples of how STEM is used in both golf and tennis to improve the game. </a:t>
            </a:r>
            <a:r>
              <a:rPr lang="en-US" dirty="0">
                <a:latin typeface="Poppins Light"/>
                <a:cs typeface="Poppins Light"/>
                <a:hlinkClick r:id="rId9"/>
              </a:rPr>
              <a:t>https://www.youtube.com/watch?v=2xJ3q3q1i4c</a:t>
            </a:r>
            <a:r>
              <a:rPr lang="en-US" dirty="0">
                <a:latin typeface="Poppins Light"/>
                <a:cs typeface="Poppins Light"/>
              </a:rPr>
              <a:t> </a:t>
            </a:r>
          </a:p>
          <a:p>
            <a:r>
              <a:rPr lang="en-US" b="1" dirty="0">
                <a:latin typeface="Poppins Light"/>
                <a:cs typeface="Poppins Light"/>
              </a:rPr>
              <a:t>Designs and Materials for Best Performance. </a:t>
            </a:r>
            <a:r>
              <a:rPr lang="en-US" dirty="0">
                <a:latin typeface="Poppins Light"/>
                <a:cs typeface="Poppins Light"/>
              </a:rPr>
              <a:t>This case study focuses on how Chris Holmes develops sports balls and kit to create the best performance. The website includes a video of 1.25 minutes. </a:t>
            </a:r>
            <a:r>
              <a:rPr lang="en-US" dirty="0">
                <a:latin typeface="Poppins Light"/>
                <a:cs typeface="Poppins Light"/>
                <a:hlinkClick r:id="rId10"/>
              </a:rPr>
              <a:t>https://www.stem.org.uk/resources/elibrary/resource/26080/sports-technologist</a:t>
            </a:r>
            <a:r>
              <a:rPr lang="en-US" dirty="0">
                <a:latin typeface="Poppins Light"/>
                <a:cs typeface="Poppins Light"/>
              </a:rPr>
              <a:t> </a:t>
            </a:r>
          </a:p>
          <a:p>
            <a:endParaRPr lang="en-US" dirty="0">
              <a:latin typeface="Poppins Light"/>
              <a:cs typeface="Poppins Light"/>
            </a:endParaRPr>
          </a:p>
          <a:p>
            <a:endParaRPr lang="en-US" dirty="0">
              <a:latin typeface="Poppins Light"/>
              <a:cs typeface="Poppins Light"/>
            </a:endParaRPr>
          </a:p>
          <a:p>
            <a:r>
              <a:rPr lang="en-US" b="1" u="sng" dirty="0">
                <a:latin typeface="Poppins Light"/>
                <a:cs typeface="Poppins Light"/>
              </a:rPr>
              <a:t>Ideas</a:t>
            </a:r>
          </a:p>
          <a:p>
            <a:r>
              <a:rPr lang="en-US" dirty="0" err="1">
                <a:latin typeface="Poppins Light"/>
                <a:cs typeface="Poppins Light"/>
              </a:rPr>
              <a:t>Emphasise</a:t>
            </a:r>
            <a:r>
              <a:rPr lang="en-US" dirty="0">
                <a:latin typeface="Poppins Light"/>
                <a:cs typeface="Poppins Light"/>
              </a:rPr>
              <a:t> to students that design </a:t>
            </a:r>
            <a:r>
              <a:rPr lang="en-US" dirty="0" err="1">
                <a:latin typeface="Poppins Light"/>
                <a:cs typeface="Poppins Light"/>
              </a:rPr>
              <a:t>thinkingencourages</a:t>
            </a:r>
            <a:r>
              <a:rPr lang="en-US" dirty="0">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dirty="0">
                <a:latin typeface="Poppins Light"/>
                <a:cs typeface="Poppins Light"/>
              </a:rPr>
              <a:t>Suggest Activities for warming up student brains for creative thinking </a:t>
            </a:r>
            <a:r>
              <a:rPr lang="en-US" dirty="0">
                <a:latin typeface="Poppins Light"/>
                <a:cs typeface="Poppins Light"/>
              </a:rPr>
              <a:t>are in the teacher slides at the start. (Alternative Ideas, Bad Ideas and Using Your Whole Brain).</a:t>
            </a:r>
          </a:p>
          <a:p>
            <a:r>
              <a:rPr lang="en-US" b="1" dirty="0">
                <a:latin typeface="Poppins Light"/>
                <a:cs typeface="Poppins Light"/>
              </a:rPr>
              <a:t>Selecting their top idea. </a:t>
            </a:r>
            <a:r>
              <a:rPr lang="en-US" b="0" dirty="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dirty="0">
                <a:latin typeface="Poppins Light"/>
                <a:cs typeface="Poppins Light"/>
              </a:rPr>
              <a:t> </a:t>
            </a:r>
            <a:endParaRPr lang="en-US" b="1" dirty="0"/>
          </a:p>
          <a:p>
            <a:r>
              <a:rPr lang="en-US" b="1" dirty="0">
                <a:latin typeface="Poppins Light"/>
                <a:cs typeface="Poppins Light"/>
              </a:rPr>
              <a:t>Extension: </a:t>
            </a:r>
            <a:r>
              <a:rPr lang="en-US" b="0" dirty="0">
                <a:latin typeface="Poppins Light"/>
                <a:cs typeface="Poppins Light"/>
              </a:rPr>
              <a:t>To focus </a:t>
            </a:r>
            <a:r>
              <a:rPr lang="en-US" dirty="0">
                <a:latin typeface="Poppins Light"/>
                <a:cs typeface="Poppins Light"/>
              </a:rPr>
              <a:t>creative thinking</a:t>
            </a:r>
            <a:r>
              <a:rPr lang="en-US" b="0" dirty="0">
                <a:latin typeface="Poppins Light"/>
                <a:cs typeface="Poppins Light"/>
              </a:rPr>
              <a:t> students can use the acronym SCAMPER to think about a solution. This is taken from ideas that already exist to </a:t>
            </a:r>
            <a:r>
              <a:rPr lang="en-US" dirty="0">
                <a:latin typeface="Poppins Light"/>
                <a:cs typeface="Poppins Light"/>
              </a:rPr>
              <a:t>create </a:t>
            </a:r>
            <a:r>
              <a:rPr lang="en-US" b="0" dirty="0">
                <a:latin typeface="Poppins Light"/>
                <a:cs typeface="Poppins Light"/>
              </a:rPr>
              <a:t>a new idea from them. They can take a few of the ideas they have researched and then apply </a:t>
            </a:r>
            <a:r>
              <a:rPr lang="en-US" dirty="0">
                <a:latin typeface="Poppins Light"/>
                <a:cs typeface="Poppins Light"/>
              </a:rPr>
              <a:t>the</a:t>
            </a:r>
            <a:r>
              <a:rPr lang="en-US" b="0" dirty="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44</a:t>
            </a:fld>
            <a:endParaRPr lang="en-US"/>
          </a:p>
        </p:txBody>
      </p:sp>
    </p:spTree>
    <p:extLst>
      <p:ext uri="{BB962C8B-B14F-4D97-AF65-F5344CB8AC3E}">
        <p14:creationId xmlns:p14="http://schemas.microsoft.com/office/powerpoint/2010/main" val="3586146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Arial"/>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p:txBody>
      </p:sp>
      <p:sp>
        <p:nvSpPr>
          <p:cNvPr id="4" name="Slide Number Placeholder 3"/>
          <p:cNvSpPr>
            <a:spLocks noGrp="1"/>
          </p:cNvSpPr>
          <p:nvPr>
            <p:ph type="sldNum" sz="quarter" idx="5"/>
          </p:nvPr>
        </p:nvSpPr>
        <p:spPr/>
        <p:txBody>
          <a:bodyPr/>
          <a:lstStyle/>
          <a:p>
            <a:fld id="{B0F6247D-5FE6-DE41-92C7-B7BE717BF38F}" type="slidenum">
              <a:rPr lang="en-US" smtClean="0"/>
              <a:pPr/>
              <a:t>45</a:t>
            </a:fld>
            <a:endParaRPr lang="en-US"/>
          </a:p>
        </p:txBody>
      </p:sp>
    </p:spTree>
    <p:extLst>
      <p:ext uri="{BB962C8B-B14F-4D97-AF65-F5344CB8AC3E}">
        <p14:creationId xmlns:p14="http://schemas.microsoft.com/office/powerpoint/2010/main" val="15143240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between 10 – 15 minutes. </a:t>
            </a:r>
            <a:endParaRPr lang="en-US" dirty="0"/>
          </a:p>
          <a:p>
            <a:endParaRPr lang="en-US" dirty="0"/>
          </a:p>
          <a:p>
            <a:r>
              <a:rPr lang="en-US" b="1" dirty="0">
                <a:latin typeface="Poppins Light"/>
                <a:cs typeface="Poppins Light"/>
              </a:rPr>
              <a:t>Testing: </a:t>
            </a:r>
            <a:r>
              <a:rPr lang="en-US" b="0" dirty="0" err="1">
                <a:latin typeface="Poppins Light"/>
                <a:cs typeface="Poppins Light"/>
              </a:rPr>
              <a:t>Emphasise</a:t>
            </a:r>
            <a:r>
              <a:rPr lang="en-US" b="0" dirty="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dirty="0" err="1">
                <a:latin typeface="Poppins Light"/>
                <a:cs typeface="Poppins Light"/>
              </a:rPr>
              <a:t>emphasise</a:t>
            </a:r>
            <a:r>
              <a:rPr lang="en-US" b="0" dirty="0">
                <a:latin typeface="Poppins Light"/>
                <a:cs typeface="Poppins Light"/>
              </a:rPr>
              <a:t> that our brains learn more from failure than success, and approaching failure as a learning tool is essential in STEM jobs, as well as building self-resilience.</a:t>
            </a:r>
            <a:endParaRPr lang="en-US" b="1" dirty="0">
              <a:latin typeface="Poppins Light"/>
              <a:cs typeface="Poppins Light"/>
            </a:endParaRPr>
          </a:p>
          <a:p>
            <a:endParaRPr lang="en-GB" b="1" dirty="0">
              <a:cs typeface="Poppins Light" pitchFamily="2" charset="77"/>
            </a:endParaRPr>
          </a:p>
          <a:p>
            <a:r>
              <a:rPr lang="en-GB" b="1" dirty="0">
                <a:latin typeface="Poppins Light"/>
                <a:cs typeface="Poppins Light"/>
              </a:rPr>
              <a:t>Please note that to enter the Big Bang Competition this process represents the stages that students will be judged on, and they do not have to complete testing if it is difficult to do so.</a:t>
            </a:r>
            <a:endParaRPr lang="en-GB" dirty="0">
              <a:latin typeface="Poppins Light"/>
              <a:cs typeface="Poppins Light"/>
            </a:endParaRPr>
          </a:p>
          <a:p>
            <a:endParaRPr lang="en-GB" b="1" dirty="0">
              <a:latin typeface="Poppins Light"/>
              <a:cs typeface="Poppins Light"/>
            </a:endParaRPr>
          </a:p>
          <a:p>
            <a:r>
              <a:rPr lang="en-GB" b="1" dirty="0">
                <a:latin typeface="Poppins Light"/>
                <a:cs typeface="Poppins Light"/>
              </a:rPr>
              <a:t>Extension: </a:t>
            </a:r>
            <a:endParaRPr lang="en-GB" b="1" dirty="0">
              <a:cs typeface="Poppins Light"/>
            </a:endParaRPr>
          </a:p>
          <a:p>
            <a:pPr marL="171450" indent="-171450">
              <a:buFontTx/>
              <a:buChar char="-"/>
            </a:pPr>
            <a:r>
              <a:rPr lang="en-GB" b="0" dirty="0">
                <a:latin typeface="Poppins Light"/>
                <a:cs typeface="Poppins Light"/>
              </a:rPr>
              <a:t>Ask students to consider the ethics in testing and if using people what should they consider in this? Whose rights should they consider, and what permission will they have to seek?</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46</a:t>
            </a:fld>
            <a:endParaRPr lang="en-US"/>
          </a:p>
        </p:txBody>
      </p:sp>
    </p:spTree>
    <p:extLst>
      <p:ext uri="{BB962C8B-B14F-4D97-AF65-F5344CB8AC3E}">
        <p14:creationId xmlns:p14="http://schemas.microsoft.com/office/powerpoint/2010/main" val="3062963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47</a:t>
            </a:fld>
            <a:endParaRPr lang="en-US"/>
          </a:p>
        </p:txBody>
      </p:sp>
    </p:spTree>
    <p:extLst>
      <p:ext uri="{BB962C8B-B14F-4D97-AF65-F5344CB8AC3E}">
        <p14:creationId xmlns:p14="http://schemas.microsoft.com/office/powerpoint/2010/main" val="2812683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11</a:t>
            </a:fld>
            <a:endParaRPr lang="en-US"/>
          </a:p>
        </p:txBody>
      </p:sp>
    </p:spTree>
    <p:extLst>
      <p:ext uri="{BB962C8B-B14F-4D97-AF65-F5344CB8AC3E}">
        <p14:creationId xmlns:p14="http://schemas.microsoft.com/office/powerpoint/2010/main" val="4314437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Poppins Light"/>
                <a:cs typeface="Poppins Light"/>
              </a:rPr>
              <a:t>Extension:  </a:t>
            </a:r>
            <a:endParaRPr lang="en-GB" b="1" dirty="0"/>
          </a:p>
          <a:p>
            <a:r>
              <a:rPr lang="en-GB" b="1" dirty="0">
                <a:latin typeface="Poppins Light"/>
                <a:cs typeface="Poppins Light"/>
              </a:rPr>
              <a:t>- </a:t>
            </a:r>
            <a:r>
              <a:rPr lang="en-GB" b="0" dirty="0">
                <a:latin typeface="Poppins Light"/>
                <a:cs typeface="Poppins Light"/>
              </a:rPr>
              <a:t>In project reflection you can ask them about future implications of their project and how it might need to be adapted in the future.</a:t>
            </a:r>
            <a:endParaRPr lang="en-GB" b="1" dirty="0">
              <a:latin typeface="Poppins Light"/>
              <a:cs typeface="Poppins Light"/>
            </a:endParaRPr>
          </a:p>
          <a:p>
            <a:r>
              <a:rPr lang="en-GB" b="1" dirty="0">
                <a:latin typeface="Poppins Light"/>
                <a:cs typeface="Poppins Light"/>
              </a:rPr>
              <a:t>- </a:t>
            </a:r>
            <a:r>
              <a:rPr lang="en-GB" b="0" dirty="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dirty="0">
                <a:latin typeface="Poppins Light"/>
                <a:ea typeface="Calibri"/>
                <a:cs typeface="Poppins Light"/>
              </a:rPr>
              <a:t>The Problem Statement – specific and clear.</a:t>
            </a:r>
            <a:endParaRPr lang="en-GB" dirty="0">
              <a:latin typeface="Poppins Light"/>
              <a:ea typeface="Calibri" panose="020F0502020204030204" pitchFamily="34" charset="0"/>
              <a:cs typeface="Poppins Light"/>
            </a:endParaRPr>
          </a:p>
          <a:p>
            <a:pPr marL="285750" indent="-285750">
              <a:buFont typeface="Courier New"/>
              <a:buChar char="o"/>
            </a:pPr>
            <a:r>
              <a:rPr lang="en-GB" dirty="0">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dirty="0">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dirty="0">
                <a:latin typeface="Poppins Light"/>
                <a:ea typeface="Calibri"/>
                <a:cs typeface="Poppins Light"/>
              </a:rPr>
              <a:t>Explaining testing options – understanding of the role of testing. </a:t>
            </a:r>
          </a:p>
          <a:p>
            <a:pPr marL="285750" indent="-285750">
              <a:buFont typeface="Courier New"/>
              <a:buChar char="o"/>
            </a:pPr>
            <a:r>
              <a:rPr lang="en-GB" dirty="0">
                <a:latin typeface="Poppins Light"/>
                <a:ea typeface="Calibri"/>
                <a:cs typeface="Poppins Light"/>
              </a:rPr>
              <a:t>reflection – good self-awareness, evaluation and goal setting.</a:t>
            </a:r>
          </a:p>
          <a:p>
            <a:pPr marL="285750" indent="-285750">
              <a:buFont typeface="Courier New"/>
              <a:buChar char="o"/>
            </a:pPr>
            <a:endParaRPr lang="en-GB" dirty="0">
              <a:latin typeface="Poppins Light"/>
              <a:ea typeface="Calibri"/>
              <a:cs typeface="Poppins Light"/>
            </a:endParaRPr>
          </a:p>
          <a:p>
            <a:pPr marL="285750" indent="-285750">
              <a:buFont typeface="Courier New"/>
              <a:buChar char="o"/>
            </a:pPr>
            <a:endParaRPr lang="en-GB" sz="1100" dirty="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48</a:t>
            </a:fld>
            <a:endParaRPr lang="en-US"/>
          </a:p>
        </p:txBody>
      </p:sp>
    </p:spTree>
    <p:extLst>
      <p:ext uri="{BB962C8B-B14F-4D97-AF65-F5344CB8AC3E}">
        <p14:creationId xmlns:p14="http://schemas.microsoft.com/office/powerpoint/2010/main" val="6065620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Light"/>
                <a:cs typeface="Poppins Light"/>
              </a:rPr>
              <a:t>1. Test and Validation Engineer </a:t>
            </a:r>
            <a:r>
              <a:rPr lang="en-GB" dirty="0">
                <a:latin typeface="Poppins Light"/>
                <a:cs typeface="Poppins Light"/>
                <a:hlinkClick r:id="rId3"/>
              </a:rPr>
              <a:t>https://neonfutures.org.uk/case-study/sports-engineer-patty-srinath/</a:t>
            </a:r>
            <a:r>
              <a:rPr lang="en-GB" dirty="0">
                <a:latin typeface="Poppins Light"/>
                <a:cs typeface="Poppins Light"/>
              </a:rPr>
              <a:t> </a:t>
            </a:r>
            <a:endParaRPr lang="en-GB" dirty="0">
              <a:cs typeface="Poppins Light" pitchFamily="2" charset="77"/>
            </a:endParaRPr>
          </a:p>
          <a:p>
            <a:r>
              <a:rPr lang="en-GB" dirty="0">
                <a:latin typeface="Poppins Light"/>
                <a:cs typeface="Poppins Light"/>
              </a:rPr>
              <a:t>2. Sports Technologist: </a:t>
            </a:r>
            <a:r>
              <a:rPr lang="en-US" dirty="0">
                <a:latin typeface="Poppins Light"/>
                <a:cs typeface="Poppins Light"/>
                <a:hlinkClick r:id="rId4"/>
              </a:rPr>
              <a:t>https://www.stem.org.uk/resources/elibrary/resource/26080/sports-technologist</a:t>
            </a:r>
            <a:r>
              <a:rPr lang="en-US" dirty="0">
                <a:latin typeface="Poppins Light"/>
                <a:cs typeface="Poppins Light"/>
              </a:rPr>
              <a:t> </a:t>
            </a:r>
          </a:p>
          <a:p>
            <a:endParaRPr lang="en-GB" dirty="0"/>
          </a:p>
          <a:p>
            <a:r>
              <a:rPr lang="en-GB" b="1" dirty="0">
                <a:latin typeface="Poppins Light"/>
                <a:cs typeface="Poppins Light"/>
              </a:rPr>
              <a:t>Next Steps: </a:t>
            </a:r>
            <a:endParaRPr lang="en-GB" dirty="0">
              <a:cs typeface="Poppins Light"/>
            </a:endParaRPr>
          </a:p>
          <a:p>
            <a:r>
              <a:rPr lang="en-GB" dirty="0"/>
              <a:t>You can provide students with certificates to celebrate their achievement. </a:t>
            </a:r>
            <a:r>
              <a:rPr lang="en-GB" dirty="0">
                <a:hlinkClick r:id="rId5"/>
              </a:rPr>
              <a:t>A certificate template can be downloaded for print from here.</a:t>
            </a:r>
            <a:endParaRPr lang="en-GB" dirty="0"/>
          </a:p>
          <a:p>
            <a:br>
              <a:rPr lang="en-GB" dirty="0">
                <a:cs typeface="Poppins Light"/>
              </a:rPr>
            </a:br>
            <a:r>
              <a:rPr lang="en-GB" dirty="0">
                <a:latin typeface="Poppins Light"/>
                <a:cs typeface="Poppins Light"/>
                <a:hlinkClick r:id="rId6"/>
              </a:rPr>
              <a:t>You can enter The Big Bang Project Gallery here.</a:t>
            </a:r>
            <a:br>
              <a:rPr lang="en-GB" dirty="0">
                <a:cs typeface="Poppins Light"/>
              </a:rPr>
            </a:br>
            <a:endParaRPr lang="en-GB" dirty="0"/>
          </a:p>
          <a:p>
            <a:r>
              <a:rPr lang="en-GB" dirty="0">
                <a:latin typeface="Poppins Light"/>
                <a:cs typeface="Poppins Light"/>
                <a:hlinkClick r:id="rId7"/>
              </a:rPr>
              <a:t>You can enter The Big Bang Competition here</a:t>
            </a:r>
            <a:endParaRPr lang="en-GB" dirty="0">
              <a:latin typeface="Poppins Light"/>
              <a:cs typeface="Poppins Light"/>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49</a:t>
            </a:fld>
            <a:endParaRPr lang="en-US"/>
          </a:p>
        </p:txBody>
      </p:sp>
    </p:spTree>
    <p:extLst>
      <p:ext uri="{BB962C8B-B14F-4D97-AF65-F5344CB8AC3E}">
        <p14:creationId xmlns:p14="http://schemas.microsoft.com/office/powerpoint/2010/main" val="42591331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As a starter you can discuss the difference between robots and AI. We define them as the following:</a:t>
            </a:r>
          </a:p>
          <a:p>
            <a:r>
              <a:rPr lang="en-US" b="1">
                <a:latin typeface="Poppins Light"/>
                <a:cs typeface="Poppins Light"/>
              </a:rPr>
              <a:t>Robots: </a:t>
            </a:r>
            <a:r>
              <a:rPr lang="en-US">
                <a:latin typeface="Poppins Light"/>
                <a:cs typeface="Poppins Light"/>
              </a:rPr>
              <a:t>Programmed to complete an action and function. Their actions will be the same, specific and precise. Examples of robotic technology can be found in dishwashers, factory machines, checkouts. </a:t>
            </a:r>
          </a:p>
          <a:p>
            <a:r>
              <a:rPr lang="en-US" b="1">
                <a:latin typeface="Poppins Light"/>
                <a:cs typeface="Poppins Light"/>
              </a:rPr>
              <a:t>AI:</a:t>
            </a:r>
            <a:r>
              <a:rPr lang="en-US">
                <a:latin typeface="Poppins Light"/>
                <a:cs typeface="Poppins Light"/>
              </a:rPr>
              <a:t> Programmed to mimic human intelligence to complete an action or function. It processes a lot of information to make decisions, which can be different each time depending on what it learns or new evidence. Examples of AI technology can be found in social media feeds, voice assistants like Alexa, Google searches. </a:t>
            </a:r>
          </a:p>
          <a:p>
            <a:endParaRPr lang="en-US">
              <a:cs typeface="Poppins Light"/>
            </a:endParaRPr>
          </a:p>
          <a:p>
            <a:r>
              <a:rPr lang="en-US">
                <a:latin typeface="Poppins Light"/>
                <a:cs typeface="Poppins Light"/>
              </a:rPr>
              <a:t>Activities to support this are:</a:t>
            </a:r>
            <a:endParaRPr lang="en-US">
              <a:cs typeface="Poppins Light"/>
            </a:endParaRPr>
          </a:p>
          <a:p>
            <a:r>
              <a:rPr lang="en-US" b="1">
                <a:latin typeface="Poppins Light"/>
                <a:cs typeface="Poppins Light"/>
              </a:rPr>
              <a:t>Coding: </a:t>
            </a:r>
            <a:r>
              <a:rPr lang="en-US">
                <a:latin typeface="Poppins Light"/>
                <a:cs typeface="Poppins Light"/>
              </a:rPr>
              <a:t>videos and guidance with </a:t>
            </a:r>
            <a:r>
              <a:rPr lang="en-US" err="1">
                <a:latin typeface="Poppins Light"/>
                <a:cs typeface="Poppins Light"/>
              </a:rPr>
              <a:t>microbit</a:t>
            </a:r>
            <a:r>
              <a:rPr lang="en-US">
                <a:latin typeface="Poppins Light"/>
                <a:cs typeface="Poppins Light"/>
              </a:rPr>
              <a:t>. </a:t>
            </a:r>
            <a:r>
              <a:rPr lang="en-US">
                <a:latin typeface="Poppins Light"/>
                <a:cs typeface="Poppins Light"/>
                <a:hlinkClick r:id="rId3"/>
              </a:rPr>
              <a:t>https://microbit.org/</a:t>
            </a:r>
            <a:r>
              <a:rPr lang="en-US">
                <a:latin typeface="Poppins Light"/>
                <a:cs typeface="Poppins Light"/>
              </a:rPr>
              <a:t> </a:t>
            </a:r>
          </a:p>
          <a:p>
            <a:r>
              <a:rPr lang="en-US" b="1">
                <a:latin typeface="Poppins Light"/>
                <a:cs typeface="Poppins Light"/>
              </a:rPr>
              <a:t>Computational Thinking: </a:t>
            </a:r>
            <a:r>
              <a:rPr lang="en-US">
                <a:latin typeface="Poppins Light"/>
                <a:cs typeface="Poppins Light"/>
              </a:rPr>
              <a:t>Getting students to understand that programming robots and AI involves computational thinking, which is breaking a big problem down step by step. Then, you would </a:t>
            </a:r>
            <a:r>
              <a:rPr lang="en-US" err="1">
                <a:latin typeface="Poppins Light"/>
                <a:cs typeface="Poppins Light"/>
              </a:rPr>
              <a:t>programme</a:t>
            </a:r>
            <a:r>
              <a:rPr lang="en-US">
                <a:latin typeface="Poppins Light"/>
                <a:cs typeface="Poppins Light"/>
              </a:rPr>
              <a:t> each step for the robot or AI system. You can demonstrate this in an analogue way be getting students to '</a:t>
            </a:r>
            <a:r>
              <a:rPr lang="en-US" err="1">
                <a:latin typeface="Poppins Light"/>
                <a:cs typeface="Poppins Light"/>
              </a:rPr>
              <a:t>programme</a:t>
            </a:r>
            <a:r>
              <a:rPr lang="en-US">
                <a:latin typeface="Poppins Light"/>
                <a:cs typeface="Poppins Light"/>
              </a:rPr>
              <a:t>' each other with a set of instructions to achieve a task. </a:t>
            </a:r>
            <a:endParaRPr lang="en-US"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50</a:t>
            </a:fld>
            <a:endParaRPr lang="en-US"/>
          </a:p>
        </p:txBody>
      </p:sp>
    </p:spTree>
    <p:extLst>
      <p:ext uri="{BB962C8B-B14F-4D97-AF65-F5344CB8AC3E}">
        <p14:creationId xmlns:p14="http://schemas.microsoft.com/office/powerpoint/2010/main" val="38248062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The design thinking process is used by people working in STEM as a method to solving problems. Major </a:t>
            </a:r>
            <a:r>
              <a:rPr lang="en-US" dirty="0" err="1">
                <a:latin typeface="Poppins Light"/>
                <a:cs typeface="Poppins Light"/>
              </a:rPr>
              <a:t>organisations</a:t>
            </a:r>
            <a:r>
              <a:rPr lang="en-US" dirty="0">
                <a:latin typeface="Poppins Light"/>
                <a:cs typeface="Poppins Light"/>
              </a:rPr>
              <a:t> often have a ‘Design Thinking’ Team or ‘Innovation’ Team who work solely in this way, such as Transport for London, Uber Eats, </a:t>
            </a:r>
            <a:r>
              <a:rPr lang="en-US" dirty="0" err="1">
                <a:latin typeface="Poppins Light"/>
                <a:cs typeface="Poppins Light"/>
              </a:rPr>
              <a:t>AirBnb</a:t>
            </a:r>
            <a:r>
              <a:rPr lang="en-US" dirty="0">
                <a:latin typeface="Poppins Light"/>
                <a:cs typeface="Poppins Light"/>
              </a:rPr>
              <a:t>, Netflix, or </a:t>
            </a:r>
            <a:r>
              <a:rPr lang="en-US" dirty="0" err="1">
                <a:latin typeface="Poppins Light"/>
                <a:cs typeface="Poppins Light"/>
              </a:rPr>
              <a:t>OralB</a:t>
            </a:r>
            <a:r>
              <a:rPr lang="en-US" dirty="0">
                <a:latin typeface="Poppins Light"/>
                <a:cs typeface="Poppins Light"/>
              </a:rPr>
              <a:t>. It is an </a:t>
            </a:r>
            <a:r>
              <a:rPr lang="en-US" dirty="0" err="1">
                <a:latin typeface="Poppins Light"/>
                <a:cs typeface="Poppins Light"/>
              </a:rPr>
              <a:t>interative</a:t>
            </a:r>
            <a:r>
              <a:rPr lang="en-US" dirty="0">
                <a:latin typeface="Poppins Light"/>
                <a:cs typeface="Poppins Light"/>
              </a:rPr>
              <a:t> process, that challenges assumptions and develops open minded creativity. In its entirety it has 6 steps, and normally focuses on a user or a particular group. The stages are: </a:t>
            </a:r>
            <a:r>
              <a:rPr lang="en-US" dirty="0" err="1">
                <a:latin typeface="Poppins Light"/>
                <a:cs typeface="Poppins Light"/>
              </a:rPr>
              <a:t>empathise</a:t>
            </a:r>
            <a:r>
              <a:rPr lang="en-US" dirty="0">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51</a:t>
            </a:fld>
            <a:endParaRPr lang="en-US"/>
          </a:p>
        </p:txBody>
      </p:sp>
    </p:spTree>
    <p:extLst>
      <p:ext uri="{BB962C8B-B14F-4D97-AF65-F5344CB8AC3E}">
        <p14:creationId xmlns:p14="http://schemas.microsoft.com/office/powerpoint/2010/main" val="20109342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dirty="0"/>
              <a:t>Suggested timings: For this stage we would recommend 30 minutes on the ‘Project concept’ and Defining Your Problem (which is on the next two slides), but it could be shorter if your students already know a lot on the theme.</a:t>
            </a:r>
          </a:p>
          <a:p>
            <a:endParaRPr lang="en-US" dirty="0"/>
          </a:p>
          <a:p>
            <a:r>
              <a:rPr lang="en-US" dirty="0" err="1"/>
              <a:t>Emphasise</a:t>
            </a:r>
            <a:r>
              <a:rPr lang="en-US" dirty="0"/>
              <a:t> to students that key to problem solving is spending time to focus on the problem. It helps to focus creative thinking, research and make sure that you can test your solution against something at the end. </a:t>
            </a:r>
          </a:p>
          <a:p>
            <a:r>
              <a:rPr lang="en-US" b="1" dirty="0"/>
              <a:t>Differentiation / Extension: </a:t>
            </a:r>
          </a:p>
          <a:p>
            <a:pPr marL="171450" indent="-171450">
              <a:buFont typeface="Arial" panose="020B0604020202020204" pitchFamily="34" charset="0"/>
              <a:buChar char="•"/>
            </a:pPr>
            <a:r>
              <a:rPr lang="en-US" b="0" dirty="0"/>
              <a:t>You can add detail to the skills, or ask students to think more about what these are / how they are evidenced:</a:t>
            </a:r>
          </a:p>
          <a:p>
            <a:pPr marL="228600" indent="-228600">
              <a:buFontTx/>
              <a:buAutoNum type="arabicPeriod"/>
            </a:pPr>
            <a:r>
              <a:rPr lang="en-US" b="0" dirty="0"/>
              <a:t>Investigative Thinking skills: Curiosity, Making connections, Reaching conclusions.</a:t>
            </a:r>
          </a:p>
          <a:p>
            <a:pPr marL="228600" indent="-228600">
              <a:buFontTx/>
              <a:buAutoNum type="arabicPeriod"/>
            </a:pPr>
            <a:r>
              <a:rPr lang="en-US" b="0" dirty="0"/>
              <a:t>Critical Thinking skills: Asking Questions, Making Judgements, Interpreting.</a:t>
            </a:r>
          </a:p>
          <a:p>
            <a:pPr marL="228600" indent="-228600">
              <a:buFontTx/>
              <a:buAutoNum type="arabicPeriod"/>
            </a:pPr>
            <a:r>
              <a:rPr lang="en-US" b="0" dirty="0"/>
              <a:t>Communication of Ideas: Clear in descriptions, Framing your language, Sharing information.</a:t>
            </a:r>
          </a:p>
          <a:p>
            <a:pPr marL="171450" indent="-171450">
              <a:buFont typeface="Arial" panose="020B0604020202020204" pitchFamily="34" charset="0"/>
              <a:buChar char="•"/>
            </a:pPr>
            <a:r>
              <a:rPr lang="en-US" b="1" dirty="0"/>
              <a:t> </a:t>
            </a:r>
            <a:r>
              <a:rPr lang="en-US" dirty="0"/>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52</a:t>
            </a:fld>
            <a:endParaRPr lang="en-US"/>
          </a:p>
        </p:txBody>
      </p:sp>
    </p:spTree>
    <p:extLst>
      <p:ext uri="{BB962C8B-B14F-4D97-AF65-F5344CB8AC3E}">
        <p14:creationId xmlns:p14="http://schemas.microsoft.com/office/powerpoint/2010/main" val="16299247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We have used the term 'humankind' to focus on people and their problems, but you can take it broader than that. Students should also be thinking about what robots and AI can help with. </a:t>
            </a:r>
            <a:endParaRPr lang="en-US">
              <a:cs typeface="Poppins Light" pitchFamily="2" charset="77"/>
            </a:endParaRPr>
          </a:p>
          <a:p>
            <a:endParaRPr lang="en-US">
              <a:cs typeface="Poppins Light" pitchFamily="2" charset="77"/>
            </a:endParaRPr>
          </a:p>
          <a:p>
            <a:r>
              <a:rPr lang="en-US">
                <a:latin typeface="Poppins Light"/>
                <a:cs typeface="Poppins Light"/>
              </a:rPr>
              <a:t>Notes on the images – </a:t>
            </a:r>
            <a:endParaRPr lang="en-US">
              <a:cs typeface="Poppins Light"/>
            </a:endParaRPr>
          </a:p>
          <a:p>
            <a:pPr marL="171450" indent="-171450">
              <a:buFont typeface="Calibri"/>
              <a:buChar char="-"/>
              <a:defRPr/>
            </a:pPr>
            <a:r>
              <a:rPr lang="en-US" b="1">
                <a:latin typeface="Poppins Light"/>
                <a:cs typeface="Poppins Light"/>
              </a:rPr>
              <a:t>Loneliness. </a:t>
            </a:r>
            <a:r>
              <a:rPr lang="en-US">
                <a:latin typeface="Poppins Light"/>
                <a:cs typeface="Poppins Light"/>
                <a:hlinkClick r:id="rId3"/>
              </a:rPr>
              <a:t>https://www.welbi.co/blog/the-dangers-of-senior-loneliness-and-isolation</a:t>
            </a:r>
            <a:r>
              <a:rPr lang="en-US">
                <a:latin typeface="Poppins Light"/>
                <a:cs typeface="Poppins Light"/>
              </a:rPr>
              <a:t> This highlights not only how many people are lonely, but a good thing for students to bring out are the wider problems of this, such as increasing risk of dementia and physical and mental health decline. This a cropped image and the wider one can be found in the link. This is from an </a:t>
            </a:r>
            <a:r>
              <a:rPr lang="en-US" err="1">
                <a:latin typeface="Poppins Light"/>
                <a:cs typeface="Poppins Light"/>
              </a:rPr>
              <a:t>organisation</a:t>
            </a:r>
            <a:r>
              <a:rPr lang="en-US">
                <a:latin typeface="Poppins Light"/>
                <a:cs typeface="Poppins Light"/>
              </a:rPr>
              <a:t> based in America, but similar statistics are also found for the UK.</a:t>
            </a:r>
          </a:p>
          <a:p>
            <a:pPr marL="171450" indent="-171450">
              <a:buFont typeface="Calibri"/>
              <a:buChar char="-"/>
              <a:defRPr/>
            </a:pPr>
            <a:r>
              <a:rPr lang="en-US" b="1">
                <a:latin typeface="Poppins Light"/>
                <a:cs typeface="Poppins Light"/>
              </a:rPr>
              <a:t>Sustainable Development Goals (UN). </a:t>
            </a:r>
            <a:r>
              <a:rPr lang="en-US">
                <a:latin typeface="Poppins Light"/>
                <a:cs typeface="Poppins Light"/>
                <a:hlinkClick r:id="rId4"/>
              </a:rPr>
              <a:t>https://www.un.org/sustainabledevelopment/sustainable-development-goals/</a:t>
            </a:r>
            <a:r>
              <a:rPr lang="en-US">
                <a:latin typeface="Poppins Light"/>
                <a:cs typeface="Poppins Light"/>
              </a:rPr>
              <a:t> These 17 goals were set by the UN to build a sustainable and better future for everyone on the planet by 2030. They are interconnected and more information can be found about each goal on their website. What is interesting for students to think about is what would be a particular problem that could be helped by robots and AI?</a:t>
            </a:r>
          </a:p>
          <a:p>
            <a:pPr marL="171450" indent="-171450">
              <a:buFont typeface="Calibri"/>
              <a:buChar char="-"/>
              <a:defRPr/>
            </a:pPr>
            <a:r>
              <a:rPr lang="en-US" b="1">
                <a:latin typeface="Poppins Light"/>
                <a:cs typeface="Poppins Light"/>
              </a:rPr>
              <a:t>Bomb Disposal (Royal Engineers). </a:t>
            </a:r>
            <a:r>
              <a:rPr lang="en-US">
                <a:latin typeface="Poppins Light"/>
                <a:cs typeface="Poppins Light"/>
                <a:hlinkClick r:id="rId5"/>
              </a:rPr>
              <a:t>https://www.royalengineersbombdisposal-eod.org.uk/our-history/</a:t>
            </a:r>
            <a:r>
              <a:rPr lang="en-US">
                <a:latin typeface="Poppins Light"/>
                <a:cs typeface="Poppins Light"/>
              </a:rPr>
              <a:t> This picture is from when the Royal Engineer Bomb Disposal Unit was formed in the Second World War. The specific link looks at other conflicts that the Royal Engineers have disposed bombs at, and the amount. The image can also represent dangerous, high pressure, specific jobs. You can discuss the issue with humans doing this job, in that pressure can lead to human error, and that robots and AI can quickly </a:t>
            </a:r>
            <a:r>
              <a:rPr lang="en-US" err="1">
                <a:latin typeface="Poppins Light"/>
                <a:cs typeface="Poppins Light"/>
              </a:rPr>
              <a:t>analyse</a:t>
            </a:r>
            <a:r>
              <a:rPr lang="en-US">
                <a:latin typeface="Poppins Light"/>
                <a:cs typeface="Poppins Light"/>
              </a:rPr>
              <a:t> data to make informed decisions that limit the loss of human life. </a:t>
            </a:r>
            <a:endParaRPr lang="en-US"/>
          </a:p>
          <a:p>
            <a:pPr>
              <a:defRPr/>
            </a:pPr>
            <a:endParaRPr lang="en-US">
              <a:cs typeface="Poppins Light"/>
            </a:endParaRPr>
          </a:p>
          <a:p>
            <a:pPr>
              <a:defRPr/>
            </a:pPr>
            <a:endParaRPr lang="en-US" b="1">
              <a:cs typeface="Poppins Light" pitchFamily="2" charset="77"/>
            </a:endParaRPr>
          </a:p>
          <a:p>
            <a:r>
              <a:rPr lang="en-US" b="1">
                <a:latin typeface="Poppins Light"/>
                <a:cs typeface="Poppins Light"/>
              </a:rPr>
              <a:t>Extensions / Differentiation:</a:t>
            </a:r>
          </a:p>
          <a:p>
            <a:pPr marL="228600" indent="-228600">
              <a:buAutoNum type="arabicPeriod"/>
            </a:pPr>
            <a:r>
              <a:rPr lang="en-US" b="1">
                <a:latin typeface="Poppins Light"/>
                <a:cs typeface="Poppins Light"/>
              </a:rPr>
              <a:t>Dangerous Jobs (Go Compare) </a:t>
            </a:r>
            <a:r>
              <a:rPr lang="en-US">
                <a:latin typeface="Poppins Light"/>
                <a:cs typeface="Poppins Light"/>
                <a:hlinkClick r:id="rId6"/>
              </a:rPr>
              <a:t>https://www.gocompare.com/life-insurance/uk-riskiest-jobs-report/</a:t>
            </a:r>
            <a:r>
              <a:rPr lang="en-US">
                <a:latin typeface="Poppins Light"/>
                <a:cs typeface="Poppins Light"/>
              </a:rPr>
              <a:t> This page includes details of dangerous jobs in the UK, </a:t>
            </a:r>
            <a:r>
              <a:rPr lang="en-US" err="1">
                <a:latin typeface="Poppins Light"/>
                <a:cs typeface="Poppins Light"/>
              </a:rPr>
              <a:t>analysed</a:t>
            </a:r>
            <a:r>
              <a:rPr lang="en-US">
                <a:latin typeface="Poppins Light"/>
                <a:cs typeface="Poppins Light"/>
              </a:rPr>
              <a:t> in 2022. It breaks it down across, role, the country as well as by gender. </a:t>
            </a:r>
          </a:p>
          <a:p>
            <a:pPr marL="228600" indent="-228600">
              <a:buAutoNum type="arabicPeriod"/>
            </a:pPr>
            <a:r>
              <a:rPr lang="en-US" b="1">
                <a:latin typeface="Poppins Light"/>
                <a:cs typeface="Poppins Light"/>
              </a:rPr>
              <a:t>Discuss the ethics of AI. </a:t>
            </a:r>
            <a:r>
              <a:rPr lang="en-US">
                <a:latin typeface="Poppins Light"/>
                <a:cs typeface="Poppins Light"/>
              </a:rPr>
              <a:t>As AI becomes more commonly used and developed, an interesting discussion is how best to use AI to solve problems. It comes with its own environmental impact, as it requires a lot of energy, but also how to consider the best use for humankind. </a:t>
            </a:r>
            <a:r>
              <a:rPr lang="en-US" err="1">
                <a:latin typeface="Poppins Light"/>
                <a:cs typeface="Poppins Light"/>
              </a:rPr>
              <a:t>Unesco</a:t>
            </a:r>
            <a:r>
              <a:rPr lang="en-US">
                <a:latin typeface="Poppins Light"/>
                <a:cs typeface="Poppins Light"/>
              </a:rPr>
              <a:t> outlines ten principles to this, which can be found here, mid-way down the page under 'A human rights approach to AI' </a:t>
            </a:r>
            <a:r>
              <a:rPr lang="en-US">
                <a:latin typeface="Poppins Light"/>
                <a:cs typeface="Poppins Light"/>
                <a:hlinkClick r:id="rId7"/>
              </a:rPr>
              <a:t>https://www.unesco.org/en/artificial-intelligence/recommendation-ethics</a:t>
            </a:r>
            <a:endParaRPr lang="en-US">
              <a:cs typeface="Poppins Light"/>
            </a:endParaRPr>
          </a:p>
          <a:p>
            <a:endParaRPr lang="en-US">
              <a:cs typeface="Poppins Light" pitchFamily="2" charset="77"/>
            </a:endParaRPr>
          </a:p>
          <a:p>
            <a:endParaRPr lang="en-GB">
              <a:cs typeface="Poppins Light" pitchFamily="2" charset="77"/>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53</a:t>
            </a:fld>
            <a:endParaRPr lang="en-US"/>
          </a:p>
        </p:txBody>
      </p:sp>
    </p:spTree>
    <p:extLst>
      <p:ext uri="{BB962C8B-B14F-4D97-AF65-F5344CB8AC3E}">
        <p14:creationId xmlns:p14="http://schemas.microsoft.com/office/powerpoint/2010/main" val="37583857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54</a:t>
            </a:fld>
            <a:endParaRPr lang="en-US"/>
          </a:p>
        </p:txBody>
      </p:sp>
    </p:spTree>
    <p:extLst>
      <p:ext uri="{BB962C8B-B14F-4D97-AF65-F5344CB8AC3E}">
        <p14:creationId xmlns:p14="http://schemas.microsoft.com/office/powerpoint/2010/main" val="6530024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55</a:t>
            </a:fld>
            <a:endParaRPr lang="en-US"/>
          </a:p>
        </p:txBody>
      </p:sp>
    </p:spTree>
    <p:extLst>
      <p:ext uri="{BB962C8B-B14F-4D97-AF65-F5344CB8AC3E}">
        <p14:creationId xmlns:p14="http://schemas.microsoft.com/office/powerpoint/2010/main" val="34984467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Timings: For the whole of the Project process Stage we would recommend spending 1-2 hours. The following slides break this down into ideas, Prototyping’ and ‘Testing’.</a:t>
            </a:r>
          </a:p>
          <a:p>
            <a:endParaRPr lang="en-US" dirty="0"/>
          </a:p>
          <a:p>
            <a:r>
              <a:rPr lang="en-US" b="1" dirty="0"/>
              <a:t>Differentiation / Extension:</a:t>
            </a:r>
          </a:p>
          <a:p>
            <a:pPr marL="171450" indent="-171450">
              <a:buFont typeface="Arial" panose="020B0604020202020204" pitchFamily="34" charset="0"/>
              <a:buChar char="•"/>
            </a:pPr>
            <a:r>
              <a:rPr lang="en-US" b="0" dirty="0"/>
              <a:t>You can add detail to the skills, or ask students to think more about what these are / how they are evidenced:</a:t>
            </a:r>
          </a:p>
          <a:p>
            <a:pPr marL="228600" indent="-228600">
              <a:buFont typeface="Arial" panose="020B0604020202020204" pitchFamily="34" charset="0"/>
              <a:buAutoNum type="arabicPeriod"/>
            </a:pPr>
            <a:r>
              <a:rPr lang="en-US" b="0" dirty="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dirty="0"/>
              <a:t>Creative and logical thinking: </a:t>
            </a:r>
            <a:r>
              <a:rPr lang="en-US" b="0" dirty="0" err="1"/>
              <a:t>Organising</a:t>
            </a:r>
            <a:r>
              <a:rPr lang="en-US" b="0" dirty="0"/>
              <a:t> into next steps, thinking outside of the box, being inspired by a different idea.</a:t>
            </a:r>
          </a:p>
          <a:p>
            <a:pPr marL="228600" indent="-228600">
              <a:buFont typeface="Arial" panose="020B0604020202020204" pitchFamily="34" charset="0"/>
              <a:buAutoNum type="arabicPeriod"/>
            </a:pPr>
            <a:r>
              <a:rPr lang="en-US" b="0" dirty="0"/>
              <a:t>Decision making: </a:t>
            </a:r>
            <a:r>
              <a:rPr lang="en-US" b="0" dirty="0" err="1"/>
              <a:t>Analysing</a:t>
            </a:r>
            <a:r>
              <a:rPr lang="en-US" b="0" dirty="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56</a:t>
            </a:fld>
            <a:endParaRPr lang="en-US"/>
          </a:p>
        </p:txBody>
      </p:sp>
    </p:spTree>
    <p:extLst>
      <p:ext uri="{BB962C8B-B14F-4D97-AF65-F5344CB8AC3E}">
        <p14:creationId xmlns:p14="http://schemas.microsoft.com/office/powerpoint/2010/main" val="24902439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approximately 30 – 60 minutes -  15 – 30 minutes for research. 10 – 25 minutes for creating ideas. 5 minutes for choosing your preferred solution. </a:t>
            </a:r>
            <a:endParaRPr lang="en-US" dirty="0"/>
          </a:p>
          <a:p>
            <a:endParaRPr lang="en-US" dirty="0"/>
          </a:p>
          <a:p>
            <a:r>
              <a:rPr lang="en-US" b="1" u="sng" dirty="0">
                <a:latin typeface="Poppins Light"/>
                <a:cs typeface="Poppins Light"/>
              </a:rPr>
              <a:t>Research</a:t>
            </a:r>
            <a:r>
              <a:rPr lang="en-US" dirty="0">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dirty="0">
                <a:latin typeface="Poppins Light"/>
                <a:cs typeface="Poppins Light"/>
              </a:rPr>
              <a:t>Existing ideas and links are suggested below:</a:t>
            </a:r>
          </a:p>
          <a:p>
            <a:r>
              <a:rPr lang="en-US" b="1" dirty="0">
                <a:latin typeface="Poppins Light"/>
                <a:cs typeface="Poppins Light"/>
              </a:rPr>
              <a:t>Using robots in farming. </a:t>
            </a:r>
            <a:r>
              <a:rPr lang="en-US" dirty="0">
                <a:latin typeface="Poppins Light"/>
                <a:cs typeface="Poppins Light"/>
              </a:rPr>
              <a:t>This case study focuses on how </a:t>
            </a:r>
            <a:r>
              <a:rPr lang="en-US" dirty="0" err="1">
                <a:latin typeface="Poppins Light"/>
                <a:cs typeface="Poppins Light"/>
              </a:rPr>
              <a:t>Halvard</a:t>
            </a:r>
            <a:r>
              <a:rPr lang="en-US" dirty="0">
                <a:latin typeface="Poppins Light"/>
                <a:cs typeface="Poppins Light"/>
              </a:rPr>
              <a:t> </a:t>
            </a:r>
            <a:r>
              <a:rPr lang="en-US" dirty="0" err="1">
                <a:latin typeface="Poppins Light"/>
                <a:cs typeface="Poppins Light"/>
              </a:rPr>
              <a:t>Grimstad</a:t>
            </a:r>
            <a:r>
              <a:rPr lang="en-US" dirty="0">
                <a:latin typeface="Poppins Light"/>
                <a:cs typeface="Poppins Light"/>
              </a:rPr>
              <a:t> has built a robot to support farming in order to make it more effective and sustainable. </a:t>
            </a:r>
            <a:r>
              <a:rPr lang="en-US" dirty="0">
                <a:latin typeface="Poppins Light"/>
                <a:cs typeface="Poppins Light"/>
                <a:hlinkClick r:id="rId3"/>
              </a:rPr>
              <a:t>https://www.thisisengineering.org.uk/meet-the-engineers/halvard/</a:t>
            </a:r>
            <a:r>
              <a:rPr lang="en-US" dirty="0">
                <a:latin typeface="Poppins Light"/>
                <a:cs typeface="Poppins Light"/>
              </a:rPr>
              <a:t> </a:t>
            </a:r>
          </a:p>
          <a:p>
            <a:r>
              <a:rPr lang="en-US" b="1" dirty="0">
                <a:latin typeface="Poppins Light"/>
                <a:cs typeface="Poppins Light"/>
              </a:rPr>
              <a:t>2BO Robot that helps with recycling. </a:t>
            </a:r>
            <a:r>
              <a:rPr lang="en-US" dirty="0">
                <a:latin typeface="Poppins Light"/>
                <a:cs typeface="Poppins Light"/>
              </a:rPr>
              <a:t>This YouTube video shows how the robot uses technology, like AI, to help tackle waste issues and change </a:t>
            </a:r>
            <a:r>
              <a:rPr lang="en-US" dirty="0" err="1">
                <a:latin typeface="Poppins Light"/>
                <a:cs typeface="Poppins Light"/>
              </a:rPr>
              <a:t>behaviour</a:t>
            </a:r>
            <a:r>
              <a:rPr lang="en-US" dirty="0">
                <a:latin typeface="Poppins Light"/>
                <a:cs typeface="Poppins Light"/>
              </a:rPr>
              <a:t> in individuals towards recyclable goods. </a:t>
            </a:r>
            <a:r>
              <a:rPr lang="en-US" dirty="0">
                <a:latin typeface="Poppins Light"/>
                <a:cs typeface="Poppins Light"/>
                <a:hlinkClick r:id="rId4"/>
              </a:rPr>
              <a:t>https://www.youtube.com/watch?v=ZcW7UEymBtQ</a:t>
            </a:r>
            <a:r>
              <a:rPr lang="en-US" dirty="0">
                <a:latin typeface="Poppins Light"/>
                <a:cs typeface="Poppins Light"/>
              </a:rPr>
              <a:t> </a:t>
            </a:r>
            <a:endParaRPr lang="en-US" dirty="0">
              <a:cs typeface="Poppins Light"/>
            </a:endParaRPr>
          </a:p>
          <a:p>
            <a:r>
              <a:rPr lang="en-US" b="1" dirty="0">
                <a:latin typeface="Poppins Light"/>
                <a:cs typeface="Poppins Light"/>
              </a:rPr>
              <a:t>Robots Supporting Food Sustainability – Robot Chefs. </a:t>
            </a:r>
            <a:r>
              <a:rPr lang="en-US" dirty="0">
                <a:latin typeface="Poppins Light"/>
                <a:cs typeface="Poppins Light"/>
              </a:rPr>
              <a:t>This is an example of where robots precision can support them preparing food and reducing waste. A blog from ‘AI for Good’, entitled ‘Robot Chefs Transforming Cooking and Contributing to Sustainable Development.’ </a:t>
            </a:r>
            <a:r>
              <a:rPr lang="en-US" dirty="0">
                <a:latin typeface="Poppins Light"/>
                <a:cs typeface="Poppins Light"/>
                <a:hlinkClick r:id="rId5"/>
              </a:rPr>
              <a:t>https://shorturl.at/giVY6</a:t>
            </a:r>
            <a:r>
              <a:rPr lang="en-US" dirty="0">
                <a:latin typeface="Poppins Light"/>
                <a:cs typeface="Poppins Light"/>
              </a:rPr>
              <a:t> </a:t>
            </a:r>
          </a:p>
          <a:p>
            <a:r>
              <a:rPr lang="en-US" b="1" dirty="0">
                <a:latin typeface="Poppins Light"/>
                <a:cs typeface="Poppins Light"/>
              </a:rPr>
              <a:t>Harris T7 Robot for Bomb Disposal. </a:t>
            </a:r>
            <a:r>
              <a:rPr lang="en-US" dirty="0">
                <a:latin typeface="Poppins Light"/>
                <a:cs typeface="Poppins Light"/>
              </a:rPr>
              <a:t>In the UK army these robots are used to diffuse and dispose of bombs. 'Robots' have been used since 1972 to dispose of bombs, but in the past were more like drones. The newest forms of robots are still controlled by humans, but have more dexterity. </a:t>
            </a:r>
            <a:r>
              <a:rPr lang="en-US" dirty="0">
                <a:latin typeface="Poppins Light"/>
                <a:cs typeface="Poppins Light"/>
                <a:hlinkClick r:id="rId6"/>
              </a:rPr>
              <a:t>https://www.gov.uk/government/news/defence-secretary-announces-55m-contract-for-uk-bomb-disposal-robots-at-dsei</a:t>
            </a:r>
            <a:r>
              <a:rPr lang="en-US" dirty="0">
                <a:latin typeface="Poppins Light"/>
                <a:cs typeface="Poppins Light"/>
              </a:rPr>
              <a:t> </a:t>
            </a:r>
            <a:endParaRPr lang="en-US" dirty="0">
              <a:cs typeface="Poppins Light" pitchFamily="2" charset="77"/>
            </a:endParaRPr>
          </a:p>
          <a:p>
            <a:r>
              <a:rPr lang="en-US" b="1" dirty="0">
                <a:latin typeface="Poppins Light"/>
                <a:cs typeface="Poppins Light"/>
              </a:rPr>
              <a:t>Robots and AI helping around the home. </a:t>
            </a:r>
            <a:r>
              <a:rPr lang="en-US" dirty="0">
                <a:latin typeface="Poppins Light"/>
                <a:cs typeface="Poppins Light"/>
              </a:rPr>
              <a:t>This article lists many different ways that robots and AI are doing tasks to help people around the world. It is a positive article about the rise of robots, which you can draw out further with your students regarding the ethics around some of these potential uses – such as childcare, learning and providing company. </a:t>
            </a:r>
            <a:r>
              <a:rPr lang="en-US" dirty="0">
                <a:latin typeface="Poppins Light"/>
                <a:cs typeface="Poppins Light"/>
                <a:hlinkClick r:id="rId7"/>
              </a:rPr>
              <a:t>https://www.schlage.com/blog/categories/2023/01/robots-for-home.html</a:t>
            </a:r>
            <a:r>
              <a:rPr lang="en-US" dirty="0">
                <a:latin typeface="Poppins Light"/>
                <a:cs typeface="Poppins Light"/>
              </a:rPr>
              <a:t> </a:t>
            </a:r>
            <a:endParaRPr lang="en-US" dirty="0">
              <a:cs typeface="Poppins Light" pitchFamily="2" charset="77"/>
            </a:endParaRPr>
          </a:p>
          <a:p>
            <a:r>
              <a:rPr lang="en-US" b="1" dirty="0">
                <a:latin typeface="Poppins Light"/>
                <a:cs typeface="Poppins Light"/>
              </a:rPr>
              <a:t>'</a:t>
            </a:r>
            <a:r>
              <a:rPr lang="en-US" b="1" dirty="0" err="1">
                <a:latin typeface="Poppins Light"/>
                <a:cs typeface="Poppins Light"/>
              </a:rPr>
              <a:t>jibo'the</a:t>
            </a:r>
            <a:r>
              <a:rPr lang="en-US" b="1" dirty="0">
                <a:latin typeface="Poppins Light"/>
                <a:cs typeface="Poppins Light"/>
              </a:rPr>
              <a:t> first social robot. </a:t>
            </a:r>
            <a:r>
              <a:rPr lang="en-US" dirty="0">
                <a:latin typeface="Poppins Light"/>
                <a:cs typeface="Poppins Light"/>
              </a:rPr>
              <a:t>This video has </a:t>
            </a:r>
            <a:r>
              <a:rPr lang="en-US" dirty="0" err="1">
                <a:latin typeface="Poppins Light"/>
                <a:cs typeface="Poppins Light"/>
              </a:rPr>
              <a:t>Jibo</a:t>
            </a:r>
            <a:r>
              <a:rPr lang="en-US" dirty="0">
                <a:latin typeface="Poppins Light"/>
                <a:cs typeface="Poppins Light"/>
              </a:rPr>
              <a:t> introducing themselves. They were developed in 2016 as the first social robot, that did similar commands to an 'Alexa' but also performed a social function and </a:t>
            </a:r>
            <a:r>
              <a:rPr lang="en-US" dirty="0" err="1">
                <a:latin typeface="Poppins Light"/>
                <a:cs typeface="Poppins Light"/>
              </a:rPr>
              <a:t>recognised</a:t>
            </a:r>
            <a:r>
              <a:rPr lang="en-US" dirty="0">
                <a:latin typeface="Poppins Light"/>
                <a:cs typeface="Poppins Light"/>
              </a:rPr>
              <a:t> people in the home it was in. However, it required a huge amount of energy to run from servers and has now been taken over by another company who would like to use it's function for healthcare and learning, which the video shows. </a:t>
            </a:r>
            <a:r>
              <a:rPr lang="en-US" dirty="0">
                <a:latin typeface="Poppins Light"/>
                <a:cs typeface="Poppins Light"/>
                <a:hlinkClick r:id="rId8"/>
              </a:rPr>
              <a:t>https://www.youtube.com/watch?v=e_6g6NMCALw</a:t>
            </a:r>
            <a:r>
              <a:rPr lang="en-US" dirty="0">
                <a:latin typeface="Poppins Light"/>
                <a:cs typeface="Poppins Light"/>
              </a:rPr>
              <a:t> There is a BBC article that speaks about this when it was first released in 2016 and reactions to it. </a:t>
            </a:r>
            <a:r>
              <a:rPr lang="en-US" dirty="0">
                <a:latin typeface="Poppins Light"/>
                <a:cs typeface="Poppins Light"/>
                <a:hlinkClick r:id="rId9"/>
              </a:rPr>
              <a:t>https://www.bbc.co.uk/news/av/technology-35353546</a:t>
            </a:r>
            <a:r>
              <a:rPr lang="en-US" dirty="0">
                <a:latin typeface="Poppins Light"/>
                <a:cs typeface="Poppins Light"/>
              </a:rPr>
              <a:t> </a:t>
            </a:r>
            <a:endParaRPr lang="en-US" dirty="0">
              <a:cs typeface="Poppins Light" pitchFamily="2" charset="77"/>
            </a:endParaRPr>
          </a:p>
          <a:p>
            <a:endParaRPr lang="en-US" dirty="0">
              <a:cs typeface="Poppins Light" pitchFamily="2" charset="77"/>
            </a:endParaRPr>
          </a:p>
          <a:p>
            <a:endParaRPr lang="en-US" dirty="0">
              <a:cs typeface="Poppins Light"/>
            </a:endParaRPr>
          </a:p>
          <a:p>
            <a:endParaRPr lang="en-US" dirty="0">
              <a:latin typeface="Poppins Light"/>
              <a:cs typeface="Poppins Light"/>
            </a:endParaRPr>
          </a:p>
          <a:p>
            <a:r>
              <a:rPr lang="en-US" b="1" u="sng" dirty="0">
                <a:latin typeface="Poppins Light"/>
                <a:cs typeface="Poppins Light"/>
              </a:rPr>
              <a:t>Ideas</a:t>
            </a:r>
          </a:p>
          <a:p>
            <a:r>
              <a:rPr lang="en-US" dirty="0" err="1">
                <a:latin typeface="Poppins Light"/>
                <a:cs typeface="Poppins Light"/>
              </a:rPr>
              <a:t>Emphasise</a:t>
            </a:r>
            <a:r>
              <a:rPr lang="en-US" dirty="0">
                <a:latin typeface="Poppins Light"/>
                <a:cs typeface="Poppins Light"/>
              </a:rPr>
              <a:t> to students that design </a:t>
            </a:r>
            <a:r>
              <a:rPr lang="en-US" dirty="0" err="1">
                <a:latin typeface="Poppins Light"/>
                <a:cs typeface="Poppins Light"/>
              </a:rPr>
              <a:t>thinkingencourages</a:t>
            </a:r>
            <a:r>
              <a:rPr lang="en-US" dirty="0">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dirty="0">
                <a:latin typeface="Poppins Light"/>
                <a:cs typeface="Poppins Light"/>
              </a:rPr>
              <a:t>Suggest Activities for warming up student brains for creative thinking </a:t>
            </a:r>
            <a:r>
              <a:rPr lang="en-US" dirty="0">
                <a:latin typeface="Poppins Light"/>
                <a:cs typeface="Poppins Light"/>
              </a:rPr>
              <a:t>are in the teacher slides at the start. (Alternative Ideas, Bad Ideas and Using Your Whole Brain).</a:t>
            </a:r>
          </a:p>
          <a:p>
            <a:r>
              <a:rPr lang="en-US" b="1" dirty="0">
                <a:latin typeface="Poppins Light"/>
                <a:cs typeface="Poppins Light"/>
              </a:rPr>
              <a:t>Selecting their top idea. </a:t>
            </a:r>
            <a:r>
              <a:rPr lang="en-US" b="0" dirty="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dirty="0">
                <a:latin typeface="Poppins Light"/>
                <a:cs typeface="Poppins Light"/>
              </a:rPr>
              <a:t> </a:t>
            </a:r>
            <a:endParaRPr lang="en-US" b="1" dirty="0"/>
          </a:p>
          <a:p>
            <a:r>
              <a:rPr lang="en-US" b="1" dirty="0">
                <a:latin typeface="Poppins Light"/>
                <a:cs typeface="Poppins Light"/>
              </a:rPr>
              <a:t>Extension: </a:t>
            </a:r>
            <a:r>
              <a:rPr lang="en-US" b="0" dirty="0">
                <a:latin typeface="Poppins Light"/>
                <a:cs typeface="Poppins Light"/>
              </a:rPr>
              <a:t>To focus the </a:t>
            </a:r>
            <a:r>
              <a:rPr lang="en-US" dirty="0">
                <a:latin typeface="Poppins Light"/>
                <a:cs typeface="Poppins Light"/>
              </a:rPr>
              <a:t>creative thinking</a:t>
            </a:r>
            <a:r>
              <a:rPr lang="en-US" b="0" dirty="0">
                <a:latin typeface="Poppins Light"/>
                <a:cs typeface="Poppins Light"/>
              </a:rPr>
              <a:t> students can use the acronym SCAMPER to think about a solution. This is taken from ideas that already exist to then </a:t>
            </a:r>
            <a:r>
              <a:rPr lang="en-US" dirty="0">
                <a:latin typeface="Poppins Light"/>
                <a:cs typeface="Poppins Light"/>
              </a:rPr>
              <a:t>create</a:t>
            </a:r>
            <a:r>
              <a:rPr lang="en-US" b="0" dirty="0">
                <a:latin typeface="Poppins Light"/>
                <a:cs typeface="Poppins Light"/>
              </a:rPr>
              <a:t> a new idea from them. They can take a few of the ideas they have researched and then apply </a:t>
            </a:r>
            <a:r>
              <a:rPr lang="en-US" dirty="0">
                <a:latin typeface="Poppins Light"/>
                <a:cs typeface="Poppins Light"/>
              </a:rPr>
              <a:t>the</a:t>
            </a:r>
            <a:r>
              <a:rPr lang="en-US" b="0" dirty="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57</a:t>
            </a:fld>
            <a:endParaRPr lang="en-US"/>
          </a:p>
        </p:txBody>
      </p:sp>
    </p:spTree>
    <p:extLst>
      <p:ext uri="{BB962C8B-B14F-4D97-AF65-F5344CB8AC3E}">
        <p14:creationId xmlns:p14="http://schemas.microsoft.com/office/powerpoint/2010/main" val="3924778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The design thinking process is used by people working in STEM as a method to solving problems. Major </a:t>
            </a:r>
            <a:r>
              <a:rPr lang="en-US" dirty="0" err="1">
                <a:latin typeface="Poppins Light"/>
                <a:cs typeface="Poppins Light"/>
              </a:rPr>
              <a:t>organisations</a:t>
            </a:r>
            <a:r>
              <a:rPr lang="en-US" dirty="0">
                <a:latin typeface="Poppins Light"/>
                <a:cs typeface="Poppins Light"/>
              </a:rPr>
              <a:t> often have a ‘Design Thinking’ Team or ‘Innovation’ Team who work solely in this way, such as Transport for London, Uber Eats, </a:t>
            </a:r>
            <a:r>
              <a:rPr lang="en-US" dirty="0" err="1">
                <a:latin typeface="Poppins Light"/>
                <a:cs typeface="Poppins Light"/>
              </a:rPr>
              <a:t>AirBnb</a:t>
            </a:r>
            <a:r>
              <a:rPr lang="en-US" dirty="0">
                <a:latin typeface="Poppins Light"/>
                <a:cs typeface="Poppins Light"/>
              </a:rPr>
              <a:t>, Netflix, or </a:t>
            </a:r>
            <a:r>
              <a:rPr lang="en-US" dirty="0" err="1">
                <a:latin typeface="Poppins Light"/>
                <a:cs typeface="Poppins Light"/>
              </a:rPr>
              <a:t>OralB</a:t>
            </a:r>
            <a:r>
              <a:rPr lang="en-US" dirty="0">
                <a:latin typeface="Poppins Light"/>
                <a:cs typeface="Poppins Light"/>
              </a:rPr>
              <a:t>. It is an </a:t>
            </a:r>
            <a:r>
              <a:rPr lang="en-US" dirty="0" err="1">
                <a:latin typeface="Poppins Light"/>
                <a:cs typeface="Poppins Light"/>
              </a:rPr>
              <a:t>interative</a:t>
            </a:r>
            <a:r>
              <a:rPr lang="en-US" dirty="0">
                <a:latin typeface="Poppins Light"/>
                <a:cs typeface="Poppins Light"/>
              </a:rPr>
              <a:t> process, that challenges assumptions and develops open minded creativity. In its entirety it has 6 steps, and normally focuses on a user or a particular group. The stages are: </a:t>
            </a:r>
            <a:r>
              <a:rPr lang="en-US" dirty="0" err="1">
                <a:latin typeface="Poppins Light"/>
                <a:cs typeface="Poppins Light"/>
              </a:rPr>
              <a:t>empathise</a:t>
            </a:r>
            <a:r>
              <a:rPr lang="en-US" dirty="0">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12</a:t>
            </a:fld>
            <a:endParaRPr lang="en-US"/>
          </a:p>
        </p:txBody>
      </p:sp>
    </p:spTree>
    <p:extLst>
      <p:ext uri="{BB962C8B-B14F-4D97-AF65-F5344CB8AC3E}">
        <p14:creationId xmlns:p14="http://schemas.microsoft.com/office/powerpoint/2010/main" val="35727699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Arial"/>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p:txBody>
      </p:sp>
      <p:sp>
        <p:nvSpPr>
          <p:cNvPr id="4" name="Slide Number Placeholder 3"/>
          <p:cNvSpPr>
            <a:spLocks noGrp="1"/>
          </p:cNvSpPr>
          <p:nvPr>
            <p:ph type="sldNum" sz="quarter" idx="5"/>
          </p:nvPr>
        </p:nvSpPr>
        <p:spPr/>
        <p:txBody>
          <a:bodyPr/>
          <a:lstStyle/>
          <a:p>
            <a:fld id="{B0F6247D-5FE6-DE41-92C7-B7BE717BF38F}" type="slidenum">
              <a:rPr lang="en-US" smtClean="0"/>
              <a:pPr/>
              <a:t>58</a:t>
            </a:fld>
            <a:endParaRPr lang="en-US"/>
          </a:p>
        </p:txBody>
      </p:sp>
    </p:spTree>
    <p:extLst>
      <p:ext uri="{BB962C8B-B14F-4D97-AF65-F5344CB8AC3E}">
        <p14:creationId xmlns:p14="http://schemas.microsoft.com/office/powerpoint/2010/main" val="22494566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between 10 – 15 minutes. </a:t>
            </a:r>
            <a:endParaRPr lang="en-US" dirty="0"/>
          </a:p>
          <a:p>
            <a:endParaRPr lang="en-US" dirty="0"/>
          </a:p>
          <a:p>
            <a:r>
              <a:rPr lang="en-US" b="1" dirty="0">
                <a:latin typeface="Poppins Light"/>
                <a:cs typeface="Poppins Light"/>
              </a:rPr>
              <a:t>Testing: </a:t>
            </a:r>
            <a:r>
              <a:rPr lang="en-US" b="0" dirty="0" err="1">
                <a:latin typeface="Poppins Light"/>
                <a:cs typeface="Poppins Light"/>
              </a:rPr>
              <a:t>Emphasise</a:t>
            </a:r>
            <a:r>
              <a:rPr lang="en-US" b="0" dirty="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dirty="0" err="1">
                <a:latin typeface="Poppins Light"/>
                <a:cs typeface="Poppins Light"/>
              </a:rPr>
              <a:t>emphasise</a:t>
            </a:r>
            <a:r>
              <a:rPr lang="en-US" b="0" dirty="0">
                <a:latin typeface="Poppins Light"/>
                <a:cs typeface="Poppins Light"/>
              </a:rPr>
              <a:t> that our brains learn more from failure than success, and approaching failure as a learning tool is essential in STEM jobs, as well as building self-resilience.</a:t>
            </a:r>
            <a:endParaRPr lang="en-US" b="1" dirty="0">
              <a:latin typeface="Poppins Light"/>
              <a:cs typeface="Poppins Light"/>
            </a:endParaRPr>
          </a:p>
          <a:p>
            <a:endParaRPr lang="en-GB" b="1" dirty="0">
              <a:cs typeface="Poppins Light" pitchFamily="2" charset="77"/>
            </a:endParaRPr>
          </a:p>
          <a:p>
            <a:r>
              <a:rPr lang="en-GB" b="1" dirty="0">
                <a:latin typeface="Poppins Light"/>
                <a:cs typeface="Poppins Light"/>
              </a:rPr>
              <a:t>Please note that to enter the Big Bang Competition this process represents the stages that students will be judged on, and they do not have to complete testing if it is difficult to do so.</a:t>
            </a:r>
            <a:endParaRPr lang="en-GB" dirty="0">
              <a:latin typeface="Poppins Light"/>
              <a:cs typeface="Poppins Light"/>
            </a:endParaRPr>
          </a:p>
          <a:p>
            <a:endParaRPr lang="en-GB" b="1" dirty="0">
              <a:latin typeface="Poppins Light"/>
              <a:cs typeface="Poppins Light"/>
            </a:endParaRPr>
          </a:p>
          <a:p>
            <a:r>
              <a:rPr lang="en-GB" b="1" dirty="0">
                <a:latin typeface="Poppins Light"/>
                <a:cs typeface="Poppins Light"/>
              </a:rPr>
              <a:t>Extension: </a:t>
            </a:r>
            <a:endParaRPr lang="en-GB" b="1" dirty="0">
              <a:cs typeface="Poppins Light"/>
            </a:endParaRPr>
          </a:p>
          <a:p>
            <a:pPr marL="171450" indent="-171450">
              <a:buFontTx/>
              <a:buChar char="-"/>
            </a:pPr>
            <a:r>
              <a:rPr lang="en-GB" b="0" dirty="0">
                <a:latin typeface="Poppins Light"/>
                <a:cs typeface="Poppins Light"/>
              </a:rPr>
              <a:t>Ask students to consider the ethics in testing and if using people what should they consider in this? Whose rights should they consider, and what permission will they have to seek?</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59</a:t>
            </a:fld>
            <a:endParaRPr lang="en-US"/>
          </a:p>
        </p:txBody>
      </p:sp>
    </p:spTree>
    <p:extLst>
      <p:ext uri="{BB962C8B-B14F-4D97-AF65-F5344CB8AC3E}">
        <p14:creationId xmlns:p14="http://schemas.microsoft.com/office/powerpoint/2010/main" val="7878467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60</a:t>
            </a:fld>
            <a:endParaRPr lang="en-US"/>
          </a:p>
        </p:txBody>
      </p:sp>
    </p:spTree>
    <p:extLst>
      <p:ext uri="{BB962C8B-B14F-4D97-AF65-F5344CB8AC3E}">
        <p14:creationId xmlns:p14="http://schemas.microsoft.com/office/powerpoint/2010/main" val="8539301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Poppins Light"/>
                <a:cs typeface="Poppins Light"/>
              </a:rPr>
              <a:t>Extension:  </a:t>
            </a:r>
            <a:endParaRPr lang="en-GB" b="1" dirty="0"/>
          </a:p>
          <a:p>
            <a:r>
              <a:rPr lang="en-GB" b="1" dirty="0">
                <a:latin typeface="Poppins Light"/>
                <a:cs typeface="Poppins Light"/>
              </a:rPr>
              <a:t>- </a:t>
            </a:r>
            <a:r>
              <a:rPr lang="en-GB" b="0" dirty="0">
                <a:latin typeface="Poppins Light"/>
                <a:cs typeface="Poppins Light"/>
              </a:rPr>
              <a:t>In project reflection you can ask them about future implications of their project and how it might need to be adapted in the future.</a:t>
            </a:r>
            <a:endParaRPr lang="en-GB" b="1" dirty="0">
              <a:latin typeface="Poppins Light"/>
              <a:cs typeface="Poppins Light"/>
            </a:endParaRPr>
          </a:p>
          <a:p>
            <a:r>
              <a:rPr lang="en-GB" b="1" dirty="0">
                <a:latin typeface="Poppins Light"/>
                <a:cs typeface="Poppins Light"/>
              </a:rPr>
              <a:t>- </a:t>
            </a:r>
            <a:r>
              <a:rPr lang="en-GB" b="0" dirty="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dirty="0">
                <a:latin typeface="Poppins Light"/>
                <a:ea typeface="Calibri"/>
                <a:cs typeface="Poppins Light"/>
              </a:rPr>
              <a:t>The Problem Statement – specific and clear.</a:t>
            </a:r>
            <a:endParaRPr lang="en-GB" dirty="0">
              <a:latin typeface="Poppins Light"/>
              <a:ea typeface="Calibri" panose="020F0502020204030204" pitchFamily="34" charset="0"/>
              <a:cs typeface="Poppins Light"/>
            </a:endParaRPr>
          </a:p>
          <a:p>
            <a:pPr marL="285750" indent="-285750">
              <a:buFont typeface="Courier New"/>
              <a:buChar char="o"/>
            </a:pPr>
            <a:r>
              <a:rPr lang="en-GB" dirty="0">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dirty="0">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dirty="0">
                <a:latin typeface="Poppins Light"/>
                <a:ea typeface="Calibri"/>
                <a:cs typeface="Poppins Light"/>
              </a:rPr>
              <a:t>Explaining testing options – understanding of the role of testing. </a:t>
            </a:r>
          </a:p>
          <a:p>
            <a:pPr marL="285750" indent="-285750">
              <a:buFont typeface="Courier New"/>
              <a:buChar char="o"/>
            </a:pPr>
            <a:r>
              <a:rPr lang="en-GB" dirty="0">
                <a:latin typeface="Poppins Light"/>
                <a:ea typeface="Calibri"/>
                <a:cs typeface="Poppins Light"/>
              </a:rPr>
              <a:t>reflection – good self-awareness, evaluation and goal setting.</a:t>
            </a:r>
          </a:p>
          <a:p>
            <a:pPr marL="285750" indent="-285750">
              <a:buFont typeface="Courier New"/>
              <a:buChar char="o"/>
            </a:pPr>
            <a:endParaRPr lang="en-GB" dirty="0">
              <a:latin typeface="Poppins Light"/>
              <a:ea typeface="Calibri"/>
              <a:cs typeface="Poppins Light"/>
            </a:endParaRPr>
          </a:p>
          <a:p>
            <a:pPr marL="285750" indent="-285750">
              <a:buFont typeface="Courier New"/>
              <a:buChar char="o"/>
            </a:pPr>
            <a:endParaRPr lang="en-GB" sz="1100" dirty="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61</a:t>
            </a:fld>
            <a:endParaRPr lang="en-US"/>
          </a:p>
        </p:txBody>
      </p:sp>
    </p:spTree>
    <p:extLst>
      <p:ext uri="{BB962C8B-B14F-4D97-AF65-F5344CB8AC3E}">
        <p14:creationId xmlns:p14="http://schemas.microsoft.com/office/powerpoint/2010/main" val="20153642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Light"/>
                <a:cs typeface="Poppins Light"/>
              </a:rPr>
              <a:t>1. Mechanical Engineer </a:t>
            </a:r>
            <a:r>
              <a:rPr lang="en-US" dirty="0">
                <a:latin typeface="Poppins Light"/>
                <a:cs typeface="Poppins Light"/>
                <a:hlinkClick r:id="rId3"/>
              </a:rPr>
              <a:t>https://www.thisisengineering.org.uk/meet-the-engineers/halvard/</a:t>
            </a:r>
            <a:r>
              <a:rPr lang="en-US" dirty="0">
                <a:latin typeface="Poppins Light"/>
                <a:cs typeface="Poppins Light"/>
              </a:rPr>
              <a:t> </a:t>
            </a:r>
            <a:endParaRPr lang="en-GB" dirty="0">
              <a:latin typeface="Poppins Light"/>
              <a:cs typeface="Poppins Light"/>
            </a:endParaRPr>
          </a:p>
          <a:p>
            <a:r>
              <a:rPr lang="en-GB" dirty="0">
                <a:latin typeface="Poppins Light"/>
                <a:cs typeface="Poppins Light"/>
              </a:rPr>
              <a:t>2. Research and Development Engineer: </a:t>
            </a:r>
            <a:r>
              <a:rPr lang="en-GB" dirty="0">
                <a:latin typeface="Poppins Light"/>
                <a:cs typeface="Poppins Light"/>
                <a:hlinkClick r:id="rId4"/>
              </a:rPr>
              <a:t>https://neonfutures.org.uk/case-study/robotics-engineer-dilani-selvanathan/</a:t>
            </a:r>
            <a:r>
              <a:rPr lang="en-GB" dirty="0">
                <a:latin typeface="Poppins Light"/>
                <a:cs typeface="Poppins Light"/>
              </a:rPr>
              <a:t> </a:t>
            </a:r>
            <a:endParaRPr lang="en-GB" dirty="0">
              <a:cs typeface="Poppins Light"/>
            </a:endParaRPr>
          </a:p>
          <a:p>
            <a:endParaRPr lang="en-GB" dirty="0"/>
          </a:p>
          <a:p>
            <a:r>
              <a:rPr lang="en-GB" b="1" dirty="0">
                <a:latin typeface="Poppins Light"/>
                <a:cs typeface="Poppins Light"/>
              </a:rPr>
              <a:t>Next Steps</a:t>
            </a:r>
            <a:endParaRPr lang="en-GB" dirty="0">
              <a:cs typeface="Poppins Light" pitchFamily="2" charset="77"/>
            </a:endParaRPr>
          </a:p>
          <a:p>
            <a:r>
              <a:rPr lang="en-GB" dirty="0">
                <a:latin typeface="Poppins Light"/>
                <a:cs typeface="Poppins Light"/>
              </a:rPr>
              <a:t>You can provide students with certificates to celebrate their achievement. </a:t>
            </a:r>
            <a:r>
              <a:rPr lang="en-GB" dirty="0">
                <a:latin typeface="Poppins Light"/>
                <a:cs typeface="Poppins Light"/>
                <a:hlinkClick r:id="rId5"/>
              </a:rPr>
              <a:t>A certificate template can be downloaded for print from here.</a:t>
            </a:r>
            <a:endParaRPr lang="en-GB" dirty="0">
              <a:latin typeface="Poppins Light"/>
              <a:cs typeface="Poppins Light"/>
            </a:endParaRPr>
          </a:p>
          <a:p>
            <a:br>
              <a:rPr lang="en-GB" dirty="0">
                <a:cs typeface="Poppins Light"/>
              </a:rPr>
            </a:br>
            <a:r>
              <a:rPr lang="en-GB" dirty="0">
                <a:latin typeface="Poppins Light"/>
                <a:cs typeface="Poppins Light"/>
                <a:hlinkClick r:id="rId6"/>
              </a:rPr>
              <a:t>You can enter The Big Bang Project Gallery here.</a:t>
            </a:r>
            <a:br>
              <a:rPr lang="en-GB" dirty="0">
                <a:cs typeface="Poppins Light"/>
              </a:rPr>
            </a:br>
            <a:endParaRPr lang="en-GB" dirty="0">
              <a:cs typeface="Poppins Light"/>
            </a:endParaRPr>
          </a:p>
          <a:p>
            <a:r>
              <a:rPr lang="en-GB" dirty="0">
                <a:latin typeface="Poppins Light"/>
                <a:cs typeface="Poppins Light"/>
                <a:hlinkClick r:id="rId7"/>
              </a:rPr>
              <a:t>You can enter The Big Bang Competition here</a:t>
            </a:r>
            <a:endParaRPr lang="en-GB" dirty="0">
              <a:latin typeface="Poppins Light"/>
              <a:cs typeface="Poppins Light"/>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62</a:t>
            </a:fld>
            <a:endParaRPr lang="en-US"/>
          </a:p>
        </p:txBody>
      </p:sp>
    </p:spTree>
    <p:extLst>
      <p:ext uri="{BB962C8B-B14F-4D97-AF65-F5344CB8AC3E}">
        <p14:creationId xmlns:p14="http://schemas.microsoft.com/office/powerpoint/2010/main" val="776115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We have focused on extreme weather, including natural disasters, as the 'extreme' for this challenge, and just those that are consequences of the rising temperature of our planet. These include: </a:t>
            </a:r>
          </a:p>
          <a:p>
            <a:r>
              <a:rPr lang="en-US" b="1">
                <a:latin typeface="Poppins Light"/>
                <a:cs typeface="Poppins Light"/>
              </a:rPr>
              <a:t>Hotter temperatures:</a:t>
            </a:r>
            <a:r>
              <a:rPr lang="en-US">
                <a:latin typeface="Poppins Light"/>
                <a:cs typeface="Poppins Light"/>
              </a:rPr>
              <a:t> Droughts, Heatwaves and Wildfires.</a:t>
            </a:r>
          </a:p>
          <a:p>
            <a:r>
              <a:rPr lang="en-US" b="1">
                <a:latin typeface="Poppins Light"/>
                <a:cs typeface="Poppins Light"/>
              </a:rPr>
              <a:t>Increased precipitation: </a:t>
            </a:r>
            <a:r>
              <a:rPr lang="en-US">
                <a:latin typeface="Poppins Light"/>
                <a:cs typeface="Poppins Light"/>
              </a:rPr>
              <a:t>Heavy rainfall, storms and rising sea levels.</a:t>
            </a:r>
          </a:p>
          <a:p>
            <a:endParaRPr lang="en-US">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63</a:t>
            </a:fld>
            <a:endParaRPr lang="en-US"/>
          </a:p>
        </p:txBody>
      </p:sp>
    </p:spTree>
    <p:extLst>
      <p:ext uri="{BB962C8B-B14F-4D97-AF65-F5344CB8AC3E}">
        <p14:creationId xmlns:p14="http://schemas.microsoft.com/office/powerpoint/2010/main" val="35250907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The design thinking process is used by people working in STEM as a method to solving problems. Major </a:t>
            </a:r>
            <a:r>
              <a:rPr lang="en-US" dirty="0" err="1">
                <a:latin typeface="Poppins Light"/>
                <a:cs typeface="Poppins Light"/>
              </a:rPr>
              <a:t>organisations</a:t>
            </a:r>
            <a:r>
              <a:rPr lang="en-US" dirty="0">
                <a:latin typeface="Poppins Light"/>
                <a:cs typeface="Poppins Light"/>
              </a:rPr>
              <a:t> often have a ‘Design Thinking’ Team or ‘Innovation’ Team who work solely in this way, such as Transport for London, Uber Eats, </a:t>
            </a:r>
            <a:r>
              <a:rPr lang="en-US" dirty="0" err="1">
                <a:latin typeface="Poppins Light"/>
                <a:cs typeface="Poppins Light"/>
              </a:rPr>
              <a:t>AirBnb</a:t>
            </a:r>
            <a:r>
              <a:rPr lang="en-US" dirty="0">
                <a:latin typeface="Poppins Light"/>
                <a:cs typeface="Poppins Light"/>
              </a:rPr>
              <a:t>, Netflix, or </a:t>
            </a:r>
            <a:r>
              <a:rPr lang="en-US" dirty="0" err="1">
                <a:latin typeface="Poppins Light"/>
                <a:cs typeface="Poppins Light"/>
              </a:rPr>
              <a:t>OralB</a:t>
            </a:r>
            <a:r>
              <a:rPr lang="en-US" dirty="0">
                <a:latin typeface="Poppins Light"/>
                <a:cs typeface="Poppins Light"/>
              </a:rPr>
              <a:t>. It is an </a:t>
            </a:r>
            <a:r>
              <a:rPr lang="en-US" dirty="0" err="1">
                <a:latin typeface="Poppins Light"/>
                <a:cs typeface="Poppins Light"/>
              </a:rPr>
              <a:t>interative</a:t>
            </a:r>
            <a:r>
              <a:rPr lang="en-US" dirty="0">
                <a:latin typeface="Poppins Light"/>
                <a:cs typeface="Poppins Light"/>
              </a:rPr>
              <a:t> process, that challenges assumptions and develops open minded creativity. In its entirety it has 6 steps, and normally focuses on a user or a particular group. The stages are: </a:t>
            </a:r>
            <a:r>
              <a:rPr lang="en-US" dirty="0" err="1">
                <a:latin typeface="Poppins Light"/>
                <a:cs typeface="Poppins Light"/>
              </a:rPr>
              <a:t>empathise</a:t>
            </a:r>
            <a:r>
              <a:rPr lang="en-US" dirty="0">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64</a:t>
            </a:fld>
            <a:endParaRPr lang="en-US"/>
          </a:p>
        </p:txBody>
      </p:sp>
    </p:spTree>
    <p:extLst>
      <p:ext uri="{BB962C8B-B14F-4D97-AF65-F5344CB8AC3E}">
        <p14:creationId xmlns:p14="http://schemas.microsoft.com/office/powerpoint/2010/main" val="9025059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dirty="0"/>
              <a:t>Suggested timings: For this stage we would recommend 30 minutes on the ‘Project concept’ and Defining Your Problem (which is on the next two slides), but it could be shorter if your students already know a lot on the theme.</a:t>
            </a:r>
          </a:p>
          <a:p>
            <a:endParaRPr lang="en-US" dirty="0"/>
          </a:p>
          <a:p>
            <a:r>
              <a:rPr lang="en-US" dirty="0" err="1"/>
              <a:t>Emphasise</a:t>
            </a:r>
            <a:r>
              <a:rPr lang="en-US" dirty="0"/>
              <a:t> to students that key to problem solving is spending time to focus on the problem. It helps to focus creative thinking, research and make sure that you can test your solution against something at the end. </a:t>
            </a:r>
          </a:p>
          <a:p>
            <a:r>
              <a:rPr lang="en-US" b="1" dirty="0"/>
              <a:t>Differentiation / Extension: </a:t>
            </a:r>
          </a:p>
          <a:p>
            <a:pPr marL="171450" indent="-171450">
              <a:buFont typeface="Arial" panose="020B0604020202020204" pitchFamily="34" charset="0"/>
              <a:buChar char="•"/>
            </a:pPr>
            <a:r>
              <a:rPr lang="en-US" b="0" dirty="0"/>
              <a:t>You can add detail to the skills, or ask students to think more about what these are / how they are evidenced:</a:t>
            </a:r>
          </a:p>
          <a:p>
            <a:pPr marL="228600" indent="-228600">
              <a:buFontTx/>
              <a:buAutoNum type="arabicPeriod"/>
            </a:pPr>
            <a:r>
              <a:rPr lang="en-US" b="0" dirty="0"/>
              <a:t>Investigative Thinking skills: Curiosity, making connections, Reaching conclusions.</a:t>
            </a:r>
          </a:p>
          <a:p>
            <a:pPr marL="228600" indent="-228600">
              <a:buFontTx/>
              <a:buAutoNum type="arabicPeriod"/>
            </a:pPr>
            <a:r>
              <a:rPr lang="en-US" b="0" dirty="0"/>
              <a:t>Critical Thinking skills: Asking Questions, making Judgements, Interpreting.</a:t>
            </a:r>
          </a:p>
          <a:p>
            <a:pPr marL="228600" indent="-228600">
              <a:buFontTx/>
              <a:buAutoNum type="arabicPeriod"/>
            </a:pPr>
            <a:r>
              <a:rPr lang="en-US" b="0" dirty="0"/>
              <a:t>Communication of Ideas: Clear in descriptions, Framing your language, Sharing information.</a:t>
            </a:r>
          </a:p>
          <a:p>
            <a:pPr marL="171450" indent="-171450">
              <a:buFont typeface="Arial" panose="020B0604020202020204" pitchFamily="34" charset="0"/>
              <a:buChar char="•"/>
            </a:pPr>
            <a:r>
              <a:rPr lang="en-US" b="1" dirty="0"/>
              <a:t> </a:t>
            </a:r>
            <a:r>
              <a:rPr lang="en-US" dirty="0"/>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65</a:t>
            </a:fld>
            <a:endParaRPr lang="en-US"/>
          </a:p>
        </p:txBody>
      </p:sp>
    </p:spTree>
    <p:extLst>
      <p:ext uri="{BB962C8B-B14F-4D97-AF65-F5344CB8AC3E}">
        <p14:creationId xmlns:p14="http://schemas.microsoft.com/office/powerpoint/2010/main" val="19768102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a:t>
            </a:r>
            <a:endParaRPr lang="en-US">
              <a:cs typeface="Poppins Light" pitchFamily="2" charset="77"/>
            </a:endParaRPr>
          </a:p>
          <a:p>
            <a:endParaRPr lang="en-US">
              <a:cs typeface="Poppins Light" pitchFamily="2" charset="77"/>
            </a:endParaRPr>
          </a:p>
          <a:p>
            <a:r>
              <a:rPr lang="en-US">
                <a:latin typeface="Poppins Light"/>
                <a:cs typeface="Poppins Light"/>
              </a:rPr>
              <a:t>Notes on the images – </a:t>
            </a:r>
            <a:endParaRPr lang="en-US">
              <a:cs typeface="Poppins Light"/>
            </a:endParaRPr>
          </a:p>
          <a:p>
            <a:pPr marL="171450" indent="-171450">
              <a:buFont typeface="Calibri"/>
              <a:buChar char="-"/>
              <a:defRPr/>
            </a:pPr>
            <a:r>
              <a:rPr lang="en-US" b="1">
                <a:latin typeface="Poppins Light"/>
                <a:cs typeface="Poppins Light"/>
              </a:rPr>
              <a:t>Flash Flood in Zhengzhou in July 2021. </a:t>
            </a:r>
            <a:r>
              <a:rPr lang="en-US">
                <a:latin typeface="Poppins Light"/>
                <a:cs typeface="Poppins Light"/>
                <a:hlinkClick r:id="rId3"/>
              </a:rPr>
              <a:t>https://www.bbc.co.uk/news/world-asia-china-57861067</a:t>
            </a:r>
            <a:r>
              <a:rPr lang="en-US">
                <a:latin typeface="Poppins Light"/>
                <a:cs typeface="Poppins Light"/>
              </a:rPr>
              <a:t>  This image is not only a flood, but a flash flood, where 8 months of rainfall fell in a 24 hour period, and a year's rainfall fell in a 3 day period. You can ask students about how they would know it happened quickly – as many cars were still on the road. 12 people died due to floods. The article looks at many reasons why this happened, which you can ask students to also consider such as: </a:t>
            </a:r>
            <a:endParaRPr lang="en-US">
              <a:cs typeface="Poppins Light"/>
            </a:endParaRPr>
          </a:p>
          <a:p>
            <a:pPr marL="456565" lvl="1" indent="-171450">
              <a:buFont typeface="Calibri"/>
              <a:buChar char="-"/>
              <a:defRPr/>
            </a:pPr>
            <a:r>
              <a:rPr lang="en-US">
                <a:latin typeface="Poppins Light"/>
                <a:cs typeface="Poppins Light"/>
              </a:rPr>
              <a:t>Global: Rising temperatures, building cities on river banks, hard to predict amount of rainfall in advance.</a:t>
            </a:r>
          </a:p>
          <a:p>
            <a:pPr marL="456565" lvl="1" indent="-171450">
              <a:buFont typeface="Calibri"/>
              <a:buChar char="-"/>
              <a:defRPr/>
            </a:pPr>
            <a:r>
              <a:rPr lang="en-US">
                <a:latin typeface="Poppins Light"/>
                <a:cs typeface="Poppins Light"/>
              </a:rPr>
              <a:t>Local: Cities flood </a:t>
            </a:r>
            <a:r>
              <a:rPr lang="en-US" err="1">
                <a:latin typeface="Poppins Light"/>
                <a:cs typeface="Poppins Light"/>
              </a:rPr>
              <a:t>defences</a:t>
            </a:r>
            <a:r>
              <a:rPr lang="en-US">
                <a:latin typeface="Poppins Light"/>
                <a:cs typeface="Poppins Light"/>
              </a:rPr>
              <a:t> not prepared for this amount of water, building too many dams on rivers and disrupting the access to flood plains from the river, having non-</a:t>
            </a:r>
            <a:r>
              <a:rPr lang="en-US" err="1">
                <a:latin typeface="Poppins Light"/>
                <a:cs typeface="Poppins Light"/>
              </a:rPr>
              <a:t>absorbant</a:t>
            </a:r>
            <a:r>
              <a:rPr lang="en-US">
                <a:latin typeface="Poppins Light"/>
                <a:cs typeface="Poppins Light"/>
              </a:rPr>
              <a:t> materials for buildings and surfaces.</a:t>
            </a:r>
          </a:p>
          <a:p>
            <a:pPr marL="171450" indent="-171450">
              <a:buFont typeface="Calibri"/>
              <a:buChar char="-"/>
              <a:defRPr/>
            </a:pPr>
            <a:r>
              <a:rPr lang="en-US" b="1">
                <a:latin typeface="Poppins Light"/>
                <a:cs typeface="Poppins Light"/>
              </a:rPr>
              <a:t>Zombie Wildfire in the Arctic. </a:t>
            </a:r>
            <a:r>
              <a:rPr lang="en-US">
                <a:latin typeface="Poppins Light"/>
                <a:cs typeface="Poppins Light"/>
                <a:hlinkClick r:id="rId4"/>
              </a:rPr>
              <a:t>https://www.bbc.co.uk/newsround/57173570</a:t>
            </a:r>
            <a:r>
              <a:rPr lang="en-US">
                <a:latin typeface="Poppins Light"/>
                <a:cs typeface="Poppins Light"/>
              </a:rPr>
              <a:t> This image shows a wildfire in the arctic, which have been happening more and more recently over the last 5 years. You can ask the students to pick out what is different about this image, as that it is a fire in a place with snow, and ask them why this might happen?</a:t>
            </a:r>
            <a:endParaRPr lang="en-US">
              <a:cs typeface="Poppins Light" pitchFamily="2" charset="77"/>
            </a:endParaRPr>
          </a:p>
          <a:p>
            <a:pPr marL="171450" indent="-171450">
              <a:buFont typeface="Calibri"/>
              <a:buChar char="-"/>
              <a:defRPr/>
            </a:pPr>
            <a:r>
              <a:rPr lang="en-US">
                <a:latin typeface="Poppins Light"/>
                <a:cs typeface="Poppins Light"/>
              </a:rPr>
              <a:t>It has occurred due to the melting of snow and ice in the arctic, which has exposed dry areas of straw and peat which ignite easily and then burn for a long time if the snow reforms. They are called 'Zombie' wildfires due to them coming back to life next summer, after burning more deeply over winter. Some wildfires happen due to humans, but these are due to environmental warming and are then hard to reach as they are often in remote areas. You can also ask students what the impact of wildfires are on the warming planet, with further releasing of carbon from the trees. </a:t>
            </a:r>
            <a:endParaRPr lang="en-US">
              <a:cs typeface="Poppins Light"/>
            </a:endParaRPr>
          </a:p>
          <a:p>
            <a:pPr marL="171450" indent="-171450">
              <a:buFont typeface="Calibri"/>
              <a:buChar char="-"/>
              <a:defRPr/>
            </a:pPr>
            <a:r>
              <a:rPr lang="en-US" b="1">
                <a:latin typeface="Poppins Light"/>
                <a:cs typeface="Poppins Light"/>
              </a:rPr>
              <a:t>Rising Sea Level add Further Risk. </a:t>
            </a:r>
            <a:r>
              <a:rPr lang="en-US">
                <a:latin typeface="Poppins Light"/>
                <a:cs typeface="Poppins Light"/>
                <a:hlinkClick r:id="rId5"/>
              </a:rPr>
              <a:t>https://www.theccc.org.uk/2016/01/15/infographic-future-flood-risk-in-the-uk/</a:t>
            </a:r>
            <a:r>
              <a:rPr lang="en-US">
                <a:latin typeface="Poppins Light"/>
                <a:cs typeface="Poppins Light"/>
              </a:rPr>
              <a:t> This is a cropped image from the Climate Change Committee looking at flood risk across the UK and how rising sea levels will exacerbate this. This is the only image that is predicting something, as it highlights how many places in England could be at risk by 2100. A good point to bring out with students is how this is an important part to helping to solve problems as engineers, in that they have to predict what might happen and create solutions for something that hasn't yet happened. </a:t>
            </a:r>
          </a:p>
          <a:p>
            <a:pPr>
              <a:defRPr/>
            </a:pPr>
            <a:endParaRPr lang="en-US" b="1">
              <a:cs typeface="Poppins Light" pitchFamily="2" charset="77"/>
            </a:endParaRPr>
          </a:p>
          <a:p>
            <a:r>
              <a:rPr lang="en-US" b="1">
                <a:latin typeface="Poppins Light"/>
                <a:cs typeface="Poppins Light"/>
              </a:rPr>
              <a:t>Extensions / Differentiation:</a:t>
            </a:r>
          </a:p>
          <a:p>
            <a:pPr marL="228600" indent="-228600">
              <a:buAutoNum type="arabicPeriod"/>
            </a:pPr>
            <a:r>
              <a:rPr lang="en-US" b="1">
                <a:latin typeface="Poppins Light"/>
                <a:cs typeface="Poppins Light"/>
              </a:rPr>
              <a:t>Ask students what are the themes of 'extreme' weather that can be seen here and how do they link together? </a:t>
            </a:r>
            <a:r>
              <a:rPr lang="en-US">
                <a:latin typeface="Poppins Light"/>
                <a:cs typeface="Poppins Light"/>
              </a:rPr>
              <a:t>These would be hotter temperatures, and increase precipitation. You can ask students why an increase in global temperatures would also lead to an increase in precipitation – with references to the fact that warmer air can hold more water. There is more detail on this webpage, under 'Changes to UK Climate and Weather Events'. </a:t>
            </a:r>
            <a:r>
              <a:rPr lang="en-US">
                <a:latin typeface="Poppins Light"/>
                <a:cs typeface="Poppins Light"/>
                <a:hlinkClick r:id="rId6"/>
              </a:rPr>
              <a:t>https://www.metoffice.gov.uk/weather/climate-change/effects-of-climate-change</a:t>
            </a:r>
            <a:r>
              <a:rPr lang="en-US">
                <a:latin typeface="Poppins Light"/>
                <a:cs typeface="Poppins Light"/>
              </a:rPr>
              <a:t> .</a:t>
            </a:r>
            <a:endParaRPr lang="en-US">
              <a:cs typeface="Poppins Light"/>
            </a:endParaRPr>
          </a:p>
          <a:p>
            <a:r>
              <a:rPr lang="en-US">
                <a:latin typeface="Poppins Light"/>
                <a:cs typeface="Poppins Light"/>
              </a:rPr>
              <a:t>2. </a:t>
            </a:r>
            <a:r>
              <a:rPr lang="en-US" b="1">
                <a:latin typeface="Poppins Light"/>
                <a:cs typeface="Poppins Light"/>
              </a:rPr>
              <a:t>Impact of Unexpected Heatwaves. </a:t>
            </a:r>
            <a:r>
              <a:rPr lang="en-US">
                <a:latin typeface="Poppins Light"/>
                <a:cs typeface="Poppins Light"/>
              </a:rPr>
              <a:t>If students would like to focus on individual impact and create a solution to help improve people's lives impacted by these weather systems then this website and insights could be helpful. </a:t>
            </a:r>
            <a:r>
              <a:rPr lang="en-US">
                <a:latin typeface="Poppins Light"/>
                <a:cs typeface="Poppins Light"/>
                <a:hlinkClick r:id="rId7"/>
              </a:rPr>
              <a:t>https://www.weforum.org/agenda/2022/10/heatwaves-unexpected-impact-diverse-communities/</a:t>
            </a:r>
            <a:r>
              <a:rPr lang="en-US">
                <a:latin typeface="Poppins Light"/>
                <a:cs typeface="Poppins Light"/>
              </a:rPr>
              <a:t> </a:t>
            </a:r>
            <a:endParaRPr lang="en-US">
              <a:cs typeface="Poppins Light" pitchFamily="2" charset="77"/>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66</a:t>
            </a:fld>
            <a:endParaRPr lang="en-US"/>
          </a:p>
        </p:txBody>
      </p:sp>
    </p:spTree>
    <p:extLst>
      <p:ext uri="{BB962C8B-B14F-4D97-AF65-F5344CB8AC3E}">
        <p14:creationId xmlns:p14="http://schemas.microsoft.com/office/powerpoint/2010/main" val="14445276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67</a:t>
            </a:fld>
            <a:endParaRPr lang="en-US"/>
          </a:p>
        </p:txBody>
      </p:sp>
    </p:spTree>
    <p:extLst>
      <p:ext uri="{BB962C8B-B14F-4D97-AF65-F5344CB8AC3E}">
        <p14:creationId xmlns:p14="http://schemas.microsoft.com/office/powerpoint/2010/main" val="3273512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dirty="0"/>
              <a:t>Suggested timings: For this stage we would recommend 30 minutes on the ‘Project concept’ and Defining Your Problem (which is on the next two slides), but it could be shorter if your students already know a lot on the theme.</a:t>
            </a:r>
          </a:p>
          <a:p>
            <a:endParaRPr lang="en-US" dirty="0"/>
          </a:p>
          <a:p>
            <a:r>
              <a:rPr lang="en-US" dirty="0" err="1"/>
              <a:t>Emphasise</a:t>
            </a:r>
            <a:r>
              <a:rPr lang="en-US" dirty="0"/>
              <a:t> to students that key to problem solving is spending time to focus on the problem. It helps to focus creative thinking, research and make sure that you can test your solution against something at the end. </a:t>
            </a:r>
          </a:p>
          <a:p>
            <a:r>
              <a:rPr lang="en-US" b="1" dirty="0"/>
              <a:t>Differentiation / Extension: </a:t>
            </a:r>
          </a:p>
          <a:p>
            <a:pPr marL="171450" indent="-171450">
              <a:buFont typeface="Arial" panose="020B0604020202020204" pitchFamily="34" charset="0"/>
              <a:buChar char="•"/>
            </a:pPr>
            <a:r>
              <a:rPr lang="en-US" b="0" dirty="0"/>
              <a:t>You can add detail to the skills, or ask students to think more about what these are / how they are evidenced:</a:t>
            </a:r>
          </a:p>
          <a:p>
            <a:pPr marL="228600" indent="-228600">
              <a:buFontTx/>
              <a:buAutoNum type="arabicPeriod"/>
            </a:pPr>
            <a:r>
              <a:rPr lang="en-US" b="0" dirty="0"/>
              <a:t>Investigative Thinking skills: Curiosity, Making connections, Reaching conclusions.</a:t>
            </a:r>
          </a:p>
          <a:p>
            <a:pPr marL="228600" indent="-228600">
              <a:buFontTx/>
              <a:buAutoNum type="arabicPeriod"/>
            </a:pPr>
            <a:r>
              <a:rPr lang="en-US" b="0" dirty="0"/>
              <a:t>Critical Thinking skills: Asking Questions, Making Judgements, Interpreting.</a:t>
            </a:r>
          </a:p>
          <a:p>
            <a:pPr marL="228600" indent="-228600">
              <a:buFontTx/>
              <a:buAutoNum type="arabicPeriod"/>
            </a:pPr>
            <a:r>
              <a:rPr lang="en-US" b="0" dirty="0"/>
              <a:t>Communication of Ideas: Clear in descriptions, Framing your language, Sharing information.</a:t>
            </a:r>
          </a:p>
          <a:p>
            <a:pPr marL="171450" indent="-171450">
              <a:buFont typeface="Arial" panose="020B0604020202020204" pitchFamily="34" charset="0"/>
              <a:buChar char="•"/>
            </a:pPr>
            <a:r>
              <a:rPr lang="en-US" b="1" dirty="0"/>
              <a:t> </a:t>
            </a:r>
            <a:r>
              <a:rPr lang="en-US" dirty="0"/>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13</a:t>
            </a:fld>
            <a:endParaRPr lang="en-US"/>
          </a:p>
        </p:txBody>
      </p:sp>
    </p:spTree>
    <p:extLst>
      <p:ext uri="{BB962C8B-B14F-4D97-AF65-F5344CB8AC3E}">
        <p14:creationId xmlns:p14="http://schemas.microsoft.com/office/powerpoint/2010/main" val="3657462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68</a:t>
            </a:fld>
            <a:endParaRPr lang="en-US"/>
          </a:p>
        </p:txBody>
      </p:sp>
    </p:spTree>
    <p:extLst>
      <p:ext uri="{BB962C8B-B14F-4D97-AF65-F5344CB8AC3E}">
        <p14:creationId xmlns:p14="http://schemas.microsoft.com/office/powerpoint/2010/main" val="38042027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Timings: For the whole of the Project Process Stage we would recommend spending 1-2 hours. The following slides break this down into ideas, Prototyping’ and ‘Testing’.</a:t>
            </a:r>
          </a:p>
          <a:p>
            <a:endParaRPr lang="en-US" dirty="0"/>
          </a:p>
          <a:p>
            <a:r>
              <a:rPr lang="en-US" b="1" dirty="0"/>
              <a:t>Differentiation / Extension:</a:t>
            </a:r>
          </a:p>
          <a:p>
            <a:pPr marL="171450" indent="-171450">
              <a:buFont typeface="Arial" panose="020B0604020202020204" pitchFamily="34" charset="0"/>
              <a:buChar char="•"/>
            </a:pPr>
            <a:r>
              <a:rPr lang="en-US" b="0" dirty="0"/>
              <a:t>You can add detail to the skills, or ask students to think more about what these are / how they are evidenced:</a:t>
            </a:r>
          </a:p>
          <a:p>
            <a:pPr marL="228600" indent="-228600">
              <a:buFont typeface="Arial" panose="020B0604020202020204" pitchFamily="34" charset="0"/>
              <a:buAutoNum type="arabicPeriod"/>
            </a:pPr>
            <a:r>
              <a:rPr lang="en-US" b="0" dirty="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dirty="0"/>
              <a:t>Creative and logical thinking: </a:t>
            </a:r>
            <a:r>
              <a:rPr lang="en-US" b="0" dirty="0" err="1"/>
              <a:t>Organising</a:t>
            </a:r>
            <a:r>
              <a:rPr lang="en-US" b="0" dirty="0"/>
              <a:t> into next steps, thinking outside of the box, being inspired by a different idea.</a:t>
            </a:r>
          </a:p>
          <a:p>
            <a:pPr marL="228600" indent="-228600">
              <a:buFont typeface="Arial" panose="020B0604020202020204" pitchFamily="34" charset="0"/>
              <a:buAutoNum type="arabicPeriod"/>
            </a:pPr>
            <a:r>
              <a:rPr lang="en-US" b="0" dirty="0"/>
              <a:t>Decision making: </a:t>
            </a:r>
            <a:r>
              <a:rPr lang="en-US" b="0" dirty="0" err="1"/>
              <a:t>Analysing</a:t>
            </a:r>
            <a:r>
              <a:rPr lang="en-US" b="0" dirty="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69</a:t>
            </a:fld>
            <a:endParaRPr lang="en-US"/>
          </a:p>
        </p:txBody>
      </p:sp>
    </p:spTree>
    <p:extLst>
      <p:ext uri="{BB962C8B-B14F-4D97-AF65-F5344CB8AC3E}">
        <p14:creationId xmlns:p14="http://schemas.microsoft.com/office/powerpoint/2010/main" val="8033693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approximately 30 – 60 minutes -  15 – 30 minutes for research. 10 – 25 minutes for creating ideas. 5 minutes for choosing your preferred solution. </a:t>
            </a:r>
            <a:endParaRPr lang="en-US" dirty="0"/>
          </a:p>
          <a:p>
            <a:endParaRPr lang="en-US" dirty="0"/>
          </a:p>
          <a:p>
            <a:r>
              <a:rPr lang="en-US" b="1" u="sng" dirty="0">
                <a:latin typeface="Poppins Light"/>
                <a:cs typeface="Poppins Light"/>
              </a:rPr>
              <a:t>Research</a:t>
            </a:r>
            <a:r>
              <a:rPr lang="en-US" dirty="0">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dirty="0">
                <a:latin typeface="Poppins Light"/>
                <a:cs typeface="Poppins Light"/>
              </a:rPr>
              <a:t>Existing ideas and links are suggested below:</a:t>
            </a:r>
          </a:p>
          <a:p>
            <a:r>
              <a:rPr lang="en-US" b="1" dirty="0">
                <a:latin typeface="Poppins Light"/>
                <a:cs typeface="Poppins Light"/>
              </a:rPr>
              <a:t>Stemming the Flood. </a:t>
            </a:r>
            <a:r>
              <a:rPr lang="en-US" dirty="0">
                <a:latin typeface="Poppins Light"/>
                <a:cs typeface="Poppins Light"/>
              </a:rPr>
              <a:t>This case study looks at how Hiba Khan uses a geo bag to prevent flooding in Bangladesh. It includes a video showing this which is 1 minute and 40 seconds. </a:t>
            </a:r>
            <a:r>
              <a:rPr lang="en-US" b="1" dirty="0">
                <a:latin typeface="Poppins Light"/>
                <a:cs typeface="Poppins Light"/>
              </a:rPr>
              <a:t> </a:t>
            </a:r>
            <a:r>
              <a:rPr lang="en-US" dirty="0">
                <a:latin typeface="Poppins Light"/>
                <a:cs typeface="Poppins Light"/>
                <a:hlinkClick r:id="rId3"/>
              </a:rPr>
              <a:t>https://neonfutures.org.uk/case-study/civil-engineer-hiba-khan/</a:t>
            </a:r>
            <a:r>
              <a:rPr lang="en-US" dirty="0">
                <a:latin typeface="Poppins Light"/>
                <a:cs typeface="Poppins Light"/>
              </a:rPr>
              <a:t> </a:t>
            </a:r>
            <a:endParaRPr lang="en-US" dirty="0">
              <a:cs typeface="Poppins Light"/>
            </a:endParaRPr>
          </a:p>
          <a:p>
            <a:r>
              <a:rPr lang="en-US" b="1" dirty="0">
                <a:latin typeface="Poppins Light"/>
                <a:cs typeface="Poppins Light"/>
              </a:rPr>
              <a:t>Structural Assessment. </a:t>
            </a:r>
            <a:r>
              <a:rPr lang="en-US" dirty="0">
                <a:latin typeface="Poppins Light"/>
                <a:cs typeface="Poppins Light"/>
              </a:rPr>
              <a:t>This case study focuses on Joshua </a:t>
            </a:r>
            <a:r>
              <a:rPr lang="en-US" dirty="0" err="1">
                <a:latin typeface="Poppins Light"/>
                <a:cs typeface="Poppins Light"/>
              </a:rPr>
              <a:t>Macabuag</a:t>
            </a:r>
            <a:r>
              <a:rPr lang="en-US" dirty="0">
                <a:latin typeface="Poppins Light"/>
                <a:cs typeface="Poppins Light"/>
              </a:rPr>
              <a:t> and how he uses assessments and computers to access collapsed buildings after disasters, in order to safely rescue people. It includes a video of 57 seconds. </a:t>
            </a:r>
            <a:r>
              <a:rPr lang="en-US" dirty="0">
                <a:latin typeface="Poppins Light"/>
                <a:cs typeface="Poppins Light"/>
                <a:hlinkClick r:id="rId4"/>
              </a:rPr>
              <a:t>https://neonfutures.org.uk/case-study/earthquake-research-engineer-joshua-macabuag/</a:t>
            </a:r>
            <a:r>
              <a:rPr lang="en-US" dirty="0">
                <a:latin typeface="Poppins Light"/>
                <a:cs typeface="Poppins Light"/>
              </a:rPr>
              <a:t> </a:t>
            </a:r>
            <a:endParaRPr lang="en-US" dirty="0">
              <a:cs typeface="Poppins Light"/>
            </a:endParaRPr>
          </a:p>
          <a:p>
            <a:r>
              <a:rPr lang="en-US" b="1" dirty="0">
                <a:latin typeface="Poppins Light"/>
                <a:cs typeface="Poppins Light"/>
              </a:rPr>
              <a:t>Keeping homes safe from flooding. </a:t>
            </a:r>
            <a:r>
              <a:rPr lang="en-US" dirty="0">
                <a:latin typeface="Poppins Light"/>
                <a:cs typeface="Poppins Light"/>
              </a:rPr>
              <a:t>This case study focuses on how Simon Crowther uses Water Gate barriers to help prevent flooding to UK homes. It includes a video of 1 minute and 55 seconds. </a:t>
            </a:r>
          </a:p>
          <a:p>
            <a:r>
              <a:rPr lang="en-US" b="1" dirty="0" err="1">
                <a:latin typeface="Poppins Light"/>
                <a:cs typeface="Poppins Light"/>
              </a:rPr>
              <a:t>Gowing</a:t>
            </a:r>
            <a:r>
              <a:rPr lang="en-US" b="1" dirty="0">
                <a:latin typeface="Poppins Light"/>
                <a:cs typeface="Poppins Light"/>
              </a:rPr>
              <a:t> Underground. </a:t>
            </a:r>
            <a:r>
              <a:rPr lang="en-US" dirty="0">
                <a:latin typeface="Poppins Light"/>
                <a:cs typeface="Poppins Light"/>
              </a:rPr>
              <a:t>In London a disused underground tunnel is being used to grow plants, that are then locally transported to New Covent Garden Market for sale. The site is monitored digitally at the University of Cambridge to assess what is needed to make the plants succeed. </a:t>
            </a:r>
            <a:r>
              <a:rPr lang="en-US" dirty="0">
                <a:latin typeface="Poppins Light"/>
                <a:cs typeface="Poppins Light"/>
                <a:hlinkClick r:id="rId5"/>
              </a:rPr>
              <a:t>https://www.cam.ac.uk/stories/growingunderground</a:t>
            </a:r>
            <a:r>
              <a:rPr lang="en-US" dirty="0">
                <a:latin typeface="Poppins Light"/>
                <a:cs typeface="Poppins Light"/>
              </a:rPr>
              <a:t>  </a:t>
            </a:r>
          </a:p>
          <a:p>
            <a:r>
              <a:rPr lang="en-US" b="1" dirty="0">
                <a:latin typeface="Poppins Light"/>
                <a:cs typeface="Poppins Light"/>
              </a:rPr>
              <a:t>AI Weather Forecasting. </a:t>
            </a:r>
            <a:r>
              <a:rPr lang="en-US" dirty="0">
                <a:latin typeface="Poppins Light"/>
                <a:cs typeface="Poppins Light"/>
              </a:rPr>
              <a:t>This article is advanced in content, and looks at how AI is getting better at predicting extreme weather. Previously it just used past weather to predict future events, and now takes into account physics and mathematical equations for that location as well. But, it raises the point that if temperatures keep rising, then basing judgements on the past will limit AI's potential and it should complement, rather than replace, existing methods. </a:t>
            </a:r>
            <a:r>
              <a:rPr lang="en-US" dirty="0">
                <a:latin typeface="Poppins Light"/>
                <a:cs typeface="Poppins Light"/>
                <a:hlinkClick r:id="rId6"/>
              </a:rPr>
              <a:t>https://www.sciencemuseumgroup.org.uk/blog/ai-weather-forecasting-shows-promise/</a:t>
            </a:r>
            <a:r>
              <a:rPr lang="en-US" dirty="0">
                <a:latin typeface="Poppins Light"/>
                <a:cs typeface="Poppins Light"/>
              </a:rPr>
              <a:t> </a:t>
            </a:r>
          </a:p>
          <a:p>
            <a:r>
              <a:rPr lang="en-US" b="1" dirty="0">
                <a:latin typeface="Poppins Light"/>
                <a:cs typeface="Poppins Light"/>
              </a:rPr>
              <a:t>Floating Homes. </a:t>
            </a:r>
            <a:r>
              <a:rPr lang="en-US" dirty="0">
                <a:latin typeface="Poppins Light"/>
                <a:cs typeface="Poppins Light"/>
              </a:rPr>
              <a:t>This article looks at how the Netherlands have used technology to build homes that float and move on the water, so if it rises the home rises with the water rather than be flooded by it. </a:t>
            </a:r>
            <a:r>
              <a:rPr lang="en-US" dirty="0">
                <a:latin typeface="Poppins Light"/>
                <a:cs typeface="Poppins Light"/>
                <a:hlinkClick r:id="rId7"/>
              </a:rPr>
              <a:t>https://www.bbc.com/future/article/20220202-floating-homes-the-benefits-of-living-on-water</a:t>
            </a:r>
            <a:r>
              <a:rPr lang="en-US" dirty="0">
                <a:latin typeface="Poppins Light"/>
                <a:cs typeface="Poppins Light"/>
              </a:rPr>
              <a:t> </a:t>
            </a:r>
          </a:p>
          <a:p>
            <a:r>
              <a:rPr lang="en-US" b="1" dirty="0">
                <a:latin typeface="Poppins Light"/>
                <a:cs typeface="Poppins Light"/>
              </a:rPr>
              <a:t>Floating Farm. </a:t>
            </a:r>
            <a:r>
              <a:rPr lang="en-US" dirty="0">
                <a:latin typeface="Poppins Light"/>
                <a:cs typeface="Poppins Light"/>
              </a:rPr>
              <a:t>In Rotterdam there is a floating dairy farm. It is on the water and moves with it, so cannot be flooded. It also generates its own electricity with solar panels and uses robots to milk each cow, provide them with food and clean the farm. </a:t>
            </a:r>
            <a:r>
              <a:rPr lang="en-US" dirty="0">
                <a:latin typeface="Poppins Light"/>
                <a:cs typeface="Poppins Light"/>
                <a:hlinkClick r:id="rId8"/>
              </a:rPr>
              <a:t>https://www.dezeen.com/2019/05/24/floating-farm-rotterdam-climate-change-cows-dairy/</a:t>
            </a:r>
            <a:r>
              <a:rPr lang="en-US" dirty="0">
                <a:latin typeface="Poppins Light"/>
                <a:cs typeface="Poppins Light"/>
              </a:rPr>
              <a:t> </a:t>
            </a:r>
          </a:p>
          <a:p>
            <a:endParaRPr lang="en-US" dirty="0">
              <a:latin typeface="Poppins Light"/>
              <a:cs typeface="Poppins Light"/>
            </a:endParaRPr>
          </a:p>
          <a:p>
            <a:endParaRPr lang="en-US" dirty="0">
              <a:cs typeface="Poppins Light" pitchFamily="2" charset="77"/>
            </a:endParaRPr>
          </a:p>
          <a:p>
            <a:endParaRPr lang="en-US" dirty="0">
              <a:cs typeface="Poppins Light"/>
            </a:endParaRPr>
          </a:p>
          <a:p>
            <a:r>
              <a:rPr lang="en-US" b="1" u="sng" dirty="0">
                <a:latin typeface="Poppins Light"/>
                <a:cs typeface="Poppins Light"/>
              </a:rPr>
              <a:t>Ideas</a:t>
            </a:r>
          </a:p>
          <a:p>
            <a:r>
              <a:rPr lang="en-US" dirty="0" err="1">
                <a:latin typeface="Poppins Light"/>
                <a:cs typeface="Poppins Light"/>
              </a:rPr>
              <a:t>Emphasise</a:t>
            </a:r>
            <a:r>
              <a:rPr lang="en-US" dirty="0">
                <a:latin typeface="Poppins Light"/>
                <a:cs typeface="Poppins Light"/>
              </a:rPr>
              <a:t> to students that design </a:t>
            </a:r>
            <a:r>
              <a:rPr lang="en-US" dirty="0" err="1">
                <a:latin typeface="Poppins Light"/>
                <a:cs typeface="Poppins Light"/>
              </a:rPr>
              <a:t>thinkingencourages</a:t>
            </a:r>
            <a:r>
              <a:rPr lang="en-US" dirty="0">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dirty="0">
                <a:latin typeface="Poppins Light"/>
                <a:cs typeface="Poppins Light"/>
              </a:rPr>
              <a:t>Suggest Activities for warming up student brains for creative thinking </a:t>
            </a:r>
            <a:r>
              <a:rPr lang="en-US" dirty="0">
                <a:latin typeface="Poppins Light"/>
                <a:cs typeface="Poppins Light"/>
              </a:rPr>
              <a:t>are in the teacher slides at the start. (Alternative Ideas, Bad Ideas and Using Your Whole Brain).</a:t>
            </a:r>
          </a:p>
          <a:p>
            <a:r>
              <a:rPr lang="en-US" b="1" dirty="0">
                <a:latin typeface="Poppins Light"/>
                <a:cs typeface="Poppins Light"/>
              </a:rPr>
              <a:t>Selecting their top idea. </a:t>
            </a:r>
            <a:r>
              <a:rPr lang="en-US" b="0" dirty="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dirty="0">
                <a:latin typeface="Poppins Light"/>
                <a:cs typeface="Poppins Light"/>
              </a:rPr>
              <a:t> </a:t>
            </a:r>
            <a:endParaRPr lang="en-US" b="1" dirty="0"/>
          </a:p>
          <a:p>
            <a:r>
              <a:rPr lang="en-US" b="1" dirty="0">
                <a:latin typeface="Poppins Light"/>
                <a:cs typeface="Poppins Light"/>
              </a:rPr>
              <a:t>Extension: </a:t>
            </a:r>
            <a:r>
              <a:rPr lang="en-US" b="0" dirty="0">
                <a:latin typeface="Poppins Light"/>
                <a:cs typeface="Poppins Light"/>
              </a:rPr>
              <a:t>To focus </a:t>
            </a:r>
            <a:r>
              <a:rPr lang="en-US" dirty="0">
                <a:latin typeface="Poppins Light"/>
                <a:cs typeface="Poppins Light"/>
              </a:rPr>
              <a:t>creative thinking </a:t>
            </a:r>
            <a:r>
              <a:rPr lang="en-US" b="0" dirty="0">
                <a:latin typeface="Poppins Light"/>
                <a:cs typeface="Poppins Light"/>
              </a:rPr>
              <a:t>students can use the acronym SCAMPER to think about a solution. This is taken from ideas that already exist to then </a:t>
            </a:r>
            <a:r>
              <a:rPr lang="en-US" dirty="0">
                <a:latin typeface="Poppins Light"/>
                <a:cs typeface="Poppins Light"/>
              </a:rPr>
              <a:t>create </a:t>
            </a:r>
            <a:r>
              <a:rPr lang="en-US" b="0" dirty="0">
                <a:latin typeface="Poppins Light"/>
                <a:cs typeface="Poppins Light"/>
              </a:rPr>
              <a:t>a new idea from them. They can take a few of the ideas they have researched and then apply </a:t>
            </a:r>
            <a:r>
              <a:rPr lang="en-US" dirty="0">
                <a:latin typeface="Poppins Light"/>
                <a:cs typeface="Poppins Light"/>
              </a:rPr>
              <a:t>the</a:t>
            </a:r>
            <a:r>
              <a:rPr lang="en-US" b="0" dirty="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70</a:t>
            </a:fld>
            <a:endParaRPr lang="en-US"/>
          </a:p>
        </p:txBody>
      </p:sp>
    </p:spTree>
    <p:extLst>
      <p:ext uri="{BB962C8B-B14F-4D97-AF65-F5344CB8AC3E}">
        <p14:creationId xmlns:p14="http://schemas.microsoft.com/office/powerpoint/2010/main" val="15721228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Arial"/>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p:txBody>
      </p:sp>
      <p:sp>
        <p:nvSpPr>
          <p:cNvPr id="4" name="Slide Number Placeholder 3"/>
          <p:cNvSpPr>
            <a:spLocks noGrp="1"/>
          </p:cNvSpPr>
          <p:nvPr>
            <p:ph type="sldNum" sz="quarter" idx="5"/>
          </p:nvPr>
        </p:nvSpPr>
        <p:spPr/>
        <p:txBody>
          <a:bodyPr/>
          <a:lstStyle/>
          <a:p>
            <a:fld id="{B0F6247D-5FE6-DE41-92C7-B7BE717BF38F}" type="slidenum">
              <a:rPr lang="en-US" smtClean="0"/>
              <a:pPr/>
              <a:t>71</a:t>
            </a:fld>
            <a:endParaRPr lang="en-US"/>
          </a:p>
        </p:txBody>
      </p:sp>
    </p:spTree>
    <p:extLst>
      <p:ext uri="{BB962C8B-B14F-4D97-AF65-F5344CB8AC3E}">
        <p14:creationId xmlns:p14="http://schemas.microsoft.com/office/powerpoint/2010/main" val="33906624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between 10 – 15 minutes. </a:t>
            </a:r>
            <a:endParaRPr lang="en-US" dirty="0"/>
          </a:p>
          <a:p>
            <a:endParaRPr lang="en-US" dirty="0"/>
          </a:p>
          <a:p>
            <a:r>
              <a:rPr lang="en-US" b="1" dirty="0">
                <a:latin typeface="Poppins Light"/>
                <a:cs typeface="Poppins Light"/>
              </a:rPr>
              <a:t>Testing: </a:t>
            </a:r>
            <a:r>
              <a:rPr lang="en-US" b="0" dirty="0" err="1">
                <a:latin typeface="Poppins Light"/>
                <a:cs typeface="Poppins Light"/>
              </a:rPr>
              <a:t>Emphasise</a:t>
            </a:r>
            <a:r>
              <a:rPr lang="en-US" b="0" dirty="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dirty="0" err="1">
                <a:latin typeface="Poppins Light"/>
                <a:cs typeface="Poppins Light"/>
              </a:rPr>
              <a:t>emphasise</a:t>
            </a:r>
            <a:r>
              <a:rPr lang="en-US" b="0" dirty="0">
                <a:latin typeface="Poppins Light"/>
                <a:cs typeface="Poppins Light"/>
              </a:rPr>
              <a:t> that our brains learn more from failure than success, and approaching failure as a learning tool is essential in STEM jobs, as well as building self-resilience.</a:t>
            </a:r>
            <a:endParaRPr lang="en-US" b="1" dirty="0">
              <a:latin typeface="Poppins Light"/>
              <a:cs typeface="Poppins Light"/>
            </a:endParaRPr>
          </a:p>
          <a:p>
            <a:endParaRPr lang="en-GB" b="1" dirty="0">
              <a:cs typeface="Poppins Light" pitchFamily="2" charset="77"/>
            </a:endParaRPr>
          </a:p>
          <a:p>
            <a:r>
              <a:rPr lang="en-GB" b="1" dirty="0">
                <a:latin typeface="Poppins Light"/>
                <a:cs typeface="Poppins Light"/>
              </a:rPr>
              <a:t>Please note that to enter the Big Bang Competition this process represents the stages that students will be judged on, and they do not have to complete testing if it is difficult to do so.</a:t>
            </a:r>
            <a:endParaRPr lang="en-GB" dirty="0">
              <a:latin typeface="Poppins Light"/>
              <a:cs typeface="Poppins Light"/>
            </a:endParaRPr>
          </a:p>
          <a:p>
            <a:endParaRPr lang="en-GB" b="1" dirty="0">
              <a:latin typeface="Poppins Light"/>
              <a:cs typeface="Poppins Light"/>
            </a:endParaRPr>
          </a:p>
          <a:p>
            <a:r>
              <a:rPr lang="en-GB" b="1" dirty="0">
                <a:latin typeface="Poppins Light"/>
                <a:cs typeface="Poppins Light"/>
              </a:rPr>
              <a:t>Extension: </a:t>
            </a:r>
            <a:endParaRPr lang="en-GB" b="1" dirty="0">
              <a:cs typeface="Poppins Light"/>
            </a:endParaRPr>
          </a:p>
          <a:p>
            <a:pPr marL="171450" indent="-171450">
              <a:buFontTx/>
              <a:buChar char="-"/>
            </a:pPr>
            <a:r>
              <a:rPr lang="en-GB" b="0" dirty="0">
                <a:latin typeface="Poppins Light"/>
                <a:cs typeface="Poppins Light"/>
              </a:rPr>
              <a:t>Ask students to consider the ethics in testing and if using people what should they consider in this? Whose rights should they consider, and what permission will they have to seek?</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72</a:t>
            </a:fld>
            <a:endParaRPr lang="en-US"/>
          </a:p>
        </p:txBody>
      </p:sp>
    </p:spTree>
    <p:extLst>
      <p:ext uri="{BB962C8B-B14F-4D97-AF65-F5344CB8AC3E}">
        <p14:creationId xmlns:p14="http://schemas.microsoft.com/office/powerpoint/2010/main" val="2504518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73</a:t>
            </a:fld>
            <a:endParaRPr lang="en-US"/>
          </a:p>
        </p:txBody>
      </p:sp>
    </p:spTree>
    <p:extLst>
      <p:ext uri="{BB962C8B-B14F-4D97-AF65-F5344CB8AC3E}">
        <p14:creationId xmlns:p14="http://schemas.microsoft.com/office/powerpoint/2010/main" val="21237123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Poppins Light"/>
                <a:cs typeface="Poppins Light"/>
              </a:rPr>
              <a:t>Extension:  </a:t>
            </a:r>
            <a:endParaRPr lang="en-GB" b="1" dirty="0"/>
          </a:p>
          <a:p>
            <a:r>
              <a:rPr lang="en-GB" b="1" dirty="0">
                <a:latin typeface="Poppins Light"/>
                <a:cs typeface="Poppins Light"/>
              </a:rPr>
              <a:t>- </a:t>
            </a:r>
            <a:r>
              <a:rPr lang="en-GB" b="0" dirty="0">
                <a:latin typeface="Poppins Light"/>
                <a:cs typeface="Poppins Light"/>
              </a:rPr>
              <a:t>In project reflection you can ask them about future implications of their project and how it might need to be adapted in the future.</a:t>
            </a:r>
            <a:endParaRPr lang="en-GB" b="1" dirty="0">
              <a:latin typeface="Poppins Light"/>
              <a:cs typeface="Poppins Light"/>
            </a:endParaRPr>
          </a:p>
          <a:p>
            <a:r>
              <a:rPr lang="en-GB" b="1" dirty="0">
                <a:latin typeface="Poppins Light"/>
                <a:cs typeface="Poppins Light"/>
              </a:rPr>
              <a:t>- </a:t>
            </a:r>
            <a:r>
              <a:rPr lang="en-GB" b="0" dirty="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dirty="0">
                <a:latin typeface="Poppins Light"/>
                <a:ea typeface="Calibri"/>
                <a:cs typeface="Poppins Light"/>
              </a:rPr>
              <a:t>The Problem Statement – specific and clear.</a:t>
            </a:r>
            <a:endParaRPr lang="en-GB" dirty="0">
              <a:latin typeface="Poppins Light"/>
              <a:ea typeface="Calibri" panose="020F0502020204030204" pitchFamily="34" charset="0"/>
              <a:cs typeface="Poppins Light"/>
            </a:endParaRPr>
          </a:p>
          <a:p>
            <a:pPr marL="285750" indent="-285750">
              <a:buFont typeface="Courier New"/>
              <a:buChar char="o"/>
            </a:pPr>
            <a:r>
              <a:rPr lang="en-GB" dirty="0">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dirty="0">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dirty="0">
                <a:latin typeface="Poppins Light"/>
                <a:ea typeface="Calibri"/>
                <a:cs typeface="Poppins Light"/>
              </a:rPr>
              <a:t>Explaining testing options – understanding of the role of testing. </a:t>
            </a:r>
          </a:p>
          <a:p>
            <a:pPr marL="285750" indent="-285750">
              <a:buFont typeface="Courier New"/>
              <a:buChar char="o"/>
            </a:pPr>
            <a:r>
              <a:rPr lang="en-GB" dirty="0">
                <a:latin typeface="Poppins Light"/>
                <a:ea typeface="Calibri"/>
                <a:cs typeface="Poppins Light"/>
              </a:rPr>
              <a:t>reflection – good self-awareness, evaluation and goal setting.</a:t>
            </a:r>
          </a:p>
          <a:p>
            <a:pPr marL="285750" indent="-285750">
              <a:buFont typeface="Courier New"/>
              <a:buChar char="o"/>
            </a:pPr>
            <a:endParaRPr lang="en-GB" dirty="0">
              <a:latin typeface="Poppins Light"/>
              <a:ea typeface="Calibri"/>
              <a:cs typeface="Poppins Light"/>
            </a:endParaRPr>
          </a:p>
          <a:p>
            <a:pPr marL="285750" indent="-285750">
              <a:buFont typeface="Courier New"/>
              <a:buChar char="o"/>
            </a:pPr>
            <a:endParaRPr lang="en-GB" sz="1100" dirty="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74</a:t>
            </a:fld>
            <a:endParaRPr lang="en-US"/>
          </a:p>
        </p:txBody>
      </p:sp>
    </p:spTree>
    <p:extLst>
      <p:ext uri="{BB962C8B-B14F-4D97-AF65-F5344CB8AC3E}">
        <p14:creationId xmlns:p14="http://schemas.microsoft.com/office/powerpoint/2010/main" val="21577546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Light"/>
                <a:cs typeface="Poppins Light"/>
              </a:rPr>
              <a:t>1.  Catastrophe Consultant </a:t>
            </a:r>
            <a:r>
              <a:rPr lang="en-GB" dirty="0">
                <a:latin typeface="Poppins Light"/>
                <a:cs typeface="Poppins Light"/>
                <a:hlinkClick r:id="rId3"/>
              </a:rPr>
              <a:t>https://www.thisisengineering.org.uk/meet-the-engineers/josh/</a:t>
            </a:r>
            <a:r>
              <a:rPr lang="en-GB" dirty="0">
                <a:latin typeface="Poppins Light"/>
                <a:cs typeface="Poppins Light"/>
              </a:rPr>
              <a:t> </a:t>
            </a:r>
            <a:endParaRPr lang="en-US" dirty="0"/>
          </a:p>
          <a:p>
            <a:r>
              <a:rPr lang="en-GB" dirty="0">
                <a:latin typeface="Poppins Light"/>
                <a:cs typeface="Poppins Light"/>
              </a:rPr>
              <a:t>2. Structural Engineer: </a:t>
            </a:r>
            <a:r>
              <a:rPr lang="en-GB" dirty="0">
                <a:latin typeface="Poppins Light"/>
                <a:cs typeface="Poppins Light"/>
                <a:hlinkClick r:id="rId4"/>
              </a:rPr>
              <a:t>https://neonfutures.org.uk/case-study/structural-engineer-alice-bond/</a:t>
            </a:r>
            <a:r>
              <a:rPr lang="en-GB" dirty="0">
                <a:latin typeface="Poppins Light"/>
                <a:cs typeface="Poppins Light"/>
              </a:rPr>
              <a:t> </a:t>
            </a:r>
            <a:endParaRPr lang="en-GB" dirty="0">
              <a:cs typeface="Poppins Light"/>
            </a:endParaRPr>
          </a:p>
          <a:p>
            <a:endParaRPr lang="en-GB" dirty="0"/>
          </a:p>
          <a:p>
            <a:r>
              <a:rPr lang="en-GB" b="1" dirty="0">
                <a:latin typeface="Poppins Light"/>
                <a:cs typeface="Poppins Light"/>
              </a:rPr>
              <a:t>Next Steps</a:t>
            </a:r>
            <a:endParaRPr lang="en-GB" dirty="0">
              <a:cs typeface="Poppins Light" pitchFamily="2" charset="77"/>
            </a:endParaRPr>
          </a:p>
          <a:p>
            <a:r>
              <a:rPr lang="en-GB" dirty="0">
                <a:latin typeface="Poppins Light"/>
                <a:cs typeface="Poppins Light"/>
              </a:rPr>
              <a:t>You can provide students with certificates to celebrate their achievement. </a:t>
            </a:r>
            <a:r>
              <a:rPr lang="en-GB" dirty="0">
                <a:latin typeface="Poppins Light"/>
                <a:cs typeface="Poppins Light"/>
                <a:hlinkClick r:id="rId5"/>
              </a:rPr>
              <a:t>A certificate template can be downloaded for print from here. </a:t>
            </a:r>
            <a:endParaRPr lang="en-GB" dirty="0">
              <a:cs typeface="Poppins Light"/>
            </a:endParaRPr>
          </a:p>
          <a:p>
            <a:br>
              <a:rPr lang="en-GB" dirty="0">
                <a:cs typeface="Poppins Light"/>
              </a:rPr>
            </a:br>
            <a:r>
              <a:rPr lang="en-GB" dirty="0">
                <a:latin typeface="Poppins Light"/>
                <a:cs typeface="Poppins Light"/>
                <a:hlinkClick r:id="rId6"/>
              </a:rPr>
              <a:t>You can enter The Big Bang Project Gallery here.</a:t>
            </a:r>
            <a:br>
              <a:rPr lang="en-GB" dirty="0">
                <a:cs typeface="Poppins Light"/>
              </a:rPr>
            </a:br>
            <a:endParaRPr lang="en-GB" dirty="0">
              <a:cs typeface="Poppins Light"/>
            </a:endParaRPr>
          </a:p>
          <a:p>
            <a:r>
              <a:rPr lang="en-GB" dirty="0">
                <a:latin typeface="Poppins Light"/>
                <a:cs typeface="Poppins Light"/>
                <a:hlinkClick r:id="rId7"/>
              </a:rPr>
              <a:t>You can enter The Big Bang Competition here</a:t>
            </a:r>
            <a:endParaRPr lang="en-GB" dirty="0">
              <a:latin typeface="Poppins Light"/>
              <a:cs typeface="Poppins Light"/>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75</a:t>
            </a:fld>
            <a:endParaRPr lang="en-US"/>
          </a:p>
        </p:txBody>
      </p:sp>
    </p:spTree>
    <p:extLst>
      <p:ext uri="{BB962C8B-B14F-4D97-AF65-F5344CB8AC3E}">
        <p14:creationId xmlns:p14="http://schemas.microsoft.com/office/powerpoint/2010/main" val="34013152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This Big Bang Challenge explores how to improve the poor air quality. </a:t>
            </a:r>
          </a:p>
          <a:p>
            <a:r>
              <a:rPr lang="en-US">
                <a:latin typeface="Poppins Light"/>
                <a:cs typeface="Poppins Light"/>
              </a:rPr>
              <a:t>We focus on the following two main contributors of polluted air: </a:t>
            </a:r>
          </a:p>
          <a:p>
            <a:r>
              <a:rPr lang="en-US" b="1">
                <a:latin typeface="Poppins Light"/>
                <a:cs typeface="Poppins Light"/>
              </a:rPr>
              <a:t>Particulate Matter (PM or PM2.5): </a:t>
            </a:r>
            <a:r>
              <a:rPr lang="en-US">
                <a:latin typeface="Poppins Light"/>
                <a:cs typeface="Poppins Light"/>
              </a:rPr>
              <a:t>This is everything in the air that isn't gas, such as pollen, sea spray, dust and smoke. These are released from burning wood and coal domestically, transport (such as vehicles braking and </a:t>
            </a:r>
            <a:r>
              <a:rPr lang="en-US" err="1">
                <a:latin typeface="Poppins Light"/>
                <a:cs typeface="Poppins Light"/>
              </a:rPr>
              <a:t>tyres</a:t>
            </a:r>
            <a:r>
              <a:rPr lang="en-US">
                <a:latin typeface="Poppins Light"/>
                <a:cs typeface="Poppins Light"/>
              </a:rPr>
              <a:t> on the road releasing rubber) and industrial fires. </a:t>
            </a:r>
          </a:p>
          <a:p>
            <a:r>
              <a:rPr lang="en-US" b="1">
                <a:latin typeface="Poppins Light"/>
                <a:cs typeface="Poppins Light"/>
              </a:rPr>
              <a:t>Noxious gases: </a:t>
            </a:r>
            <a:r>
              <a:rPr lang="en-US">
                <a:latin typeface="Poppins Light"/>
                <a:cs typeface="Poppins Light"/>
              </a:rPr>
              <a:t>These include </a:t>
            </a:r>
            <a:r>
              <a:rPr lang="en-US" err="1">
                <a:latin typeface="Poppins Light"/>
                <a:cs typeface="Poppins Light"/>
              </a:rPr>
              <a:t>sulphur</a:t>
            </a:r>
            <a:r>
              <a:rPr lang="en-US">
                <a:latin typeface="Poppins Light"/>
                <a:cs typeface="Poppins Light"/>
              </a:rPr>
              <a:t> dioxide, ammonia and nitrogen oxide (NOx) which are released from waste, burning fossil fuels, transport, farming practices and energy generation. </a:t>
            </a:r>
          </a:p>
          <a:p>
            <a:r>
              <a:rPr lang="en-US">
                <a:latin typeface="Poppins Light"/>
                <a:cs typeface="Poppins Light"/>
                <a:hlinkClick r:id="rId3"/>
              </a:rPr>
              <a:t>https://www.gov.uk/government/publications/air-quality-explaining-air-pollution/air-quality-explaining-air-pollution-at-a-glance</a:t>
            </a:r>
            <a:r>
              <a:rPr lang="en-US">
                <a:latin typeface="Poppins Light"/>
                <a:cs typeface="Poppins Light"/>
              </a:rPr>
              <a:t> </a:t>
            </a:r>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76</a:t>
            </a:fld>
            <a:endParaRPr lang="en-US"/>
          </a:p>
        </p:txBody>
      </p:sp>
    </p:spTree>
    <p:extLst>
      <p:ext uri="{BB962C8B-B14F-4D97-AF65-F5344CB8AC3E}">
        <p14:creationId xmlns:p14="http://schemas.microsoft.com/office/powerpoint/2010/main" val="41008882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The design thinking process is used by people working in STEM as a method to solving problems. Major </a:t>
            </a:r>
            <a:r>
              <a:rPr lang="en-US" dirty="0" err="1">
                <a:latin typeface="Poppins Light"/>
                <a:cs typeface="Poppins Light"/>
              </a:rPr>
              <a:t>organisations</a:t>
            </a:r>
            <a:r>
              <a:rPr lang="en-US" dirty="0">
                <a:latin typeface="Poppins Light"/>
                <a:cs typeface="Poppins Light"/>
              </a:rPr>
              <a:t> often have a ‘Design Thinking’ Team or ‘Innovation’ Team who work solely in this way, such as Transport for London, Uber Eats, </a:t>
            </a:r>
            <a:r>
              <a:rPr lang="en-US" dirty="0" err="1">
                <a:latin typeface="Poppins Light"/>
                <a:cs typeface="Poppins Light"/>
              </a:rPr>
              <a:t>AirBnb</a:t>
            </a:r>
            <a:r>
              <a:rPr lang="en-US" dirty="0">
                <a:latin typeface="Poppins Light"/>
                <a:cs typeface="Poppins Light"/>
              </a:rPr>
              <a:t>, Netflix, or </a:t>
            </a:r>
            <a:r>
              <a:rPr lang="en-US" dirty="0" err="1">
                <a:latin typeface="Poppins Light"/>
                <a:cs typeface="Poppins Light"/>
              </a:rPr>
              <a:t>OralB</a:t>
            </a:r>
            <a:r>
              <a:rPr lang="en-US" dirty="0">
                <a:latin typeface="Poppins Light"/>
                <a:cs typeface="Poppins Light"/>
              </a:rPr>
              <a:t>. It is an </a:t>
            </a:r>
            <a:r>
              <a:rPr lang="en-US" dirty="0" err="1">
                <a:latin typeface="Poppins Light"/>
                <a:cs typeface="Poppins Light"/>
              </a:rPr>
              <a:t>interative</a:t>
            </a:r>
            <a:r>
              <a:rPr lang="en-US" dirty="0">
                <a:latin typeface="Poppins Light"/>
                <a:cs typeface="Poppins Light"/>
              </a:rPr>
              <a:t> process, that challenges assumptions and develops open minded creativity. In its entirety it has 6 steps, and normally focuses on a user or a particular group. The stages are: </a:t>
            </a:r>
            <a:r>
              <a:rPr lang="en-US" dirty="0" err="1">
                <a:latin typeface="Poppins Light"/>
                <a:cs typeface="Poppins Light"/>
              </a:rPr>
              <a:t>empathise</a:t>
            </a:r>
            <a:r>
              <a:rPr lang="en-US" dirty="0">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77</a:t>
            </a:fld>
            <a:endParaRPr lang="en-US"/>
          </a:p>
        </p:txBody>
      </p:sp>
    </p:spTree>
    <p:extLst>
      <p:ext uri="{BB962C8B-B14F-4D97-AF65-F5344CB8AC3E}">
        <p14:creationId xmlns:p14="http://schemas.microsoft.com/office/powerpoint/2010/main" val="2171677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the problem can be quite broad, as the next slide focuses this further. Remind students of the overarching focus, which is not just about eating and food, but how this is a way to create a healthier planet. </a:t>
            </a:r>
          </a:p>
          <a:p>
            <a:endParaRPr lang="en-US"/>
          </a:p>
          <a:p>
            <a:r>
              <a:rPr lang="en-US"/>
              <a:t>Notes on the images – </a:t>
            </a:r>
          </a:p>
          <a:p>
            <a:pPr marL="0" marR="0" lvl="0" indent="0" algn="l" defTabSz="914357" rtl="0" eaLnBrk="1" fontAlgn="auto" latinLnBrk="0" hangingPunct="1">
              <a:lnSpc>
                <a:spcPct val="100000"/>
              </a:lnSpc>
              <a:spcBef>
                <a:spcPts val="0"/>
              </a:spcBef>
              <a:spcAft>
                <a:spcPts val="0"/>
              </a:spcAft>
              <a:buClrTx/>
              <a:buSzTx/>
              <a:buFontTx/>
              <a:buNone/>
              <a:tabLst/>
              <a:defRPr/>
            </a:pPr>
            <a:r>
              <a:rPr lang="en-US"/>
              <a:t>- </a:t>
            </a:r>
            <a:r>
              <a:rPr lang="en-US" b="1"/>
              <a:t>Greenhouse Gas Emissions from Food Waste (Zero Waste Scotland). </a:t>
            </a:r>
            <a:r>
              <a:rPr lang="en-US" b="0"/>
              <a:t>https://www.zerowastescotland.org.uk/resources/food-waste-environmental-impact This breaks down the direct link between food waste and the health of the planet via greenhouse gas emissions. This is a good to help students to understand key problems to solve if they want to focus on food waste – whether that is through manufacturing, retail, or sending waste to landfill. </a:t>
            </a:r>
          </a:p>
          <a:p>
            <a:r>
              <a:rPr lang="en-US"/>
              <a:t>- </a:t>
            </a:r>
            <a:r>
              <a:rPr lang="en-US" b="1"/>
              <a:t>Beef has the biggest carbon footprint – but the same food can have a range of impacts (BBC and Scientific Study). </a:t>
            </a:r>
            <a:r>
              <a:rPr lang="en-US" b="0"/>
              <a:t>https://www.bbc.co.uk/news/science-environment-46459714 This focuses on the carbon footprint of different ingredients and you can use it to spark discussions around why – such as cattle farming needing a lot of land and cows and sheep emitting methane. There is also nitrous oxide generated through the application of </a:t>
            </a:r>
            <a:r>
              <a:rPr lang="en-US" b="0" err="1"/>
              <a:t>fertilisers</a:t>
            </a:r>
            <a:r>
              <a:rPr lang="en-US" b="0"/>
              <a:t> for animal feed production and animal farming creates air and water pollution. Land is then also used to create animal feed, such as soya, which requires a lot of water to grow. What is also interesting is that it challenges students to also think of mass production, and mass transportation as a key element to harming the health of the planet and this can be expanded to the production of palm oil and avocados. As an extension to this you can ask students to consider the economic situation of countries involved in this.</a:t>
            </a:r>
          </a:p>
          <a:p>
            <a:r>
              <a:rPr lang="en-US"/>
              <a:t> - </a:t>
            </a:r>
            <a:r>
              <a:rPr lang="en-US" b="1"/>
              <a:t>Food Waste Poster (from Food Aware)</a:t>
            </a:r>
            <a:r>
              <a:rPr lang="en-US"/>
              <a:t>. This is from 2013 and shows problems that still exist and have increased. Currently the UK throws away around 9.5 million </a:t>
            </a:r>
            <a:r>
              <a:rPr lang="en-US" err="1"/>
              <a:t>tonnes</a:t>
            </a:r>
            <a:r>
              <a:rPr lang="en-US"/>
              <a:t> of food waste every year. It shows the main problem is households throwing out food. You can ask students why people do this – such as throwing out food at their best before date, when they may still be okay to eat, or, not using all the food you use in time before it goes bad. Then lead this into discussions on sustainability, with us wasting produce that has needed water to grow, or is meat that adds negatively to our global emissions. All food has been transported by lorries, often diesel powered. </a:t>
            </a:r>
          </a:p>
          <a:p>
            <a:endParaRPr lang="en-US" b="1"/>
          </a:p>
          <a:p>
            <a:r>
              <a:rPr lang="en-US" b="1"/>
              <a:t>Extensions:</a:t>
            </a:r>
          </a:p>
          <a:p>
            <a:pPr marL="228600" indent="-228600">
              <a:buAutoNum type="arabicPeriod"/>
            </a:pPr>
            <a:r>
              <a:rPr lang="en-US" b="1"/>
              <a:t>Met Office</a:t>
            </a:r>
            <a:r>
              <a:rPr lang="en-US" b="0"/>
              <a:t>. This website has a good diagram showing impacts and overall issues for UK agriculture. It is more in-depth if you would like to use this with your students instead. https://blog.metoffice.gov.uk/2022/09/30/food-and-farming-delivering-science-to-our-stakeholders/</a:t>
            </a:r>
          </a:p>
          <a:p>
            <a:pPr marL="0" indent="0">
              <a:buNone/>
            </a:pPr>
            <a:r>
              <a:rPr lang="en-US" b="1"/>
              <a:t>2. Climate Change Food Calculator (BBC). </a:t>
            </a:r>
            <a:r>
              <a:rPr lang="en-US" b="0"/>
              <a:t>This is the website that the middle image comes from. At the top of the website it can calculate the carbon footprint of each ingredient. It creates a result and comparison against similar food groups. This focuses on the message of scientific studies that avoiding meat and dairy in your diet is one of the biggest ways to improve your environmental impact. </a:t>
            </a:r>
          </a:p>
          <a:p>
            <a:pPr marL="0" indent="0">
              <a:buNone/>
            </a:pPr>
            <a:r>
              <a:rPr lang="en-US" b="1"/>
              <a:t>3. What does ‘healthier’ mean? </a:t>
            </a:r>
            <a:r>
              <a:rPr lang="en-US" b="0"/>
              <a:t>As an extension for some students they can focus particularly on what aspect of ‘healthy’ planet they would like to focus on. As currently it could be quite broad. </a:t>
            </a:r>
          </a:p>
          <a:p>
            <a:pPr marL="0" indent="0">
              <a:buNone/>
            </a:pPr>
            <a:r>
              <a:rPr lang="en-US" b="1"/>
              <a:t>4. Legal Systems. </a:t>
            </a:r>
            <a:r>
              <a:rPr lang="en-US" b="0"/>
              <a:t>For students looking to think more outside of the box you could also consider bringing in legal systems and how legislation and regulation may be a potential solution for change. Particularly at a country or corporation level.</a:t>
            </a:r>
            <a:endParaRPr lang="en-US" b="1"/>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14</a:t>
            </a:fld>
            <a:endParaRPr lang="en-US"/>
          </a:p>
        </p:txBody>
      </p:sp>
    </p:spTree>
    <p:extLst>
      <p:ext uri="{BB962C8B-B14F-4D97-AF65-F5344CB8AC3E}">
        <p14:creationId xmlns:p14="http://schemas.microsoft.com/office/powerpoint/2010/main" val="41109626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dirty="0"/>
              <a:t>Suggested timings: For this stage we would recommend 30 minutes on the ‘Project concept’ and Defining Your Problem (which is on the next two slides), but it could be shorter if your students already know a lot on the theme.</a:t>
            </a:r>
          </a:p>
          <a:p>
            <a:endParaRPr lang="en-US" dirty="0"/>
          </a:p>
          <a:p>
            <a:r>
              <a:rPr lang="en-US" dirty="0" err="1"/>
              <a:t>Emphasise</a:t>
            </a:r>
            <a:r>
              <a:rPr lang="en-US" dirty="0"/>
              <a:t> to students that key to problem solving is spending time to focus on the problem. It helps to focus creative thinking, research and make sure that you can test your solution against something at the end. </a:t>
            </a:r>
          </a:p>
          <a:p>
            <a:r>
              <a:rPr lang="en-US" b="1" dirty="0"/>
              <a:t>Differentiation / Extension: </a:t>
            </a:r>
          </a:p>
          <a:p>
            <a:pPr marL="171450" indent="-171450">
              <a:buFont typeface="Arial" panose="020B0604020202020204" pitchFamily="34" charset="0"/>
              <a:buChar char="•"/>
            </a:pPr>
            <a:r>
              <a:rPr lang="en-US" b="0" dirty="0"/>
              <a:t>You can add detail to the skills, or ask students to think more about what these are / how they are evidenced:</a:t>
            </a:r>
          </a:p>
          <a:p>
            <a:pPr marL="228600" indent="-228600">
              <a:buFontTx/>
              <a:buAutoNum type="arabicPeriod"/>
            </a:pPr>
            <a:r>
              <a:rPr lang="en-US" b="0" dirty="0"/>
              <a:t>Investigative Thinking skills: Curiosity, making connections, Reaching conclusions.</a:t>
            </a:r>
          </a:p>
          <a:p>
            <a:pPr marL="228600" indent="-228600">
              <a:buFontTx/>
              <a:buAutoNum type="arabicPeriod"/>
            </a:pPr>
            <a:r>
              <a:rPr lang="en-US" b="0" dirty="0"/>
              <a:t>Critical Thinking skills: Asking Questions, making Judgements, Interpreting.</a:t>
            </a:r>
          </a:p>
          <a:p>
            <a:pPr marL="228600" indent="-228600">
              <a:buFontTx/>
              <a:buAutoNum type="arabicPeriod"/>
            </a:pPr>
            <a:r>
              <a:rPr lang="en-US" b="0" dirty="0"/>
              <a:t>Communication of Ideas: Clear in descriptions, Framing your language, Sharing information.</a:t>
            </a:r>
          </a:p>
          <a:p>
            <a:pPr marL="171450" indent="-171450">
              <a:buFont typeface="Arial" panose="020B0604020202020204" pitchFamily="34" charset="0"/>
              <a:buChar char="•"/>
            </a:pPr>
            <a:r>
              <a:rPr lang="en-US" b="1" dirty="0"/>
              <a:t> </a:t>
            </a:r>
            <a:r>
              <a:rPr lang="en-US" dirty="0"/>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78</a:t>
            </a:fld>
            <a:endParaRPr lang="en-US"/>
          </a:p>
        </p:txBody>
      </p:sp>
    </p:spTree>
    <p:extLst>
      <p:ext uri="{BB962C8B-B14F-4D97-AF65-F5344CB8AC3E}">
        <p14:creationId xmlns:p14="http://schemas.microsoft.com/office/powerpoint/2010/main" val="23982967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These images all focus on problems that contribute to poor air quality, including noxious gases (NO2, </a:t>
            </a:r>
            <a:r>
              <a:rPr lang="en-US" err="1">
                <a:latin typeface="Poppins Light"/>
                <a:cs typeface="Poppins Light"/>
              </a:rPr>
              <a:t>sulphur</a:t>
            </a:r>
            <a:r>
              <a:rPr lang="en-US">
                <a:latin typeface="Poppins Light"/>
                <a:cs typeface="Poppins Light"/>
              </a:rPr>
              <a:t> dioxide and ammonia) and particulate matter (PM or PM2.5).  A breakdown for each is on the first challenge slide.</a:t>
            </a:r>
          </a:p>
          <a:p>
            <a:endParaRPr lang="en-US">
              <a:latin typeface="Poppins Light"/>
              <a:cs typeface="Poppins Light"/>
            </a:endParaRPr>
          </a:p>
          <a:p>
            <a:r>
              <a:rPr lang="en-US">
                <a:latin typeface="Poppins Light"/>
                <a:cs typeface="Poppins Light"/>
              </a:rPr>
              <a:t>You can also start with discussion why this is an important issue and the impact of bad air quality for health. There is a link to a website in the extension / differentiation section below to support that discussion.</a:t>
            </a:r>
          </a:p>
          <a:p>
            <a:endParaRPr lang="en-US">
              <a:latin typeface="Poppins Light"/>
              <a:cs typeface="Poppins Light"/>
            </a:endParaRPr>
          </a:p>
          <a:p>
            <a:r>
              <a:rPr lang="en-US">
                <a:latin typeface="Poppins Light"/>
                <a:cs typeface="Poppins Light"/>
              </a:rPr>
              <a:t>Notes on the images – </a:t>
            </a:r>
          </a:p>
          <a:p>
            <a:pPr>
              <a:defRPr/>
            </a:pPr>
            <a:r>
              <a:rPr lang="en-US">
                <a:latin typeface="Poppins Light"/>
                <a:cs typeface="Poppins Light"/>
              </a:rPr>
              <a:t>-</a:t>
            </a:r>
            <a:r>
              <a:rPr lang="en-US" b="1">
                <a:latin typeface="Poppins Light"/>
                <a:cs typeface="Poppins Light"/>
              </a:rPr>
              <a:t>Graph showing daily NO2 levels compared from 2019 to 2020. </a:t>
            </a:r>
            <a:r>
              <a:rPr lang="en-US">
                <a:latin typeface="Poppins Light"/>
                <a:cs typeface="Poppins Light"/>
                <a:hlinkClick r:id="rId3"/>
              </a:rPr>
              <a:t>https://www.bbc.co.uk/news/uk-england-52202974</a:t>
            </a:r>
            <a:r>
              <a:rPr lang="en-US">
                <a:latin typeface="Poppins Light"/>
                <a:cs typeface="Poppins Light"/>
              </a:rPr>
              <a:t> This image shows the level of NO2 (nitrogen dioxide in the air). This contributes to bad air quality and indirectly to global warming. It compares levels in the same period in 2019 and 2020 and students can then be asked about changes that happened to reduce air pollution across the UK. At this time the first lockdown occurred, so the dramatic reduction in car use had the most impact, but also in places like London the reduction of air travel would have also helped. The recommended maximum amount of NO2 in the air is 40 micrograms per cubic </a:t>
            </a:r>
            <a:r>
              <a:rPr lang="en-US" err="1">
                <a:latin typeface="Poppins Light"/>
                <a:cs typeface="Poppins Light"/>
              </a:rPr>
              <a:t>metre</a:t>
            </a:r>
            <a:r>
              <a:rPr lang="en-US">
                <a:latin typeface="Poppins Light"/>
                <a:cs typeface="Poppins Light"/>
              </a:rPr>
              <a:t>. </a:t>
            </a:r>
          </a:p>
          <a:p>
            <a:pPr>
              <a:defRPr/>
            </a:pPr>
            <a:r>
              <a:rPr lang="en-US">
                <a:latin typeface="Poppins Light"/>
                <a:cs typeface="Poppins Light"/>
              </a:rPr>
              <a:t>-</a:t>
            </a:r>
            <a:r>
              <a:rPr lang="en-US" b="1">
                <a:latin typeface="Poppins Light"/>
                <a:cs typeface="Poppins Light"/>
              </a:rPr>
              <a:t>UK air quality with two mapped images. </a:t>
            </a:r>
            <a:r>
              <a:rPr lang="en-US">
                <a:latin typeface="Poppins Light"/>
                <a:cs typeface="Poppins Light"/>
                <a:hlinkClick r:id="rId4"/>
              </a:rPr>
              <a:t>https://www.centreforcities.org/reader/cities-outlook-2020/air-quality-cities/</a:t>
            </a:r>
            <a:r>
              <a:rPr lang="en-US">
                <a:latin typeface="Poppins Light"/>
                <a:cs typeface="Poppins Light"/>
              </a:rPr>
              <a:t> This image shows two maps: one is the level of a noxious gas; Nitrogen Oxide across the UK and the other is a map of places with levels of particulate matter. You can ask students to consider what these suggests around what contributes to bad air quality in terms of geography and city versus rural areas. Cities have higher Nitrogen Oxide, but that isn't purely the case with particulate matter, which occurs more in the south of England than the north. So, students can think about how cities create bad air quality, and high density of people, but that also that it drifts from other countries. </a:t>
            </a:r>
          </a:p>
          <a:p>
            <a:pPr>
              <a:defRPr/>
            </a:pPr>
            <a:r>
              <a:rPr lang="en-US">
                <a:latin typeface="Poppins Light"/>
                <a:cs typeface="Poppins Light"/>
              </a:rPr>
              <a:t>-</a:t>
            </a:r>
            <a:r>
              <a:rPr lang="en-US" b="1">
                <a:latin typeface="Poppins Light"/>
                <a:cs typeface="Poppins Light"/>
              </a:rPr>
              <a:t>Factories emit smoke and pollutants into the air. </a:t>
            </a:r>
            <a:r>
              <a:rPr lang="en-US">
                <a:latin typeface="Poppins Light"/>
                <a:cs typeface="Poppins Light"/>
              </a:rPr>
              <a:t> This image represents a key cause of air pollution, which is industry. You can ask students to think more deeply about this problem, in that it not only is releasing particulate matter into the air through smoke, but also represents the burning of fossil fuels which also adds noxious gases into the air. The web link this image comes from includes new framework around how to tackle this from the Government in 2022. </a:t>
            </a:r>
            <a:r>
              <a:rPr lang="en-US">
                <a:latin typeface="Poppins Light"/>
                <a:cs typeface="Poppins Light"/>
                <a:hlinkClick r:id="rId5"/>
              </a:rPr>
              <a:t>https://www.gov.uk/government/news/new-framework-announced-to-tackle-industrial-emissions-across-the-uk</a:t>
            </a:r>
            <a:r>
              <a:rPr lang="en-US">
                <a:latin typeface="Poppins Light"/>
                <a:cs typeface="Poppins Light"/>
              </a:rPr>
              <a:t> </a:t>
            </a:r>
          </a:p>
          <a:p>
            <a:endParaRPr lang="en-US">
              <a:latin typeface="Poppins Light"/>
              <a:cs typeface="Poppins Light"/>
            </a:endParaRPr>
          </a:p>
          <a:p>
            <a:r>
              <a:rPr lang="en-US" b="1">
                <a:latin typeface="Poppins Light"/>
                <a:cs typeface="Poppins Light"/>
              </a:rPr>
              <a:t>Extensions / Differentiation:</a:t>
            </a:r>
            <a:endParaRPr lang="en-US">
              <a:latin typeface="Poppins Light"/>
              <a:cs typeface="Poppins Light"/>
            </a:endParaRPr>
          </a:p>
          <a:p>
            <a:r>
              <a:rPr lang="en-US">
                <a:latin typeface="Poppins Light"/>
                <a:cs typeface="Poppins Light"/>
              </a:rPr>
              <a:t>1.</a:t>
            </a:r>
            <a:r>
              <a:rPr lang="en-US" b="1">
                <a:latin typeface="Poppins Light"/>
                <a:cs typeface="Poppins Light"/>
              </a:rPr>
              <a:t>Ask students to think about how people and </a:t>
            </a:r>
            <a:r>
              <a:rPr lang="en-US" b="1" err="1">
                <a:latin typeface="Poppins Light"/>
                <a:cs typeface="Poppins Light"/>
              </a:rPr>
              <a:t>behaviour</a:t>
            </a:r>
            <a:r>
              <a:rPr lang="en-US" b="1">
                <a:latin typeface="Poppins Light"/>
                <a:cs typeface="Poppins Light"/>
              </a:rPr>
              <a:t> affect poor air quality. </a:t>
            </a:r>
            <a:r>
              <a:rPr lang="en-US">
                <a:latin typeface="Poppins Light"/>
                <a:cs typeface="Poppins Light"/>
              </a:rPr>
              <a:t>From the images above you can ask students to infer what they think is the currently the least regulated area that impacts air quality. Whilst industry has more specifications on it, individual actions with driving and transport does not. Therefore, </a:t>
            </a:r>
            <a:r>
              <a:rPr lang="en-US" err="1">
                <a:latin typeface="Poppins Light"/>
                <a:cs typeface="Poppins Light"/>
              </a:rPr>
              <a:t>behaviour</a:t>
            </a:r>
            <a:r>
              <a:rPr lang="en-US">
                <a:latin typeface="Poppins Light"/>
                <a:cs typeface="Poppins Light"/>
              </a:rPr>
              <a:t> change of individuals is a key area they can explore.</a:t>
            </a:r>
          </a:p>
          <a:p>
            <a:r>
              <a:rPr lang="en-US" b="1">
                <a:latin typeface="Poppins Light"/>
                <a:cs typeface="Poppins Light"/>
              </a:rPr>
              <a:t>2. You can ask students to think about impacts on people of bad air quality. </a:t>
            </a:r>
            <a:r>
              <a:rPr lang="en-US">
                <a:latin typeface="Poppins Light"/>
                <a:cs typeface="Poppins Light"/>
              </a:rPr>
              <a:t>In Europe it has been declared as the largest environmental health risk to people’s lives. This website then has detail about how it can impact individuals, which you can also ask students to think about. </a:t>
            </a:r>
            <a:r>
              <a:rPr lang="en-US">
                <a:latin typeface="Poppins Light"/>
                <a:cs typeface="Poppins Light"/>
                <a:hlinkClick r:id="rId6"/>
              </a:rPr>
              <a:t>https://www.eea.europa.eu/en/topics/in-depth/air-pollution</a:t>
            </a:r>
            <a:r>
              <a:rPr lang="en-US">
                <a:latin typeface="Poppins Light"/>
                <a:cs typeface="Poppins Light"/>
              </a:rPr>
              <a:t> This Guardian article also explores how working days are lost to air quality, due to individuals needing to take time off or to look after children, who are among the worst affected by air pollution. </a:t>
            </a:r>
            <a:r>
              <a:rPr lang="en-US">
                <a:latin typeface="Poppins Light"/>
                <a:cs typeface="Poppins Light"/>
                <a:hlinkClick r:id="rId7"/>
              </a:rPr>
              <a:t>https://www.theguardian.com/environment/2020/sep/09/air-pollution-causes-3m-lost-working-days-per-year-in-uk-says-cbi</a:t>
            </a:r>
            <a:r>
              <a:rPr lang="en-US">
                <a:latin typeface="Poppins Light"/>
                <a:cs typeface="Poppins Light"/>
              </a:rPr>
              <a:t> </a:t>
            </a:r>
            <a:endParaRPr lang="en-US">
              <a:cs typeface="Poppins Light"/>
            </a:endParaRPr>
          </a:p>
          <a:p>
            <a:r>
              <a:rPr lang="en-US" b="1">
                <a:latin typeface="Poppins Light"/>
                <a:cs typeface="Poppins Light"/>
              </a:rPr>
              <a:t>3. The breakdown of particulate matter and noxious gases further in the cause of vehicle transport. </a:t>
            </a:r>
            <a:r>
              <a:rPr lang="en-US">
                <a:latin typeface="Poppins Light"/>
                <a:cs typeface="Poppins Light"/>
              </a:rPr>
              <a:t>Transport is a cause that has great impact on poor air quality, due to both contributing to particulate matter through exhaust emissions, braking and </a:t>
            </a:r>
            <a:r>
              <a:rPr lang="en-US" err="1">
                <a:latin typeface="Poppins Light"/>
                <a:cs typeface="Poppins Light"/>
              </a:rPr>
              <a:t>tyres</a:t>
            </a:r>
            <a:r>
              <a:rPr lang="en-US">
                <a:latin typeface="Poppins Light"/>
                <a:cs typeface="Poppins Light"/>
              </a:rPr>
              <a:t> on the road, but also noxious gases through emissions and the use of fossil fuels in powering them. So, you can ask students to consider how effective a move to electric vehicles would be in limiting the air quality, if the </a:t>
            </a:r>
            <a:r>
              <a:rPr lang="en-US" err="1">
                <a:latin typeface="Poppins Light"/>
                <a:cs typeface="Poppins Light"/>
              </a:rPr>
              <a:t>tyre</a:t>
            </a:r>
            <a:r>
              <a:rPr lang="en-US">
                <a:latin typeface="Poppins Light"/>
                <a:cs typeface="Poppins Light"/>
              </a:rPr>
              <a:t> material and braking systems were the same?</a:t>
            </a:r>
          </a:p>
          <a:p>
            <a:endParaRPr lang="en-US">
              <a:cs typeface="Poppins Light" pitchFamily="2" charset="77"/>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79</a:t>
            </a:fld>
            <a:endParaRPr lang="en-US"/>
          </a:p>
        </p:txBody>
      </p:sp>
    </p:spTree>
    <p:extLst>
      <p:ext uri="{BB962C8B-B14F-4D97-AF65-F5344CB8AC3E}">
        <p14:creationId xmlns:p14="http://schemas.microsoft.com/office/powerpoint/2010/main" val="36604925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80</a:t>
            </a:fld>
            <a:endParaRPr lang="en-US"/>
          </a:p>
        </p:txBody>
      </p:sp>
    </p:spTree>
    <p:extLst>
      <p:ext uri="{BB962C8B-B14F-4D97-AF65-F5344CB8AC3E}">
        <p14:creationId xmlns:p14="http://schemas.microsoft.com/office/powerpoint/2010/main" val="24858518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81</a:t>
            </a:fld>
            <a:endParaRPr lang="en-US"/>
          </a:p>
        </p:txBody>
      </p:sp>
    </p:spTree>
    <p:extLst>
      <p:ext uri="{BB962C8B-B14F-4D97-AF65-F5344CB8AC3E}">
        <p14:creationId xmlns:p14="http://schemas.microsoft.com/office/powerpoint/2010/main" val="2009098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Timings: For the whole of the Project process Stage we would recommend spending 1-2 hours. The following slides break this down into ideas, Prototyping’ and ‘Testing’.</a:t>
            </a:r>
          </a:p>
          <a:p>
            <a:endParaRPr lang="en-US" dirty="0"/>
          </a:p>
          <a:p>
            <a:r>
              <a:rPr lang="en-US" b="1" dirty="0"/>
              <a:t>Differentiation / Extension:</a:t>
            </a:r>
          </a:p>
          <a:p>
            <a:pPr marL="171450" indent="-171450">
              <a:buFont typeface="Arial" panose="020B0604020202020204" pitchFamily="34" charset="0"/>
              <a:buChar char="•"/>
            </a:pPr>
            <a:r>
              <a:rPr lang="en-US" b="0" dirty="0"/>
              <a:t>You can add detail to the skills, or ask students to think more about what these are / how they are evidenced:</a:t>
            </a:r>
          </a:p>
          <a:p>
            <a:pPr marL="228600" indent="-228600">
              <a:buFont typeface="Arial" panose="020B0604020202020204" pitchFamily="34" charset="0"/>
              <a:buAutoNum type="arabicPeriod"/>
            </a:pPr>
            <a:r>
              <a:rPr lang="en-US" b="0" dirty="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dirty="0"/>
              <a:t>Creative and logical thinking: </a:t>
            </a:r>
            <a:r>
              <a:rPr lang="en-US" b="0" dirty="0" err="1"/>
              <a:t>Organising</a:t>
            </a:r>
            <a:r>
              <a:rPr lang="en-US" b="0" dirty="0"/>
              <a:t> into next steps, thinking outside of the box, being inspired by a different idea.</a:t>
            </a:r>
          </a:p>
          <a:p>
            <a:pPr marL="228600" indent="-228600">
              <a:buFont typeface="Arial" panose="020B0604020202020204" pitchFamily="34" charset="0"/>
              <a:buAutoNum type="arabicPeriod"/>
            </a:pPr>
            <a:r>
              <a:rPr lang="en-US" b="0" dirty="0"/>
              <a:t>Decision making: </a:t>
            </a:r>
            <a:r>
              <a:rPr lang="en-US" b="0" dirty="0" err="1"/>
              <a:t>Analysing</a:t>
            </a:r>
            <a:r>
              <a:rPr lang="en-US" b="0" dirty="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82</a:t>
            </a:fld>
            <a:endParaRPr lang="en-US"/>
          </a:p>
        </p:txBody>
      </p:sp>
    </p:spTree>
    <p:extLst>
      <p:ext uri="{BB962C8B-B14F-4D97-AF65-F5344CB8AC3E}">
        <p14:creationId xmlns:p14="http://schemas.microsoft.com/office/powerpoint/2010/main" val="3254112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approximately 30 – 60 minutes -  15 – 30 minutes for research. 10 – 25 minutes for creating ideas. 5 minutes for choosing your preferred solution. </a:t>
            </a:r>
            <a:endParaRPr lang="en-US" dirty="0"/>
          </a:p>
          <a:p>
            <a:endParaRPr lang="en-US" dirty="0"/>
          </a:p>
          <a:p>
            <a:r>
              <a:rPr lang="en-US" b="1" u="sng" dirty="0">
                <a:latin typeface="Poppins Light"/>
                <a:cs typeface="Poppins Light"/>
              </a:rPr>
              <a:t>Research</a:t>
            </a:r>
            <a:r>
              <a:rPr lang="en-US" dirty="0">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dirty="0">
                <a:latin typeface="Poppins Light"/>
                <a:cs typeface="Poppins Light"/>
              </a:rPr>
              <a:t>Existing ideas and links are suggested below:</a:t>
            </a:r>
          </a:p>
          <a:p>
            <a:r>
              <a:rPr lang="en-US" b="1" dirty="0">
                <a:latin typeface="Poppins Light"/>
                <a:cs typeface="Poppins Light"/>
              </a:rPr>
              <a:t>Electric Vehicles. </a:t>
            </a:r>
            <a:r>
              <a:rPr lang="en-US" dirty="0">
                <a:latin typeface="Poppins Light"/>
                <a:cs typeface="Poppins Light"/>
              </a:rPr>
              <a:t>This case study focuses on Sujith </a:t>
            </a:r>
            <a:r>
              <a:rPr lang="en-US" dirty="0" err="1">
                <a:latin typeface="Poppins Light"/>
                <a:cs typeface="Poppins Light"/>
              </a:rPr>
              <a:t>Kollamthodi</a:t>
            </a:r>
            <a:r>
              <a:rPr lang="en-US" dirty="0">
                <a:latin typeface="Poppins Light"/>
                <a:cs typeface="Poppins Light"/>
              </a:rPr>
              <a:t> and how he works on tackling air quality, including the solution of electric vehicles. </a:t>
            </a:r>
            <a:r>
              <a:rPr lang="en-US" dirty="0">
                <a:latin typeface="Poppins Light"/>
                <a:cs typeface="Poppins Light"/>
                <a:hlinkClick r:id="rId3"/>
              </a:rPr>
              <a:t>https://neonfutures.org.uk/case-study/automotive-engineer-sujith-kollamthodi/</a:t>
            </a:r>
            <a:r>
              <a:rPr lang="en-US" dirty="0">
                <a:latin typeface="Poppins Light"/>
                <a:cs typeface="Poppins Light"/>
              </a:rPr>
              <a:t> </a:t>
            </a:r>
            <a:endParaRPr lang="en-US" b="1" dirty="0">
              <a:latin typeface="Poppins Light"/>
              <a:cs typeface="Poppins Light"/>
            </a:endParaRPr>
          </a:p>
          <a:p>
            <a:r>
              <a:rPr lang="en-US" b="1" dirty="0">
                <a:latin typeface="Poppins Light"/>
                <a:cs typeface="Poppins Light"/>
              </a:rPr>
              <a:t>Campaigns to Change </a:t>
            </a:r>
            <a:r>
              <a:rPr lang="en-US" b="1" dirty="0" err="1">
                <a:latin typeface="Poppins Light"/>
                <a:cs typeface="Poppins Light"/>
              </a:rPr>
              <a:t>Behaviour</a:t>
            </a:r>
            <a:r>
              <a:rPr lang="en-US" b="1" dirty="0">
                <a:latin typeface="Poppins Light"/>
                <a:cs typeface="Poppins Light"/>
              </a:rPr>
              <a:t>. </a:t>
            </a:r>
            <a:r>
              <a:rPr lang="en-US" dirty="0">
                <a:latin typeface="Poppins Light"/>
                <a:cs typeface="Poppins Light"/>
              </a:rPr>
              <a:t>The website 'Global Action Plan' includes information on four different campaigns to encourage </a:t>
            </a:r>
            <a:r>
              <a:rPr lang="en-US" dirty="0" err="1">
                <a:latin typeface="Poppins Light"/>
                <a:cs typeface="Poppins Light"/>
              </a:rPr>
              <a:t>behaviour</a:t>
            </a:r>
            <a:r>
              <a:rPr lang="en-US" dirty="0">
                <a:latin typeface="Poppins Light"/>
                <a:cs typeface="Poppins Light"/>
              </a:rPr>
              <a:t> change. These are: </a:t>
            </a:r>
          </a:p>
          <a:p>
            <a:pPr marL="171450" indent="-171450">
              <a:buFont typeface="Calibri"/>
              <a:buChar char="-"/>
            </a:pPr>
            <a:r>
              <a:rPr lang="en-US" dirty="0">
                <a:latin typeface="Poppins Light"/>
                <a:cs typeface="Poppins Light"/>
              </a:rPr>
              <a:t>Clean Air Day</a:t>
            </a:r>
          </a:p>
          <a:p>
            <a:pPr marL="171450" indent="-171450">
              <a:buFont typeface="Calibri"/>
              <a:buChar char="-"/>
            </a:pPr>
            <a:r>
              <a:rPr lang="en-US" dirty="0">
                <a:latin typeface="Poppins Light"/>
                <a:cs typeface="Poppins Light"/>
              </a:rPr>
              <a:t>Freedom to Breath</a:t>
            </a:r>
          </a:p>
          <a:p>
            <a:pPr marL="171450" indent="-171450">
              <a:buFont typeface="Calibri"/>
              <a:buChar char="-"/>
            </a:pPr>
            <a:r>
              <a:rPr lang="en-US" dirty="0">
                <a:latin typeface="Poppins Light"/>
                <a:cs typeface="Poppins Light"/>
              </a:rPr>
              <a:t>Build Back Cleaner Air</a:t>
            </a:r>
          </a:p>
          <a:p>
            <a:pPr marL="171450" indent="-171450">
              <a:buFont typeface="Calibri"/>
              <a:buChar char="-"/>
            </a:pPr>
            <a:r>
              <a:rPr lang="en-US" dirty="0">
                <a:latin typeface="Poppins Light"/>
                <a:cs typeface="Poppins Light"/>
              </a:rPr>
              <a:t>Cleaner Air for Communities</a:t>
            </a:r>
          </a:p>
          <a:p>
            <a:r>
              <a:rPr lang="en-US" dirty="0">
                <a:latin typeface="Poppins Light"/>
                <a:cs typeface="Poppins Light"/>
                <a:hlinkClick r:id="rId4"/>
              </a:rPr>
              <a:t>https://www.actionforcleanair.org.uk/campaigns</a:t>
            </a:r>
            <a:r>
              <a:rPr lang="en-US" dirty="0">
                <a:latin typeface="Poppins Light"/>
                <a:cs typeface="Poppins Light"/>
              </a:rPr>
              <a:t> </a:t>
            </a:r>
            <a:endParaRPr lang="en-US" dirty="0">
              <a:cs typeface="Poppins Light"/>
            </a:endParaRPr>
          </a:p>
          <a:p>
            <a:r>
              <a:rPr lang="en-US" b="1" dirty="0">
                <a:latin typeface="Poppins Light"/>
                <a:cs typeface="Poppins Light"/>
              </a:rPr>
              <a:t>ULEZ. </a:t>
            </a:r>
            <a:r>
              <a:rPr lang="en-US" dirty="0">
                <a:latin typeface="Poppins Light"/>
                <a:cs typeface="Poppins Light"/>
              </a:rPr>
              <a:t>The Ultra Low Emission Zone has been introduced in London to create </a:t>
            </a:r>
            <a:r>
              <a:rPr lang="en-US" dirty="0" err="1">
                <a:latin typeface="Poppins Light"/>
                <a:cs typeface="Poppins Light"/>
              </a:rPr>
              <a:t>behaviour</a:t>
            </a:r>
            <a:r>
              <a:rPr lang="en-US" dirty="0">
                <a:latin typeface="Poppins Light"/>
                <a:cs typeface="Poppins Light"/>
              </a:rPr>
              <a:t> change in how people access the city. It charges vehicles that are petrol or diesel powered and emit a particular amount of harmful emissions, to enter the zone. It does not charge against particulate matter. More information can be found here </a:t>
            </a:r>
            <a:r>
              <a:rPr lang="en-US" dirty="0">
                <a:latin typeface="Poppins Light"/>
                <a:cs typeface="Poppins Light"/>
                <a:hlinkClick r:id="rId5"/>
              </a:rPr>
              <a:t>https://www.london.gov.uk/programmes-strategies/environment-and-climate-change/pollution-and-air-quality/ultra-low-emission-zone-ulez-london</a:t>
            </a:r>
            <a:r>
              <a:rPr lang="en-US" dirty="0">
                <a:latin typeface="Poppins Light"/>
                <a:cs typeface="Poppins Light"/>
              </a:rPr>
              <a:t> and here </a:t>
            </a:r>
            <a:r>
              <a:rPr lang="en-US" dirty="0">
                <a:latin typeface="Poppins Light"/>
                <a:cs typeface="Poppins Light"/>
                <a:hlinkClick r:id="rId6"/>
              </a:rPr>
              <a:t>https://tfl.gov.uk/modes/driving/ultra-low-emission-zone</a:t>
            </a:r>
            <a:r>
              <a:rPr lang="en-US" dirty="0">
                <a:latin typeface="Poppins Light"/>
                <a:cs typeface="Poppins Light"/>
              </a:rPr>
              <a:t> You may also want to discuss with students that some people have challenged the expansion of this zone in 2023.</a:t>
            </a:r>
            <a:endParaRPr lang="en-US" dirty="0">
              <a:cs typeface="Poppins Light"/>
            </a:endParaRPr>
          </a:p>
          <a:p>
            <a:r>
              <a:rPr lang="en-US" b="1" dirty="0">
                <a:latin typeface="Poppins Light"/>
                <a:cs typeface="Poppins Light"/>
              </a:rPr>
              <a:t>Natural Solutions – Green Bangkok Project 2030. </a:t>
            </a:r>
            <a:r>
              <a:rPr lang="en-US" dirty="0">
                <a:latin typeface="Poppins Light"/>
                <a:cs typeface="Poppins Light"/>
              </a:rPr>
              <a:t>In 2020 hundreds of schools in Bangkok had to close due to unsafe levels of PM2.5 in the air.  They have created a plan, involving a planned natural solution to improve air quality. This is centered around providing more green space, improving people's access to green space around the city, and increasing the urban tree canopy. </a:t>
            </a:r>
            <a:r>
              <a:rPr lang="en-US" dirty="0">
                <a:latin typeface="Poppins Light"/>
                <a:cs typeface="Poppins Light"/>
                <a:hlinkClick r:id="rId7"/>
              </a:rPr>
              <a:t>https://www.c40.org/case-studies/the-green-bangkok-2030-project/</a:t>
            </a:r>
            <a:r>
              <a:rPr lang="en-US" dirty="0">
                <a:latin typeface="Poppins Light"/>
                <a:cs typeface="Poppins Light"/>
              </a:rPr>
              <a:t> </a:t>
            </a:r>
            <a:endParaRPr lang="en-US" dirty="0">
              <a:cs typeface="Poppins Light"/>
            </a:endParaRPr>
          </a:p>
          <a:p>
            <a:r>
              <a:rPr lang="en-US" b="1" dirty="0">
                <a:latin typeface="Poppins Light"/>
                <a:cs typeface="Poppins Light"/>
              </a:rPr>
              <a:t>Global Solutions. </a:t>
            </a:r>
            <a:r>
              <a:rPr lang="en-US" dirty="0">
                <a:latin typeface="Poppins Light"/>
                <a:cs typeface="Poppins Light"/>
              </a:rPr>
              <a:t>This list includes 16 examples of solutions from around the world to help tackle air pollution. They include solutions that gather data, use nature, technology and regulation to create change. </a:t>
            </a:r>
            <a:r>
              <a:rPr lang="en-US" dirty="0">
                <a:latin typeface="Poppins Light"/>
                <a:cs typeface="Poppins Light"/>
                <a:hlinkClick r:id="rId8"/>
              </a:rPr>
              <a:t>https://interestingengineering.com/lists/15-projects-that-could-end-air-pollution-around-the-world</a:t>
            </a:r>
            <a:r>
              <a:rPr lang="en-US" dirty="0">
                <a:latin typeface="Poppins Light"/>
                <a:cs typeface="Poppins Light"/>
              </a:rPr>
              <a:t> </a:t>
            </a:r>
            <a:endParaRPr lang="en-US" dirty="0">
              <a:cs typeface="Poppins Light"/>
            </a:endParaRPr>
          </a:p>
          <a:p>
            <a:endParaRPr lang="en-US" dirty="0">
              <a:latin typeface="Poppins Light"/>
              <a:cs typeface="Poppins Light"/>
            </a:endParaRPr>
          </a:p>
          <a:p>
            <a:r>
              <a:rPr lang="en-US" b="1" u="sng" dirty="0">
                <a:latin typeface="Poppins Light"/>
                <a:cs typeface="Poppins Light"/>
              </a:rPr>
              <a:t>Ideas</a:t>
            </a:r>
          </a:p>
          <a:p>
            <a:r>
              <a:rPr lang="en-US" dirty="0" err="1">
                <a:latin typeface="Poppins Light"/>
                <a:cs typeface="Poppins Light"/>
              </a:rPr>
              <a:t>Emphasise</a:t>
            </a:r>
            <a:r>
              <a:rPr lang="en-US" dirty="0">
                <a:latin typeface="Poppins Light"/>
                <a:cs typeface="Poppins Light"/>
              </a:rPr>
              <a:t> to students that design </a:t>
            </a:r>
            <a:r>
              <a:rPr lang="en-US" dirty="0" err="1">
                <a:latin typeface="Poppins Light"/>
                <a:cs typeface="Poppins Light"/>
              </a:rPr>
              <a:t>thinkingencourages</a:t>
            </a:r>
            <a:r>
              <a:rPr lang="en-US" dirty="0">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dirty="0">
                <a:latin typeface="Poppins Light"/>
                <a:cs typeface="Poppins Light"/>
              </a:rPr>
              <a:t>Suggest Activities for warming up student brains for creative thinking </a:t>
            </a:r>
            <a:r>
              <a:rPr lang="en-US" dirty="0">
                <a:latin typeface="Poppins Light"/>
                <a:cs typeface="Poppins Light"/>
              </a:rPr>
              <a:t>are in the teacher slides at the start. (Alternative Ideas, Bad Ideas and Using Your Whole Brain).</a:t>
            </a:r>
          </a:p>
          <a:p>
            <a:r>
              <a:rPr lang="en-US" b="1" dirty="0">
                <a:latin typeface="Poppins Light"/>
                <a:cs typeface="Poppins Light"/>
              </a:rPr>
              <a:t>Selecting their top idea. </a:t>
            </a:r>
            <a:r>
              <a:rPr lang="en-US" b="0" dirty="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dirty="0">
                <a:latin typeface="Poppins Light"/>
                <a:cs typeface="Poppins Light"/>
              </a:rPr>
              <a:t> </a:t>
            </a:r>
            <a:endParaRPr lang="en-US" b="1" dirty="0"/>
          </a:p>
          <a:p>
            <a:r>
              <a:rPr lang="en-US" b="1" dirty="0">
                <a:latin typeface="Poppins Light"/>
                <a:cs typeface="Poppins Light"/>
              </a:rPr>
              <a:t>Extension: </a:t>
            </a:r>
            <a:r>
              <a:rPr lang="en-US" b="0" dirty="0">
                <a:latin typeface="Poppins Light"/>
                <a:cs typeface="Poppins Light"/>
              </a:rPr>
              <a:t>To focus </a:t>
            </a:r>
            <a:r>
              <a:rPr lang="en-US" dirty="0">
                <a:latin typeface="Poppins Light"/>
                <a:cs typeface="Poppins Light"/>
              </a:rPr>
              <a:t>creative thinking </a:t>
            </a:r>
            <a:r>
              <a:rPr lang="en-US" b="0" dirty="0">
                <a:latin typeface="Poppins Light"/>
                <a:cs typeface="Poppins Light"/>
              </a:rPr>
              <a:t>students can use the acronym SCAMPER to think about a solution. This is taken from ideas that already exist to then </a:t>
            </a:r>
            <a:r>
              <a:rPr lang="en-US" dirty="0">
                <a:latin typeface="Poppins Light"/>
                <a:cs typeface="Poppins Light"/>
              </a:rPr>
              <a:t>create </a:t>
            </a:r>
            <a:r>
              <a:rPr lang="en-US" b="0" dirty="0">
                <a:latin typeface="Poppins Light"/>
                <a:cs typeface="Poppins Light"/>
              </a:rPr>
              <a:t>a new idea from them. They can take a few of the ideas they have researched and then apply </a:t>
            </a:r>
            <a:r>
              <a:rPr lang="en-US" dirty="0">
                <a:latin typeface="Poppins Light"/>
                <a:cs typeface="Poppins Light"/>
              </a:rPr>
              <a:t>the</a:t>
            </a:r>
            <a:r>
              <a:rPr lang="en-US" b="0" dirty="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83</a:t>
            </a:fld>
            <a:endParaRPr lang="en-US"/>
          </a:p>
        </p:txBody>
      </p:sp>
    </p:spTree>
    <p:extLst>
      <p:ext uri="{BB962C8B-B14F-4D97-AF65-F5344CB8AC3E}">
        <p14:creationId xmlns:p14="http://schemas.microsoft.com/office/powerpoint/2010/main" val="11805292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Arial"/>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p:txBody>
      </p:sp>
      <p:sp>
        <p:nvSpPr>
          <p:cNvPr id="4" name="Slide Number Placeholder 3"/>
          <p:cNvSpPr>
            <a:spLocks noGrp="1"/>
          </p:cNvSpPr>
          <p:nvPr>
            <p:ph type="sldNum" sz="quarter" idx="5"/>
          </p:nvPr>
        </p:nvSpPr>
        <p:spPr/>
        <p:txBody>
          <a:bodyPr/>
          <a:lstStyle/>
          <a:p>
            <a:fld id="{B0F6247D-5FE6-DE41-92C7-B7BE717BF38F}" type="slidenum">
              <a:rPr lang="en-US" smtClean="0"/>
              <a:pPr/>
              <a:t>84</a:t>
            </a:fld>
            <a:endParaRPr lang="en-US"/>
          </a:p>
        </p:txBody>
      </p:sp>
    </p:spTree>
    <p:extLst>
      <p:ext uri="{BB962C8B-B14F-4D97-AF65-F5344CB8AC3E}">
        <p14:creationId xmlns:p14="http://schemas.microsoft.com/office/powerpoint/2010/main" val="12032497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between 10 – 15 minutes. </a:t>
            </a:r>
            <a:endParaRPr lang="en-US" dirty="0"/>
          </a:p>
          <a:p>
            <a:endParaRPr lang="en-US" dirty="0"/>
          </a:p>
          <a:p>
            <a:r>
              <a:rPr lang="en-US" b="1" dirty="0">
                <a:latin typeface="Poppins Light"/>
                <a:cs typeface="Poppins Light"/>
              </a:rPr>
              <a:t>Testing: </a:t>
            </a:r>
            <a:r>
              <a:rPr lang="en-US" b="0" dirty="0" err="1">
                <a:latin typeface="Poppins Light"/>
                <a:cs typeface="Poppins Light"/>
              </a:rPr>
              <a:t>Emphasise</a:t>
            </a:r>
            <a:r>
              <a:rPr lang="en-US" b="0" dirty="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dirty="0" err="1">
                <a:latin typeface="Poppins Light"/>
                <a:cs typeface="Poppins Light"/>
              </a:rPr>
              <a:t>emphasise</a:t>
            </a:r>
            <a:r>
              <a:rPr lang="en-US" b="0" dirty="0">
                <a:latin typeface="Poppins Light"/>
                <a:cs typeface="Poppins Light"/>
              </a:rPr>
              <a:t> that our brains learn more from failure than success, and approaching failure as a learning tool is essential in STEM jobs, as well as building self-resilience.</a:t>
            </a:r>
            <a:endParaRPr lang="en-US" b="1" dirty="0">
              <a:latin typeface="Poppins Light"/>
              <a:cs typeface="Poppins Light"/>
            </a:endParaRPr>
          </a:p>
          <a:p>
            <a:endParaRPr lang="en-GB" b="1" dirty="0">
              <a:cs typeface="Poppins Light" pitchFamily="2" charset="77"/>
            </a:endParaRPr>
          </a:p>
          <a:p>
            <a:r>
              <a:rPr lang="en-GB" b="1" dirty="0">
                <a:latin typeface="Poppins Light"/>
                <a:cs typeface="Poppins Light"/>
              </a:rPr>
              <a:t>Please note that to enter the Big Bang Competition this process represents the stages that students will be judged on, and they do not have to complete testing if it is difficult to do so.</a:t>
            </a:r>
            <a:endParaRPr lang="en-GB" dirty="0">
              <a:latin typeface="Poppins Light"/>
              <a:cs typeface="Poppins Light"/>
            </a:endParaRPr>
          </a:p>
          <a:p>
            <a:endParaRPr lang="en-GB" b="1" dirty="0">
              <a:latin typeface="Poppins Light"/>
              <a:cs typeface="Poppins Light"/>
            </a:endParaRPr>
          </a:p>
          <a:p>
            <a:r>
              <a:rPr lang="en-GB" b="1" dirty="0">
                <a:latin typeface="Poppins Light"/>
                <a:cs typeface="Poppins Light"/>
              </a:rPr>
              <a:t>Extension: </a:t>
            </a:r>
            <a:endParaRPr lang="en-GB" b="1" dirty="0">
              <a:cs typeface="Poppins Light"/>
            </a:endParaRPr>
          </a:p>
          <a:p>
            <a:pPr marL="171450" indent="-171450">
              <a:buFontTx/>
              <a:buChar char="-"/>
            </a:pPr>
            <a:r>
              <a:rPr lang="en-GB" b="0" dirty="0">
                <a:latin typeface="Poppins Light"/>
                <a:cs typeface="Poppins Light"/>
              </a:rPr>
              <a:t>Ask students to consider the ethics in testing and if using people what should they consider in this? Whose rights should they consider, and what permission will they have to seek?</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85</a:t>
            </a:fld>
            <a:endParaRPr lang="en-US"/>
          </a:p>
        </p:txBody>
      </p:sp>
    </p:spTree>
    <p:extLst>
      <p:ext uri="{BB962C8B-B14F-4D97-AF65-F5344CB8AC3E}">
        <p14:creationId xmlns:p14="http://schemas.microsoft.com/office/powerpoint/2010/main" val="29659745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86</a:t>
            </a:fld>
            <a:endParaRPr lang="en-US"/>
          </a:p>
        </p:txBody>
      </p:sp>
    </p:spTree>
    <p:extLst>
      <p:ext uri="{BB962C8B-B14F-4D97-AF65-F5344CB8AC3E}">
        <p14:creationId xmlns:p14="http://schemas.microsoft.com/office/powerpoint/2010/main" val="32992836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Poppins Light"/>
                <a:cs typeface="Poppins Light"/>
              </a:rPr>
              <a:t>Extension:  </a:t>
            </a:r>
            <a:endParaRPr lang="en-GB" b="1" dirty="0"/>
          </a:p>
          <a:p>
            <a:r>
              <a:rPr lang="en-GB" b="1" dirty="0">
                <a:latin typeface="Poppins Light"/>
                <a:cs typeface="Poppins Light"/>
              </a:rPr>
              <a:t>- </a:t>
            </a:r>
            <a:r>
              <a:rPr lang="en-GB" b="0" dirty="0">
                <a:latin typeface="Poppins Light"/>
                <a:cs typeface="Poppins Light"/>
              </a:rPr>
              <a:t>In project reflection you can ask them about future implications of their project and how it might need to be adapted in the future.</a:t>
            </a:r>
            <a:endParaRPr lang="en-GB" b="1" dirty="0">
              <a:latin typeface="Poppins Light"/>
              <a:cs typeface="Poppins Light"/>
            </a:endParaRPr>
          </a:p>
          <a:p>
            <a:r>
              <a:rPr lang="en-GB" b="1" dirty="0">
                <a:latin typeface="Poppins Light"/>
                <a:cs typeface="Poppins Light"/>
              </a:rPr>
              <a:t>- </a:t>
            </a:r>
            <a:r>
              <a:rPr lang="en-GB" b="0" dirty="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dirty="0">
                <a:latin typeface="Poppins Light"/>
                <a:ea typeface="Calibri"/>
                <a:cs typeface="Poppins Light"/>
              </a:rPr>
              <a:t>The Problem Statement – specific and clear.</a:t>
            </a:r>
            <a:endParaRPr lang="en-GB" dirty="0">
              <a:latin typeface="Poppins Light"/>
              <a:ea typeface="Calibri" panose="020F0502020204030204" pitchFamily="34" charset="0"/>
              <a:cs typeface="Poppins Light"/>
            </a:endParaRPr>
          </a:p>
          <a:p>
            <a:pPr marL="285750" indent="-285750">
              <a:buFont typeface="Courier New"/>
              <a:buChar char="o"/>
            </a:pPr>
            <a:r>
              <a:rPr lang="en-GB" dirty="0">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dirty="0">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dirty="0">
                <a:latin typeface="Poppins Light"/>
                <a:ea typeface="Calibri"/>
                <a:cs typeface="Poppins Light"/>
              </a:rPr>
              <a:t>Explaining testing options – understanding of the role of testing. </a:t>
            </a:r>
          </a:p>
          <a:p>
            <a:pPr marL="285750" indent="-285750">
              <a:buFont typeface="Courier New"/>
              <a:buChar char="o"/>
            </a:pPr>
            <a:r>
              <a:rPr lang="en-GB" dirty="0">
                <a:latin typeface="Poppins Light"/>
                <a:ea typeface="Calibri"/>
                <a:cs typeface="Poppins Light"/>
              </a:rPr>
              <a:t>reflection – good self-awareness, evaluation and goal setting.</a:t>
            </a:r>
          </a:p>
          <a:p>
            <a:pPr marL="285750" indent="-285750">
              <a:buFont typeface="Courier New"/>
              <a:buChar char="o"/>
            </a:pPr>
            <a:endParaRPr lang="en-GB" dirty="0">
              <a:latin typeface="Poppins Light"/>
              <a:ea typeface="Calibri"/>
              <a:cs typeface="Poppins Light"/>
            </a:endParaRPr>
          </a:p>
          <a:p>
            <a:pPr marL="285750" indent="-285750">
              <a:buFont typeface="Courier New"/>
              <a:buChar char="o"/>
            </a:pPr>
            <a:endParaRPr lang="en-GB" sz="1100" dirty="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87</a:t>
            </a:fld>
            <a:endParaRPr lang="en-US"/>
          </a:p>
        </p:txBody>
      </p:sp>
    </p:spTree>
    <p:extLst>
      <p:ext uri="{BB962C8B-B14F-4D97-AF65-F5344CB8AC3E}">
        <p14:creationId xmlns:p14="http://schemas.microsoft.com/office/powerpoint/2010/main" val="4236444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15</a:t>
            </a:fld>
            <a:endParaRPr lang="en-US"/>
          </a:p>
        </p:txBody>
      </p:sp>
    </p:spTree>
    <p:extLst>
      <p:ext uri="{BB962C8B-B14F-4D97-AF65-F5344CB8AC3E}">
        <p14:creationId xmlns:p14="http://schemas.microsoft.com/office/powerpoint/2010/main" val="10241913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Light"/>
                <a:cs typeface="Poppins Light"/>
              </a:rPr>
              <a:t>1.  Graduate Engineer: </a:t>
            </a:r>
            <a:r>
              <a:rPr lang="en-GB">
                <a:latin typeface="Poppins Light"/>
                <a:cs typeface="Poppins Light"/>
                <a:hlinkClick r:id="rId3"/>
              </a:rPr>
              <a:t>https://neonfutures.org.uk/case-study/aeronautical-engineer-daniel-newman/</a:t>
            </a:r>
            <a:r>
              <a:rPr lang="en-GB">
                <a:latin typeface="Poppins Light"/>
                <a:cs typeface="Poppins Light"/>
              </a:rPr>
              <a:t> </a:t>
            </a:r>
            <a:endParaRPr lang="en-GB">
              <a:cs typeface="Poppins Light" pitchFamily="2" charset="77"/>
            </a:endParaRPr>
          </a:p>
          <a:p>
            <a:r>
              <a:rPr lang="en-GB">
                <a:latin typeface="Poppins Light"/>
                <a:cs typeface="Poppins Light"/>
              </a:rPr>
              <a:t>2. Environmental Consultant: </a:t>
            </a:r>
            <a:r>
              <a:rPr lang="en-GB">
                <a:latin typeface="Poppins Light"/>
                <a:cs typeface="Poppins Light"/>
                <a:hlinkClick r:id="rId4"/>
              </a:rPr>
              <a:t>https://neonfutures.org.uk/case-study/automotive-engineer-sujith-kollamthodi/</a:t>
            </a:r>
            <a:r>
              <a:rPr lang="en-GB">
                <a:latin typeface="Poppins Light"/>
                <a:cs typeface="Poppins Light"/>
              </a:rPr>
              <a:t> </a:t>
            </a:r>
            <a:endParaRPr lang="en-GB">
              <a:cs typeface="Poppins Light"/>
            </a:endParaRPr>
          </a:p>
          <a:p>
            <a:endParaRPr lang="en-GB">
              <a:cs typeface="Poppins Light"/>
            </a:endParaRPr>
          </a:p>
          <a:p>
            <a:r>
              <a:rPr lang="en-GB" b="1">
                <a:latin typeface="Poppins Light"/>
                <a:cs typeface="Poppins Light"/>
              </a:rPr>
              <a:t>Next Steps: </a:t>
            </a:r>
            <a:endParaRPr lang="en-GB" b="1">
              <a:cs typeface="Poppins Light" pitchFamily="2" charset="77"/>
            </a:endParaRPr>
          </a:p>
          <a:p>
            <a:r>
              <a:rPr lang="en-GB">
                <a:latin typeface="Poppins Light"/>
                <a:cs typeface="Poppins Light"/>
              </a:rPr>
              <a:t>You can download the Green Engineering Careers Poster entitled 'Can we make our air fresh again?'. This explores how engineers have explored this problem and further career information. </a:t>
            </a:r>
            <a:r>
              <a:rPr lang="en-GB">
                <a:latin typeface="Poppins Light"/>
                <a:cs typeface="Poppins Light"/>
                <a:hlinkClick r:id="rId5"/>
              </a:rPr>
              <a:t>https://neonfutures.org.uk/resource/green-engineering-careers-posters/</a:t>
            </a:r>
            <a:r>
              <a:rPr lang="en-GB">
                <a:latin typeface="Poppins Light"/>
                <a:cs typeface="Poppins Light"/>
              </a:rPr>
              <a:t> </a:t>
            </a:r>
          </a:p>
          <a:p>
            <a:endParaRPr lang="en-GB">
              <a:cs typeface="Poppins Light"/>
            </a:endParaRPr>
          </a:p>
          <a:p>
            <a:r>
              <a:rPr lang="en-GB"/>
              <a:t>You can provide students with certificates to celebrate their achievement. </a:t>
            </a:r>
            <a:r>
              <a:rPr lang="en-GB">
                <a:hlinkClick r:id="rId6"/>
              </a:rPr>
              <a:t>A certificate template can be downloaded for print from here.</a:t>
            </a:r>
            <a:endParaRPr lang="en-GB"/>
          </a:p>
          <a:p>
            <a:br>
              <a:rPr lang="en-GB">
                <a:cs typeface="Poppins Light"/>
              </a:rPr>
            </a:br>
            <a:r>
              <a:rPr lang="en-GB">
                <a:latin typeface="Poppins Light"/>
                <a:cs typeface="Poppins Light"/>
                <a:hlinkClick r:id="rId7"/>
              </a:rPr>
              <a:t>You can enter The Big Bang Project Gallery here.</a:t>
            </a:r>
            <a:br>
              <a:rPr lang="en-GB">
                <a:cs typeface="Poppins Light"/>
              </a:rPr>
            </a:br>
            <a:endParaRPr lang="en-GB"/>
          </a:p>
          <a:p>
            <a:r>
              <a:rPr lang="en-GB">
                <a:latin typeface="Poppins Light"/>
                <a:cs typeface="Poppins Light"/>
                <a:hlinkClick r:id="rId8"/>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88</a:t>
            </a:fld>
            <a:endParaRPr lang="en-US"/>
          </a:p>
        </p:txBody>
      </p:sp>
    </p:spTree>
    <p:extLst>
      <p:ext uri="{BB962C8B-B14F-4D97-AF65-F5344CB8AC3E}">
        <p14:creationId xmlns:p14="http://schemas.microsoft.com/office/powerpoint/2010/main" val="31519344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This Big Bang Challenge explores how railways are part of the solution to achieving Net Zero.</a:t>
            </a:r>
            <a:endParaRPr lang="en-US"/>
          </a:p>
          <a:p>
            <a:r>
              <a:rPr lang="en-US">
                <a:latin typeface="Poppins Light"/>
                <a:cs typeface="Poppins Light"/>
              </a:rPr>
              <a:t>You can explore a definition of net zero with students as a starter. We have also put a definition of greenhouse gas emissions here as well.</a:t>
            </a:r>
          </a:p>
          <a:p>
            <a:endParaRPr lang="en-US">
              <a:latin typeface="Poppins Light"/>
              <a:cs typeface="Poppins Light"/>
            </a:endParaRPr>
          </a:p>
          <a:p>
            <a:r>
              <a:rPr lang="en-US" b="1">
                <a:latin typeface="Poppins Light"/>
                <a:cs typeface="Poppins Light"/>
              </a:rPr>
              <a:t>Net Zero: </a:t>
            </a:r>
            <a:r>
              <a:rPr lang="en-US">
                <a:latin typeface="Poppins Light"/>
                <a:cs typeface="Poppins Light"/>
              </a:rPr>
              <a:t> 'Net Zero means cutting greenhouse gas emissions to as close to zero as possible, with any remaining emissions re-absorbed from the atmosphere, by oceans and forests for instance. To keep global warming to no more than 1.5°C  – as called for in the Paris Agreement – emissions need to be reduced by 45% by 2030 and reach net zero by 2050.'</a:t>
            </a:r>
          </a:p>
          <a:p>
            <a:r>
              <a:rPr lang="en-US">
                <a:latin typeface="Poppins Light"/>
                <a:cs typeface="Poppins Light"/>
              </a:rPr>
              <a:t>The UN also states that we are not on track to reach this, therefore there is a question mark in the title.</a:t>
            </a:r>
          </a:p>
          <a:p>
            <a:r>
              <a:rPr lang="en-US">
                <a:latin typeface="Poppins Light"/>
                <a:cs typeface="Poppins Light"/>
                <a:hlinkClick r:id="rId3"/>
              </a:rPr>
              <a:t>https://www.un.org/en/climatechange/net-zero-coalition</a:t>
            </a:r>
            <a:r>
              <a:rPr lang="en-US">
                <a:latin typeface="Poppins Light"/>
                <a:cs typeface="Poppins Light"/>
              </a:rPr>
              <a:t> </a:t>
            </a:r>
            <a:endParaRPr lang="en-US">
              <a:cs typeface="Poppins Light"/>
            </a:endParaRPr>
          </a:p>
          <a:p>
            <a:r>
              <a:rPr lang="en-US" b="1">
                <a:latin typeface="Poppins Light"/>
                <a:cs typeface="Poppins Light"/>
              </a:rPr>
              <a:t>BBC Bitesize: </a:t>
            </a:r>
            <a:r>
              <a:rPr lang="en-US">
                <a:latin typeface="Poppins Light"/>
                <a:cs typeface="Poppins Light"/>
              </a:rPr>
              <a:t>There is a video and definition found on here to explain this further. </a:t>
            </a:r>
            <a:r>
              <a:rPr lang="en-US">
                <a:latin typeface="Poppins Light"/>
                <a:cs typeface="Poppins Light"/>
                <a:hlinkClick r:id="rId4"/>
              </a:rPr>
              <a:t>What is net zero? - KS3 - The Regenerators - BBC Bitesize </a:t>
            </a:r>
            <a:endParaRPr lang="en-US">
              <a:latin typeface="Poppins Light"/>
              <a:cs typeface="Poppins Light"/>
            </a:endParaRPr>
          </a:p>
          <a:p>
            <a:r>
              <a:rPr lang="en-US" b="1">
                <a:latin typeface="Poppins Light"/>
                <a:cs typeface="Poppins Light"/>
              </a:rPr>
              <a:t>Greenhouse Gas Emissions: </a:t>
            </a:r>
            <a:r>
              <a:rPr lang="en-US">
                <a:latin typeface="Poppins Light"/>
                <a:cs typeface="Poppins Light"/>
              </a:rPr>
              <a:t>Greenhouse Gases are gases that help to warm the earth. The naturally occurring ones are carbon dioxide (CO2), Methane, Nitrous Oxide and Water </a:t>
            </a:r>
            <a:r>
              <a:rPr lang="en-US" err="1">
                <a:latin typeface="Poppins Light"/>
                <a:cs typeface="Poppins Light"/>
              </a:rPr>
              <a:t>Vapour</a:t>
            </a:r>
            <a:r>
              <a:rPr lang="en-US">
                <a:latin typeface="Poppins Light"/>
                <a:cs typeface="Poppins Light"/>
              </a:rPr>
              <a:t>. The human actions that emit more of these into the atmosphere are: burning fossil fuels, deforestation, cattle farming, landfill waste dumps, </a:t>
            </a:r>
            <a:r>
              <a:rPr lang="en-US" err="1">
                <a:latin typeface="Poppins Light"/>
                <a:cs typeface="Poppins Light"/>
              </a:rPr>
              <a:t>fertilisers</a:t>
            </a:r>
            <a:r>
              <a:rPr lang="en-US">
                <a:latin typeface="Poppins Light"/>
                <a:cs typeface="Poppins Light"/>
              </a:rPr>
              <a:t> and production of oil and gas. For this problem we are focusing on actions that relate to rail.</a:t>
            </a:r>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89</a:t>
            </a:fld>
            <a:endParaRPr lang="en-US"/>
          </a:p>
        </p:txBody>
      </p:sp>
    </p:spTree>
    <p:extLst>
      <p:ext uri="{BB962C8B-B14F-4D97-AF65-F5344CB8AC3E}">
        <p14:creationId xmlns:p14="http://schemas.microsoft.com/office/powerpoint/2010/main" val="18674988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The design thinking process is used by people working in STEM as a method to solving problems. Major </a:t>
            </a:r>
            <a:r>
              <a:rPr lang="en-US" dirty="0" err="1">
                <a:latin typeface="Poppins Light"/>
                <a:cs typeface="Poppins Light"/>
              </a:rPr>
              <a:t>organisations</a:t>
            </a:r>
            <a:r>
              <a:rPr lang="en-US" dirty="0">
                <a:latin typeface="Poppins Light"/>
                <a:cs typeface="Poppins Light"/>
              </a:rPr>
              <a:t> often have a ‘Design Thinking’ Team or ‘Innovation’ Team who work solely in this way, such as Transport for London, Uber Eats, </a:t>
            </a:r>
            <a:r>
              <a:rPr lang="en-US" dirty="0" err="1">
                <a:latin typeface="Poppins Light"/>
                <a:cs typeface="Poppins Light"/>
              </a:rPr>
              <a:t>AirBnb</a:t>
            </a:r>
            <a:r>
              <a:rPr lang="en-US" dirty="0">
                <a:latin typeface="Poppins Light"/>
                <a:cs typeface="Poppins Light"/>
              </a:rPr>
              <a:t>, Netflix, or </a:t>
            </a:r>
            <a:r>
              <a:rPr lang="en-US" dirty="0" err="1">
                <a:latin typeface="Poppins Light"/>
                <a:cs typeface="Poppins Light"/>
              </a:rPr>
              <a:t>OralB</a:t>
            </a:r>
            <a:r>
              <a:rPr lang="en-US" dirty="0">
                <a:latin typeface="Poppins Light"/>
                <a:cs typeface="Poppins Light"/>
              </a:rPr>
              <a:t>. It is an </a:t>
            </a:r>
            <a:r>
              <a:rPr lang="en-US" dirty="0" err="1">
                <a:latin typeface="Poppins Light"/>
                <a:cs typeface="Poppins Light"/>
              </a:rPr>
              <a:t>interative</a:t>
            </a:r>
            <a:r>
              <a:rPr lang="en-US" dirty="0">
                <a:latin typeface="Poppins Light"/>
                <a:cs typeface="Poppins Light"/>
              </a:rPr>
              <a:t> process, that challenges assumptions and develops open minded creativity. In its entirety it has 6 steps, and normally focuses on a user or a particular group. The stages are: </a:t>
            </a:r>
            <a:r>
              <a:rPr lang="en-US" dirty="0" err="1">
                <a:latin typeface="Poppins Light"/>
                <a:cs typeface="Poppins Light"/>
              </a:rPr>
              <a:t>empathise</a:t>
            </a:r>
            <a:r>
              <a:rPr lang="en-US" dirty="0">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90</a:t>
            </a:fld>
            <a:endParaRPr lang="en-US"/>
          </a:p>
        </p:txBody>
      </p:sp>
    </p:spTree>
    <p:extLst>
      <p:ext uri="{BB962C8B-B14F-4D97-AF65-F5344CB8AC3E}">
        <p14:creationId xmlns:p14="http://schemas.microsoft.com/office/powerpoint/2010/main" val="25191651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dirty="0"/>
              <a:t>Suggested timings: For this stage we would recommend 30 minutes on the ‘Project Concept’ and Defining Your Problem (which is on the next two slides), but it could be shorter if your students already know a lot on the theme.</a:t>
            </a:r>
          </a:p>
          <a:p>
            <a:endParaRPr lang="en-US" dirty="0"/>
          </a:p>
          <a:p>
            <a:r>
              <a:rPr lang="en-US" dirty="0" err="1"/>
              <a:t>Emphasise</a:t>
            </a:r>
            <a:r>
              <a:rPr lang="en-US" dirty="0"/>
              <a:t> to students that key to problem solving is spending time to focus on the problem. It helps to focus creative thinking, research and make sure that you can test your solution against something at the end. </a:t>
            </a:r>
          </a:p>
          <a:p>
            <a:r>
              <a:rPr lang="en-US" b="1" dirty="0"/>
              <a:t>Differentiation / Extension: </a:t>
            </a:r>
          </a:p>
          <a:p>
            <a:pPr marL="171450" indent="-171450">
              <a:buFont typeface="Arial" panose="020B0604020202020204" pitchFamily="34" charset="0"/>
              <a:buChar char="•"/>
            </a:pPr>
            <a:r>
              <a:rPr lang="en-US" b="0" dirty="0"/>
              <a:t>You can add detail to the skills, or ask students to think more about what these are / how they are evidenced:</a:t>
            </a:r>
          </a:p>
          <a:p>
            <a:pPr marL="228600" indent="-228600">
              <a:buFontTx/>
              <a:buAutoNum type="arabicPeriod"/>
            </a:pPr>
            <a:r>
              <a:rPr lang="en-US" b="0" dirty="0"/>
              <a:t>Investigative Thinking skills: Curiosity, making connections, Reaching conclusions.</a:t>
            </a:r>
          </a:p>
          <a:p>
            <a:pPr marL="228600" indent="-228600">
              <a:buFontTx/>
              <a:buAutoNum type="arabicPeriod"/>
            </a:pPr>
            <a:r>
              <a:rPr lang="en-US" b="0" dirty="0"/>
              <a:t>Critical Thinking skills: Asking Questions, making Judgements, Interpreting.</a:t>
            </a:r>
          </a:p>
          <a:p>
            <a:pPr marL="228600" indent="-228600">
              <a:buFontTx/>
              <a:buAutoNum type="arabicPeriod"/>
            </a:pPr>
            <a:r>
              <a:rPr lang="en-US" b="0" dirty="0"/>
              <a:t>Communication of Ideas: Clear in descriptions, Framing your language, Sharing information.</a:t>
            </a:r>
          </a:p>
          <a:p>
            <a:pPr marL="171450" indent="-171450">
              <a:buFont typeface="Arial" panose="020B0604020202020204" pitchFamily="34" charset="0"/>
              <a:buChar char="•"/>
            </a:pPr>
            <a:r>
              <a:rPr lang="en-US" b="1" dirty="0"/>
              <a:t> </a:t>
            </a:r>
            <a:r>
              <a:rPr lang="en-US" dirty="0"/>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dirty="0"/>
          </a:p>
        </p:txBody>
      </p:sp>
      <p:sp>
        <p:nvSpPr>
          <p:cNvPr id="4" name="Slide Number Placeholder 3"/>
          <p:cNvSpPr>
            <a:spLocks noGrp="1"/>
          </p:cNvSpPr>
          <p:nvPr>
            <p:ph type="sldNum" sz="quarter" idx="5"/>
          </p:nvPr>
        </p:nvSpPr>
        <p:spPr/>
        <p:txBody>
          <a:bodyPr/>
          <a:lstStyle/>
          <a:p>
            <a:fld id="{B0F6247D-5FE6-DE41-92C7-B7BE717BF38F}" type="slidenum">
              <a:rPr lang="en-US" smtClean="0"/>
              <a:pPr/>
              <a:t>91</a:t>
            </a:fld>
            <a:endParaRPr lang="en-US"/>
          </a:p>
        </p:txBody>
      </p:sp>
    </p:spTree>
    <p:extLst>
      <p:ext uri="{BB962C8B-B14F-4D97-AF65-F5344CB8AC3E}">
        <p14:creationId xmlns:p14="http://schemas.microsoft.com/office/powerpoint/2010/main" val="3389881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Here the problem can be quite broad, as the next slide focuses this further. </a:t>
            </a:r>
          </a:p>
          <a:p>
            <a:endParaRPr lang="en-US" dirty="0">
              <a:latin typeface="Poppins Light"/>
              <a:cs typeface="Poppins Light"/>
            </a:endParaRPr>
          </a:p>
          <a:p>
            <a:r>
              <a:rPr lang="en-US" dirty="0">
                <a:latin typeface="Poppins Light"/>
                <a:cs typeface="Poppins Light"/>
              </a:rPr>
              <a:t>Notes on the images - </a:t>
            </a:r>
          </a:p>
          <a:p>
            <a:r>
              <a:rPr lang="en-US" b="1" dirty="0">
                <a:latin typeface="Poppins Light"/>
                <a:cs typeface="Poppins Light"/>
              </a:rPr>
              <a:t>Emissions from different modes of transport. </a:t>
            </a:r>
            <a:r>
              <a:rPr lang="en-US" dirty="0">
                <a:latin typeface="Poppins Light"/>
                <a:cs typeface="Poppins Light"/>
                <a:hlinkClick r:id="rId3"/>
              </a:rPr>
              <a:t>https://www.bbc.co.uk/news/science-environment-49349566</a:t>
            </a:r>
            <a:r>
              <a:rPr lang="en-US" dirty="0">
                <a:latin typeface="Poppins Light"/>
                <a:cs typeface="Poppins Light"/>
              </a:rPr>
              <a:t> You can use this graph to think about how railways are part of the solution. It shows that they are one of the lowest contributors to emissions per km travelled, with air travel and private transport the largest contributors. Therefore, this can lead to a discussion about finding ways to encourage people to use railways more is an effective solution in lowering emissions overall. Then, students can consider problems to this and how they can solve this.</a:t>
            </a:r>
            <a:endParaRPr lang="en-US" b="1" dirty="0">
              <a:cs typeface="Poppins Light"/>
            </a:endParaRPr>
          </a:p>
          <a:p>
            <a:r>
              <a:rPr lang="en-US" b="1" dirty="0">
                <a:latin typeface="Poppins Light"/>
                <a:cs typeface="Poppins Light"/>
              </a:rPr>
              <a:t>Carbon Impacts of Concrete. </a:t>
            </a:r>
            <a:r>
              <a:rPr lang="en-US" dirty="0">
                <a:latin typeface="Poppins Light"/>
                <a:cs typeface="Poppins Light"/>
                <a:hlinkClick r:id="rId4"/>
              </a:rPr>
              <a:t>https://materialspalette.org/concrete/</a:t>
            </a:r>
            <a:r>
              <a:rPr lang="en-US" dirty="0">
                <a:latin typeface="Poppins Light"/>
                <a:cs typeface="Poppins Light"/>
              </a:rPr>
              <a:t> This is a cropped image to show the CO2 emissions from creating concrete. Concrete is the most widely used building material due to its durability, fire resistance, strength and versatility. You can ask students to identify all of the ways that concrete leads to more greenhouse gas emissions. Some students may notice that whilst concrete leads to a lot of CO2 being emitted during the creation (due to fossil fuels being used to create the temperatures needed to create the cement), but at the end of the image it shows that concrete can absorb CO2 as well. This is due to this sometimes occurring when concrete is exposed to air, and the potential for it to be recycled.  </a:t>
            </a:r>
          </a:p>
          <a:p>
            <a:r>
              <a:rPr lang="en-US" dirty="0">
                <a:latin typeface="Poppins Light"/>
                <a:cs typeface="Poppins Light"/>
              </a:rPr>
              <a:t>You can then also lead into discussions about how this links to the transport sector, and railways in particular. Concrete is used as a material for stations, platforms, lining tunnels, building bridges, on the tracks and sleepers. It is also often reinforced with steel. Students should then consider how the construction of railways is an important issue in reaching net zero. </a:t>
            </a:r>
          </a:p>
          <a:p>
            <a:r>
              <a:rPr lang="en-US" b="1" dirty="0">
                <a:latin typeface="Poppins Light"/>
                <a:cs typeface="Poppins Light"/>
              </a:rPr>
              <a:t>Diesel Powered Trains. </a:t>
            </a:r>
            <a:r>
              <a:rPr lang="en-US" dirty="0">
                <a:latin typeface="Poppins Light"/>
                <a:cs typeface="Poppins Light"/>
                <a:hlinkClick r:id="rId5"/>
              </a:rPr>
              <a:t>https://collection.sciencemuseumgroup.org.uk/objects/co205817/british-railways-d200-diesel-locomotive</a:t>
            </a:r>
            <a:r>
              <a:rPr lang="en-US" dirty="0">
                <a:latin typeface="Poppins Light"/>
                <a:cs typeface="Poppins Light"/>
              </a:rPr>
              <a:t> This image can present students with a clear way in that trains contribute greenhouse gas emissions, as it shows a diesel powered train (which is written on the front of the train). You can ask students to think about how these release CO2, which is both in production of diesel as it is made from crude oil as well as the reaction of it with high temperatures in an engine. </a:t>
            </a:r>
          </a:p>
          <a:p>
            <a:r>
              <a:rPr lang="en-US" dirty="0">
                <a:latin typeface="Poppins Light"/>
                <a:cs typeface="Poppins Light"/>
              </a:rPr>
              <a:t>The figure for diesel powered trains is currently approximately 29% with plans to completely phase them out.</a:t>
            </a:r>
            <a:endParaRPr lang="en-US" dirty="0">
              <a:cs typeface="Poppins Light" pitchFamily="2" charset="77"/>
            </a:endParaRPr>
          </a:p>
          <a:p>
            <a:r>
              <a:rPr lang="en-US" dirty="0">
                <a:latin typeface="Poppins Light"/>
                <a:cs typeface="Poppins Light"/>
              </a:rPr>
              <a:t>As a further discussion point this train was in production from 1958 – 1988. Which shows the longevity of trains, and that they are normally in production and use for a long time. You can ask students to then consider what this means for reaching net zero by 2050 and that changes need to happen now to achieve this. </a:t>
            </a:r>
          </a:p>
          <a:p>
            <a:endParaRPr lang="en-US" dirty="0">
              <a:latin typeface="Poppins Light"/>
              <a:cs typeface="Poppins Light"/>
            </a:endParaRPr>
          </a:p>
          <a:p>
            <a:endParaRPr lang="en-US" dirty="0">
              <a:latin typeface="Poppins Light"/>
              <a:cs typeface="Poppins Light"/>
            </a:endParaRPr>
          </a:p>
          <a:p>
            <a:r>
              <a:rPr lang="en-US" b="1" dirty="0">
                <a:latin typeface="Poppins Light"/>
                <a:cs typeface="Poppins Light"/>
              </a:rPr>
              <a:t>Extensions / Differentiation:</a:t>
            </a:r>
          </a:p>
          <a:p>
            <a:pPr marL="228600" indent="-228600">
              <a:buAutoNum type="arabicPeriod"/>
            </a:pPr>
            <a:r>
              <a:rPr lang="en-US" b="1" dirty="0">
                <a:latin typeface="Poppins Light"/>
                <a:cs typeface="Poppins Light"/>
              </a:rPr>
              <a:t>Global Comparisons: </a:t>
            </a:r>
            <a:r>
              <a:rPr lang="en-US" dirty="0">
                <a:latin typeface="Poppins Light"/>
                <a:cs typeface="Poppins Light"/>
              </a:rPr>
              <a:t>This website has global comparisons of electric and diesel passenger and freight trains, which are also linked to CO2 emissions. There are two graphs to show this to students, which you can explore with them if this is an area of interest. </a:t>
            </a:r>
            <a:r>
              <a:rPr lang="en-US" dirty="0">
                <a:latin typeface="Poppins Light"/>
                <a:cs typeface="Poppins Light"/>
                <a:hlinkClick r:id="rId6"/>
              </a:rPr>
              <a:t>https://www.railengineer.co.uk/selling-electrification/</a:t>
            </a:r>
            <a:r>
              <a:rPr lang="en-US" dirty="0">
                <a:latin typeface="Poppins Light"/>
                <a:cs typeface="Poppins Light"/>
              </a:rPr>
              <a:t> </a:t>
            </a:r>
          </a:p>
          <a:p>
            <a:r>
              <a:rPr lang="en-US" b="1" dirty="0">
                <a:latin typeface="Poppins Light"/>
                <a:cs typeface="Poppins Light"/>
              </a:rPr>
              <a:t>2. Ethics of </a:t>
            </a:r>
            <a:r>
              <a:rPr lang="en-US" b="1" dirty="0" err="1">
                <a:latin typeface="Poppins Light"/>
                <a:cs typeface="Poppins Light"/>
              </a:rPr>
              <a:t>Behaviour</a:t>
            </a:r>
            <a:r>
              <a:rPr lang="en-US" b="1" dirty="0">
                <a:latin typeface="Poppins Light"/>
                <a:cs typeface="Poppins Light"/>
              </a:rPr>
              <a:t> Change. </a:t>
            </a:r>
            <a:r>
              <a:rPr lang="en-US" dirty="0">
                <a:latin typeface="Poppins Light"/>
                <a:cs typeface="Poppins Light"/>
              </a:rPr>
              <a:t>As an extension if students want to focus on the problem of changing people's </a:t>
            </a:r>
            <a:r>
              <a:rPr lang="en-US" dirty="0" err="1">
                <a:latin typeface="Poppins Light"/>
                <a:cs typeface="Poppins Light"/>
              </a:rPr>
              <a:t>behaviour</a:t>
            </a:r>
            <a:r>
              <a:rPr lang="en-US" dirty="0">
                <a:latin typeface="Poppins Light"/>
                <a:cs typeface="Poppins Light"/>
              </a:rPr>
              <a:t> to use public over private transport for journeys, then you can further this by discussing the ethics of this and how to create </a:t>
            </a:r>
            <a:r>
              <a:rPr lang="en-US" dirty="0" err="1">
                <a:latin typeface="Poppins Light"/>
                <a:cs typeface="Poppins Light"/>
              </a:rPr>
              <a:t>behaviour</a:t>
            </a:r>
            <a:r>
              <a:rPr lang="en-US" dirty="0">
                <a:latin typeface="Poppins Light"/>
                <a:cs typeface="Poppins Light"/>
              </a:rPr>
              <a:t> change that doesn't negatively impact anybody's lives.</a:t>
            </a:r>
          </a:p>
          <a:p>
            <a:r>
              <a:rPr lang="en-US" b="1" dirty="0">
                <a:latin typeface="Poppins Light"/>
                <a:cs typeface="Poppins Light"/>
              </a:rPr>
              <a:t>3. Transport and Environment Statistics in the UK 2022. </a:t>
            </a:r>
            <a:r>
              <a:rPr lang="en-US" dirty="0">
                <a:latin typeface="Poppins Light"/>
                <a:cs typeface="Poppins Light"/>
                <a:hlinkClick r:id="rId7"/>
              </a:rPr>
              <a:t>https://www.gov.uk/government/statistics/transport-and-environment-statistics-2022/transport-and-environment-statistics-2022</a:t>
            </a:r>
            <a:r>
              <a:rPr lang="en-US" dirty="0">
                <a:latin typeface="Poppins Light"/>
                <a:cs typeface="Poppins Light"/>
              </a:rPr>
              <a:t> This website provides up-to-date comparisons for emissions in different sectors in the UK, including travelling between different destinations. It can provide more information around this theme if students want to explore this further. It is then interesting to look at how different destinations have different emissions per travel option. </a:t>
            </a:r>
          </a:p>
          <a:p>
            <a:endParaRPr lang="en-US" dirty="0">
              <a:latin typeface="Poppins Light"/>
              <a:cs typeface="Poppins Light"/>
            </a:endParaRPr>
          </a:p>
          <a:p>
            <a:endParaRPr lang="en-US" dirty="0">
              <a:latin typeface="Poppins Light"/>
              <a:cs typeface="Poppins Light"/>
            </a:endParaRPr>
          </a:p>
          <a:p>
            <a:endParaRPr lang="en-US"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92</a:t>
            </a:fld>
            <a:endParaRPr lang="en-US"/>
          </a:p>
        </p:txBody>
      </p:sp>
    </p:spTree>
    <p:extLst>
      <p:ext uri="{BB962C8B-B14F-4D97-AF65-F5344CB8AC3E}">
        <p14:creationId xmlns:p14="http://schemas.microsoft.com/office/powerpoint/2010/main" val="22084517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93</a:t>
            </a:fld>
            <a:endParaRPr lang="en-US"/>
          </a:p>
        </p:txBody>
      </p:sp>
    </p:spTree>
    <p:extLst>
      <p:ext uri="{BB962C8B-B14F-4D97-AF65-F5344CB8AC3E}">
        <p14:creationId xmlns:p14="http://schemas.microsoft.com/office/powerpoint/2010/main" val="7269802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94</a:t>
            </a:fld>
            <a:endParaRPr lang="en-US"/>
          </a:p>
        </p:txBody>
      </p:sp>
    </p:spTree>
    <p:extLst>
      <p:ext uri="{BB962C8B-B14F-4D97-AF65-F5344CB8AC3E}">
        <p14:creationId xmlns:p14="http://schemas.microsoft.com/office/powerpoint/2010/main" val="36263702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Timings: For the whole of the Project process Stage we would recommend spending 1-2 hours. The following slides break this down into ideas, Prototyping’ and ‘Testing’.</a:t>
            </a:r>
          </a:p>
          <a:p>
            <a:endParaRPr lang="en-US" dirty="0"/>
          </a:p>
          <a:p>
            <a:r>
              <a:rPr lang="en-US" b="1" dirty="0"/>
              <a:t>Differentiation / Extension:</a:t>
            </a:r>
          </a:p>
          <a:p>
            <a:pPr marL="171450" indent="-171450">
              <a:buFont typeface="Arial" panose="020B0604020202020204" pitchFamily="34" charset="0"/>
              <a:buChar char="•"/>
            </a:pPr>
            <a:r>
              <a:rPr lang="en-US" b="0" dirty="0"/>
              <a:t>You can add detail to the skills, or ask students to think more about what these are / how they are evidenced:</a:t>
            </a:r>
          </a:p>
          <a:p>
            <a:pPr marL="228600" indent="-228600">
              <a:buFont typeface="Arial" panose="020B0604020202020204" pitchFamily="34" charset="0"/>
              <a:buAutoNum type="arabicPeriod"/>
            </a:pPr>
            <a:r>
              <a:rPr lang="en-US" b="0" dirty="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dirty="0"/>
              <a:t>Creative and logical thinking: </a:t>
            </a:r>
            <a:r>
              <a:rPr lang="en-US" b="0" dirty="0" err="1"/>
              <a:t>Organising</a:t>
            </a:r>
            <a:r>
              <a:rPr lang="en-US" b="0" dirty="0"/>
              <a:t> into next steps, thinking outside of the box, being inspired by a different idea.</a:t>
            </a:r>
          </a:p>
          <a:p>
            <a:pPr marL="228600" indent="-228600">
              <a:buFont typeface="Arial" panose="020B0604020202020204" pitchFamily="34" charset="0"/>
              <a:buAutoNum type="arabicPeriod"/>
            </a:pPr>
            <a:r>
              <a:rPr lang="en-US" b="0" dirty="0"/>
              <a:t>Decision making: </a:t>
            </a:r>
            <a:r>
              <a:rPr lang="en-US" b="0" dirty="0" err="1"/>
              <a:t>Analysing</a:t>
            </a:r>
            <a:r>
              <a:rPr lang="en-US" b="0" dirty="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95</a:t>
            </a:fld>
            <a:endParaRPr lang="en-US"/>
          </a:p>
        </p:txBody>
      </p:sp>
    </p:spTree>
    <p:extLst>
      <p:ext uri="{BB962C8B-B14F-4D97-AF65-F5344CB8AC3E}">
        <p14:creationId xmlns:p14="http://schemas.microsoft.com/office/powerpoint/2010/main" val="14915334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approximately 30 – 60 minutes -  15 – 30 minutes for research. 10 – 25 minutes for creating ideas. 5 minutes for choosing your preferred solution. </a:t>
            </a:r>
            <a:endParaRPr lang="en-US" dirty="0"/>
          </a:p>
          <a:p>
            <a:endParaRPr lang="en-US" dirty="0"/>
          </a:p>
          <a:p>
            <a:r>
              <a:rPr lang="en-US" b="1" u="sng" dirty="0">
                <a:latin typeface="Poppins Light"/>
                <a:cs typeface="Poppins Light"/>
              </a:rPr>
              <a:t>Research</a:t>
            </a:r>
            <a:r>
              <a:rPr lang="en-US" dirty="0">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dirty="0">
                <a:latin typeface="Poppins Light"/>
                <a:cs typeface="Poppins Light"/>
              </a:rPr>
              <a:t>Existing ideas and links are suggested below:</a:t>
            </a:r>
          </a:p>
          <a:p>
            <a:r>
              <a:rPr lang="en-US" b="1" dirty="0">
                <a:latin typeface="Poppins Light"/>
                <a:cs typeface="Poppins Light"/>
              </a:rPr>
              <a:t>Hydrogen Trains. </a:t>
            </a:r>
            <a:r>
              <a:rPr lang="en-US" dirty="0">
                <a:latin typeface="Poppins Light"/>
                <a:cs typeface="Poppins Light"/>
              </a:rPr>
              <a:t>This video includes a panel talking about how Network Rail are looking to make their network have net zero emissions. From 35.52 a question comes in regarding net zero emissions trains, and the panel talk about this being used in Europe as well as making sure electric trains are powered by electricity that has been created with net zero emissions. </a:t>
            </a:r>
            <a:r>
              <a:rPr lang="en-US" dirty="0">
                <a:latin typeface="Poppins Light"/>
                <a:cs typeface="Poppins Light"/>
                <a:hlinkClick r:id="rId3"/>
              </a:rPr>
              <a:t>Big Bang Digital - Thursday - Live BSL - RAIL CONSORTIUM - YouTube </a:t>
            </a:r>
            <a:endParaRPr lang="en-US" b="1" dirty="0">
              <a:latin typeface="Poppins Light"/>
              <a:cs typeface="Poppins Light"/>
            </a:endParaRPr>
          </a:p>
          <a:p>
            <a:r>
              <a:rPr lang="en-US" dirty="0">
                <a:latin typeface="Poppins Light"/>
                <a:cs typeface="Poppins Light"/>
              </a:rPr>
              <a:t>More on Hydrogen Trains can be found here. This article also includes, at the end, a discussion about the issues with hydrogen powered trains, such as needing a lot of space to store it, needing natural gas to make it, and then not being able to store enough on trains for longer journeys. </a:t>
            </a:r>
            <a:r>
              <a:rPr lang="en-US" dirty="0">
                <a:latin typeface="Poppins Light"/>
                <a:cs typeface="Poppins Light"/>
                <a:hlinkClick r:id="rId4"/>
              </a:rPr>
              <a:t>Next stop, hydrogen-powered trains - BBC Future</a:t>
            </a:r>
            <a:endParaRPr lang="en-US" dirty="0">
              <a:latin typeface="Poppins Light"/>
              <a:cs typeface="Poppins Light"/>
            </a:endParaRPr>
          </a:p>
          <a:p>
            <a:r>
              <a:rPr lang="en-US" b="1" dirty="0">
                <a:latin typeface="Poppins Light"/>
                <a:cs typeface="Poppins Light"/>
              </a:rPr>
              <a:t>Solar Powered Trains. </a:t>
            </a:r>
            <a:r>
              <a:rPr lang="en-US" dirty="0">
                <a:latin typeface="Poppins Light"/>
                <a:cs typeface="Poppins Light"/>
              </a:rPr>
              <a:t>In 2019 the UK trialed the first solar powered train in the world. It is on the Wessex route, with a solar power farm connecting to the track near Aldershot. </a:t>
            </a:r>
            <a:r>
              <a:rPr lang="en-US" dirty="0">
                <a:latin typeface="Poppins Light"/>
                <a:cs typeface="Poppins Light"/>
                <a:hlinkClick r:id="rId5"/>
              </a:rPr>
              <a:t>Pioneering trial for solar-powered trains - Network Rail</a:t>
            </a:r>
            <a:endParaRPr lang="en-US" dirty="0">
              <a:latin typeface="Poppins Light"/>
              <a:cs typeface="Poppins Light"/>
            </a:endParaRPr>
          </a:p>
          <a:p>
            <a:r>
              <a:rPr lang="en-US" dirty="0">
                <a:latin typeface="Poppins Light"/>
                <a:cs typeface="Poppins Light"/>
              </a:rPr>
              <a:t>This Guardian article also looks at this, and focuses on solar panels on Indian trains as well at the end of the article. India has some solar panels directly on the trains themselves. </a:t>
            </a:r>
            <a:r>
              <a:rPr lang="en-US" dirty="0">
                <a:latin typeface="Poppins Light"/>
                <a:cs typeface="Poppins Light"/>
                <a:hlinkClick r:id="rId6"/>
              </a:rPr>
              <a:t>Rail line in Hampshire is world's first to be powered by solar farm | Network Rail | The Guardian</a:t>
            </a:r>
            <a:endParaRPr lang="en-US" dirty="0">
              <a:latin typeface="Poppins Light"/>
              <a:cs typeface="Poppins Light"/>
            </a:endParaRPr>
          </a:p>
          <a:p>
            <a:r>
              <a:rPr lang="en-US" b="1" dirty="0">
                <a:latin typeface="Poppins Light"/>
                <a:cs typeface="Poppins Light"/>
              </a:rPr>
              <a:t>Network Rail solutions. </a:t>
            </a:r>
            <a:r>
              <a:rPr lang="en-US" dirty="0">
                <a:latin typeface="Poppins Light"/>
                <a:cs typeface="Poppins Light"/>
              </a:rPr>
              <a:t>Network Rail have a goal to reach net zero in Scotland by 2045 and the rest of Britain by 2050. On this webpage they talk about how they are doing that through a low-emission railway. If you click the drop down menu under 'How are we going to reduce our emissions' and the dates of 2020 – 2029 and 2030 – 2050 it lists actions to take. These include monitoring carbon emissions as well as all diesel trains replaced and making sure train timetables are as efficient as possible. </a:t>
            </a:r>
            <a:r>
              <a:rPr lang="en-US" dirty="0">
                <a:latin typeface="Poppins Light"/>
                <a:cs typeface="Poppins Light"/>
                <a:hlinkClick r:id="rId7"/>
              </a:rPr>
              <a:t>A low-emission railway - Network Rail</a:t>
            </a:r>
          </a:p>
          <a:p>
            <a:r>
              <a:rPr lang="en-US" b="1" dirty="0">
                <a:latin typeface="Poppins Light"/>
                <a:cs typeface="Poppins Light"/>
              </a:rPr>
              <a:t>Biomethane-fueled Trains. </a:t>
            </a:r>
            <a:r>
              <a:rPr lang="en-US" dirty="0">
                <a:latin typeface="Poppins Light"/>
                <a:cs typeface="Poppins Light"/>
              </a:rPr>
              <a:t>An alternative way to power trains is using human and animal waste. This article lists how this was being developed in 2021. </a:t>
            </a:r>
            <a:r>
              <a:rPr lang="en-US" dirty="0">
                <a:latin typeface="Poppins Light"/>
                <a:cs typeface="Poppins Light"/>
                <a:hlinkClick r:id="rId8"/>
              </a:rPr>
              <a:t>New Sustainable UK Train Runs on Human Waste | IE (interestingengineering.com)</a:t>
            </a:r>
          </a:p>
          <a:p>
            <a:r>
              <a:rPr lang="en-US" b="1" dirty="0">
                <a:latin typeface="Poppins Light"/>
                <a:cs typeface="Poppins Light"/>
              </a:rPr>
              <a:t>Getting electricity to trains and stations. </a:t>
            </a:r>
            <a:endParaRPr lang="en-US" dirty="0">
              <a:cs typeface="Poppins Light"/>
            </a:endParaRPr>
          </a:p>
          <a:p>
            <a:pPr marL="171450" indent="-171450">
              <a:buFont typeface="Calibri"/>
              <a:buChar char="-"/>
            </a:pPr>
            <a:r>
              <a:rPr lang="en-US" dirty="0">
                <a:latin typeface="Poppins Light"/>
                <a:cs typeface="Poppins Light"/>
              </a:rPr>
              <a:t>This first video link has a relevant section from 20.11 - 22.00 minutes. Network Rail looks at how to get enough electricity to trains, when they need so much to power them, as an alternative to diesel. This video covers how they get electric leads to trains safely, and also how to make sure the electricity is produced in the cleanest way possible. </a:t>
            </a:r>
            <a:r>
              <a:rPr lang="en-US" dirty="0">
                <a:latin typeface="Poppins Light"/>
                <a:cs typeface="Poppins Light"/>
                <a:hlinkClick r:id="rId9"/>
              </a:rPr>
              <a:t>https://www.youtube.com/watch?v=T_t-EcZAl70</a:t>
            </a:r>
            <a:r>
              <a:rPr lang="en-US" dirty="0">
                <a:latin typeface="Poppins Light"/>
                <a:cs typeface="Poppins Light"/>
              </a:rPr>
              <a:t> </a:t>
            </a:r>
            <a:endParaRPr lang="en-US" dirty="0">
              <a:cs typeface="Poppins Light"/>
            </a:endParaRPr>
          </a:p>
          <a:p>
            <a:pPr marL="171450" indent="-171450">
              <a:buFont typeface="Calibri"/>
              <a:buChar char="-"/>
            </a:pPr>
            <a:r>
              <a:rPr lang="en-US" dirty="0">
                <a:latin typeface="Poppins Light"/>
                <a:cs typeface="Poppins Light"/>
              </a:rPr>
              <a:t>This second video link has a relevant section from 20.32 - 23.32. Here, LNER talks about the issues with getting electricity to trains when you have no overhead electrical supply – which is the case after </a:t>
            </a:r>
            <a:r>
              <a:rPr lang="en-US" dirty="0" err="1">
                <a:latin typeface="Poppins Light"/>
                <a:cs typeface="Poppins Light"/>
              </a:rPr>
              <a:t>Edingburgh</a:t>
            </a:r>
            <a:r>
              <a:rPr lang="en-US" dirty="0">
                <a:latin typeface="Poppins Light"/>
                <a:cs typeface="Poppins Light"/>
              </a:rPr>
              <a:t>. So, trains currently have to switch to diesel. They also speak about </a:t>
            </a:r>
          </a:p>
          <a:p>
            <a:r>
              <a:rPr lang="en-US" b="1" dirty="0">
                <a:latin typeface="Poppins Light"/>
                <a:cs typeface="Poppins Light"/>
              </a:rPr>
              <a:t>ULEZ. </a:t>
            </a:r>
            <a:r>
              <a:rPr lang="en-US" dirty="0">
                <a:latin typeface="Poppins Light"/>
                <a:cs typeface="Poppins Light"/>
              </a:rPr>
              <a:t>The Ultra Low Emission Zone has been introduced in London to create </a:t>
            </a:r>
            <a:r>
              <a:rPr lang="en-US" dirty="0" err="1">
                <a:latin typeface="Poppins Light"/>
                <a:cs typeface="Poppins Light"/>
              </a:rPr>
              <a:t>behaviour</a:t>
            </a:r>
            <a:r>
              <a:rPr lang="en-US" dirty="0">
                <a:latin typeface="Poppins Light"/>
                <a:cs typeface="Poppins Light"/>
              </a:rPr>
              <a:t> change in how people access the city. It charges vehicles that are petrol or diesel powered and emit a particular amount of harmful emissions, to enter the zone. It is included as a deterrent to using private vehicles and encourage people to either change their vehicles to greener technology (such as electric) or to use public transport. More information can be found  here </a:t>
            </a:r>
            <a:r>
              <a:rPr lang="en-US" dirty="0">
                <a:latin typeface="Poppins Light"/>
                <a:cs typeface="Poppins Light"/>
                <a:hlinkClick r:id="rId10"/>
              </a:rPr>
              <a:t>https://www.london.gov.uk/programmes-strategies/environment-and-climate-change/pollution-and-air-quality/ultra-low-emission-zone-ulez-london</a:t>
            </a:r>
            <a:r>
              <a:rPr lang="en-US" dirty="0">
                <a:latin typeface="Poppins Light"/>
                <a:cs typeface="Poppins Light"/>
              </a:rPr>
              <a:t> and here </a:t>
            </a:r>
            <a:r>
              <a:rPr lang="en-US" dirty="0">
                <a:latin typeface="Poppins Light"/>
                <a:cs typeface="Poppins Light"/>
                <a:hlinkClick r:id="rId11"/>
              </a:rPr>
              <a:t>https://tfl.gov.uk/modes/driving/ultra-low-emission-zone</a:t>
            </a:r>
            <a:r>
              <a:rPr lang="en-US" dirty="0">
                <a:latin typeface="Poppins Light"/>
                <a:cs typeface="Poppins Light"/>
              </a:rPr>
              <a:t> You may also want to discuss with students that some people have challenged the expansion of this zone in 2023.</a:t>
            </a:r>
            <a:endParaRPr lang="en-US" dirty="0">
              <a:cs typeface="Poppins Light"/>
            </a:endParaRPr>
          </a:p>
          <a:p>
            <a:r>
              <a:rPr lang="en-US" b="1" dirty="0" err="1">
                <a:latin typeface="Poppins Light"/>
                <a:cs typeface="Poppins Light"/>
              </a:rPr>
              <a:t>Decarbonisation</a:t>
            </a:r>
            <a:r>
              <a:rPr lang="en-US" b="1" dirty="0">
                <a:latin typeface="Poppins Light"/>
                <a:cs typeface="Poppins Light"/>
              </a:rPr>
              <a:t> of Construction. </a:t>
            </a:r>
            <a:r>
              <a:rPr lang="en-US" dirty="0">
                <a:latin typeface="Poppins Light"/>
                <a:cs typeface="Poppins Light"/>
              </a:rPr>
              <a:t>If students are particularly interested in how to reduce carbon through building this image and website should also help and can be shown to them. </a:t>
            </a:r>
            <a:r>
              <a:rPr lang="en-US" dirty="0">
                <a:latin typeface="Poppins Light"/>
                <a:cs typeface="Poppins Light"/>
                <a:hlinkClick r:id="rId12"/>
              </a:rPr>
              <a:t>How to decarbonize the construction industry | World Economic Forum (weforum.org) </a:t>
            </a:r>
            <a:r>
              <a:rPr lang="en-US" dirty="0">
                <a:latin typeface="Poppins Light"/>
                <a:cs typeface="Poppins Light"/>
              </a:rPr>
              <a:t>In particular there is an infographic a third of the way down the page that shows the best way to reduce carbon in buildings, to the least best way. This can help students guide towards solutions and best practice guidance in how to approach this.</a:t>
            </a:r>
          </a:p>
          <a:p>
            <a:r>
              <a:rPr lang="en-US" b="1" dirty="0">
                <a:latin typeface="Poppins Light"/>
                <a:cs typeface="Poppins Light"/>
              </a:rPr>
              <a:t>Cement-free Concrete. </a:t>
            </a:r>
            <a:r>
              <a:rPr lang="en-US" dirty="0">
                <a:latin typeface="Poppins Light"/>
                <a:cs typeface="Poppins Light"/>
              </a:rPr>
              <a:t>In 2021 the first UK cement free concrete block was produced in Cambridge. By removing cement from concrete it helps to reduce the CO2 emissions by up to 77%. It is called '</a:t>
            </a:r>
            <a:r>
              <a:rPr lang="en-US" dirty="0" err="1">
                <a:latin typeface="Poppins Light"/>
                <a:cs typeface="Poppins Light"/>
              </a:rPr>
              <a:t>Greenbloc</a:t>
            </a:r>
            <a:r>
              <a:rPr lang="en-US" dirty="0">
                <a:latin typeface="Poppins Light"/>
                <a:cs typeface="Poppins Light"/>
              </a:rPr>
              <a:t>'. </a:t>
            </a:r>
            <a:r>
              <a:rPr lang="en-US" dirty="0">
                <a:latin typeface="Poppins Light"/>
                <a:cs typeface="Poppins Light"/>
                <a:hlinkClick r:id="rId13"/>
              </a:rPr>
              <a:t>Ultra-low Carbon Concrete | </a:t>
            </a:r>
            <a:r>
              <a:rPr lang="en-US" dirty="0" err="1">
                <a:latin typeface="Poppins Light"/>
                <a:cs typeface="Poppins Light"/>
                <a:hlinkClick r:id="rId13"/>
              </a:rPr>
              <a:t>Greenbloc</a:t>
            </a:r>
            <a:r>
              <a:rPr lang="en-US" dirty="0">
                <a:latin typeface="Poppins Light"/>
                <a:cs typeface="Poppins Light"/>
                <a:hlinkClick r:id="rId13"/>
              </a:rPr>
              <a:t> | </a:t>
            </a:r>
            <a:r>
              <a:rPr lang="en-US" dirty="0" err="1">
                <a:latin typeface="Poppins Light"/>
                <a:cs typeface="Poppins Light"/>
                <a:hlinkClick r:id="rId13"/>
              </a:rPr>
              <a:t>Poundfield</a:t>
            </a:r>
            <a:r>
              <a:rPr lang="en-US" dirty="0">
                <a:latin typeface="Poppins Light"/>
                <a:cs typeface="Poppins Light"/>
                <a:hlinkClick r:id="rId13"/>
              </a:rPr>
              <a:t> Precast </a:t>
            </a:r>
            <a:endParaRPr lang="en-US" dirty="0"/>
          </a:p>
          <a:p>
            <a:r>
              <a:rPr lang="en-US" b="1" dirty="0"/>
              <a:t>Carbon Capture. </a:t>
            </a:r>
            <a:r>
              <a:rPr lang="en-US" dirty="0"/>
              <a:t>This technology has been used for a long-time but is now being introduced more and more to capture and store carbon dioxide, to prevent it from remaining in the atmosphere. More information about it can be found here. </a:t>
            </a:r>
            <a:r>
              <a:rPr lang="en-US" dirty="0">
                <a:hlinkClick r:id="rId14"/>
              </a:rPr>
              <a:t>What is carbon capture and storage? | CCS explained | National Grid Group</a:t>
            </a:r>
            <a:endParaRPr lang="en-US" dirty="0"/>
          </a:p>
          <a:p>
            <a:r>
              <a:rPr lang="en-US" b="1" dirty="0">
                <a:latin typeface="Poppins Light"/>
                <a:cs typeface="Poppins Light"/>
              </a:rPr>
              <a:t>Regenerative Breaking. </a:t>
            </a:r>
            <a:r>
              <a:rPr lang="en-US" dirty="0">
                <a:latin typeface="Poppins Light"/>
                <a:cs typeface="Poppins Light"/>
              </a:rPr>
              <a:t>The London Underground has been electric powered from 1890. A modern concern from them is the amount of electricity they use. Each year it uses the same amount of electricity as 360,000 homes. One way to save energy is regenerative breaking, in which the energy after a train breaks is captured to then use at another time. They introduced this in 2015 and this link shows the impact of that system. </a:t>
            </a:r>
            <a:r>
              <a:rPr lang="en-US" dirty="0">
                <a:latin typeface="Poppins Light"/>
                <a:cs typeface="Poppins Light"/>
                <a:hlinkClick r:id="rId15"/>
              </a:rPr>
              <a:t>Recycling energy from Tube trains to power stations - Transport for London (tfl.gov.uk)</a:t>
            </a:r>
          </a:p>
          <a:p>
            <a:endParaRPr lang="en-US" dirty="0">
              <a:latin typeface="Poppins Light"/>
              <a:cs typeface="Poppins Light"/>
            </a:endParaRPr>
          </a:p>
          <a:p>
            <a:endParaRPr lang="en-US" dirty="0">
              <a:latin typeface="Poppins Light"/>
              <a:cs typeface="Poppins Light"/>
            </a:endParaRPr>
          </a:p>
          <a:p>
            <a:r>
              <a:rPr lang="en-US" b="1" u="sng" dirty="0">
                <a:latin typeface="Poppins Light"/>
                <a:cs typeface="Poppins Light"/>
              </a:rPr>
              <a:t>Ideas</a:t>
            </a:r>
          </a:p>
          <a:p>
            <a:r>
              <a:rPr lang="en-US" dirty="0" err="1">
                <a:latin typeface="Poppins Light"/>
                <a:cs typeface="Poppins Light"/>
              </a:rPr>
              <a:t>Emphasise</a:t>
            </a:r>
            <a:r>
              <a:rPr lang="en-US" dirty="0">
                <a:latin typeface="Poppins Light"/>
                <a:cs typeface="Poppins Light"/>
              </a:rPr>
              <a:t> to students that design </a:t>
            </a:r>
            <a:r>
              <a:rPr lang="en-US" dirty="0" err="1">
                <a:latin typeface="Poppins Light"/>
                <a:cs typeface="Poppins Light"/>
              </a:rPr>
              <a:t>thinkingencourages</a:t>
            </a:r>
            <a:r>
              <a:rPr lang="en-US" dirty="0">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dirty="0">
                <a:latin typeface="Poppins Light"/>
                <a:cs typeface="Poppins Light"/>
              </a:rPr>
              <a:t>Suggest Activities for warming up student brains for creative thinking </a:t>
            </a:r>
            <a:r>
              <a:rPr lang="en-US" dirty="0">
                <a:latin typeface="Poppins Light"/>
                <a:cs typeface="Poppins Light"/>
              </a:rPr>
              <a:t>are in the teacher slides at the start. (Alternative Ideas, Bad Ideas and Using Your Whole Brain).</a:t>
            </a:r>
          </a:p>
          <a:p>
            <a:r>
              <a:rPr lang="en-US" b="1" dirty="0">
                <a:latin typeface="Poppins Light"/>
                <a:cs typeface="Poppins Light"/>
              </a:rPr>
              <a:t>Selecting their top idea. </a:t>
            </a:r>
            <a:r>
              <a:rPr lang="en-US" b="0" dirty="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dirty="0">
                <a:latin typeface="Poppins Light"/>
                <a:cs typeface="Poppins Light"/>
              </a:rPr>
              <a:t> </a:t>
            </a:r>
            <a:endParaRPr lang="en-US" b="1" dirty="0"/>
          </a:p>
          <a:p>
            <a:r>
              <a:rPr lang="en-US" b="1" dirty="0">
                <a:latin typeface="Poppins Light"/>
                <a:cs typeface="Poppins Light"/>
              </a:rPr>
              <a:t>Extension: </a:t>
            </a:r>
            <a:r>
              <a:rPr lang="en-US" b="0" dirty="0">
                <a:latin typeface="Poppins Light"/>
                <a:cs typeface="Poppins Light"/>
              </a:rPr>
              <a:t>To focus </a:t>
            </a:r>
            <a:r>
              <a:rPr lang="en-US" dirty="0">
                <a:latin typeface="Poppins Light"/>
                <a:cs typeface="Poppins Light"/>
              </a:rPr>
              <a:t>creative thinking </a:t>
            </a:r>
            <a:r>
              <a:rPr lang="en-US" b="0" dirty="0">
                <a:latin typeface="Poppins Light"/>
                <a:cs typeface="Poppins Light"/>
              </a:rPr>
              <a:t>students can use the acronym SCAMPER to think about a solution. This is taken from ideas that already exist to then </a:t>
            </a:r>
            <a:r>
              <a:rPr lang="en-US" dirty="0">
                <a:latin typeface="Poppins Light"/>
                <a:cs typeface="Poppins Light"/>
              </a:rPr>
              <a:t>create </a:t>
            </a:r>
            <a:r>
              <a:rPr lang="en-US" b="0" dirty="0">
                <a:latin typeface="Poppins Light"/>
                <a:cs typeface="Poppins Light"/>
              </a:rPr>
              <a:t>a new idea from them. They can take a few of the ideas they have researched and then apply </a:t>
            </a:r>
            <a:r>
              <a:rPr lang="en-US" dirty="0">
                <a:latin typeface="Poppins Light"/>
                <a:cs typeface="Poppins Light"/>
              </a:rPr>
              <a:t>the</a:t>
            </a:r>
            <a:r>
              <a:rPr lang="en-US" b="0" dirty="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96</a:t>
            </a:fld>
            <a:endParaRPr lang="en-US"/>
          </a:p>
        </p:txBody>
      </p:sp>
    </p:spTree>
    <p:extLst>
      <p:ext uri="{BB962C8B-B14F-4D97-AF65-F5344CB8AC3E}">
        <p14:creationId xmlns:p14="http://schemas.microsoft.com/office/powerpoint/2010/main" val="21195641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Arial"/>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p:txBody>
      </p:sp>
      <p:sp>
        <p:nvSpPr>
          <p:cNvPr id="4" name="Slide Number Placeholder 3"/>
          <p:cNvSpPr>
            <a:spLocks noGrp="1"/>
          </p:cNvSpPr>
          <p:nvPr>
            <p:ph type="sldNum" sz="quarter" idx="5"/>
          </p:nvPr>
        </p:nvSpPr>
        <p:spPr/>
        <p:txBody>
          <a:bodyPr/>
          <a:lstStyle/>
          <a:p>
            <a:fld id="{B0F6247D-5FE6-DE41-92C7-B7BE717BF38F}" type="slidenum">
              <a:rPr lang="en-US" smtClean="0"/>
              <a:pPr/>
              <a:t>97</a:t>
            </a:fld>
            <a:endParaRPr lang="en-US"/>
          </a:p>
        </p:txBody>
      </p:sp>
    </p:spTree>
    <p:extLst>
      <p:ext uri="{BB962C8B-B14F-4D97-AF65-F5344CB8AC3E}">
        <p14:creationId xmlns:p14="http://schemas.microsoft.com/office/powerpoint/2010/main" val="3547729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16</a:t>
            </a:fld>
            <a:endParaRPr lang="en-US"/>
          </a:p>
        </p:txBody>
      </p:sp>
    </p:spTree>
    <p:extLst>
      <p:ext uri="{BB962C8B-B14F-4D97-AF65-F5344CB8AC3E}">
        <p14:creationId xmlns:p14="http://schemas.microsoft.com/office/powerpoint/2010/main" val="40960421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Light"/>
                <a:cs typeface="Poppins Light"/>
              </a:rPr>
              <a:t>Suggested timings: This could take between 10 – 15 minutes. </a:t>
            </a:r>
            <a:endParaRPr lang="en-US" dirty="0"/>
          </a:p>
          <a:p>
            <a:endParaRPr lang="en-US" dirty="0"/>
          </a:p>
          <a:p>
            <a:r>
              <a:rPr lang="en-US" b="1" dirty="0">
                <a:latin typeface="Poppins Light"/>
                <a:cs typeface="Poppins Light"/>
              </a:rPr>
              <a:t>Testing: </a:t>
            </a:r>
            <a:r>
              <a:rPr lang="en-US" b="0" dirty="0" err="1">
                <a:latin typeface="Poppins Light"/>
                <a:cs typeface="Poppins Light"/>
              </a:rPr>
              <a:t>Emphasise</a:t>
            </a:r>
            <a:r>
              <a:rPr lang="en-US" b="0" dirty="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dirty="0" err="1">
                <a:latin typeface="Poppins Light"/>
                <a:cs typeface="Poppins Light"/>
              </a:rPr>
              <a:t>emphasise</a:t>
            </a:r>
            <a:r>
              <a:rPr lang="en-US" b="0" dirty="0">
                <a:latin typeface="Poppins Light"/>
                <a:cs typeface="Poppins Light"/>
              </a:rPr>
              <a:t> that our brains learn more from failure than success, and approaching failure as a learning tool is essential in STEM jobs, as well as building self-resilience.</a:t>
            </a:r>
            <a:endParaRPr lang="en-US" b="1" dirty="0">
              <a:latin typeface="Poppins Light"/>
              <a:cs typeface="Poppins Light"/>
            </a:endParaRPr>
          </a:p>
          <a:p>
            <a:endParaRPr lang="en-GB" b="1" dirty="0">
              <a:cs typeface="Poppins Light" pitchFamily="2" charset="77"/>
            </a:endParaRPr>
          </a:p>
          <a:p>
            <a:r>
              <a:rPr lang="en-GB" b="1" dirty="0">
                <a:latin typeface="Poppins Light"/>
                <a:cs typeface="Poppins Light"/>
              </a:rPr>
              <a:t>Please note that to enter the Big Bang Competition this process represents the stages that students will be judged on, and they do not have to complete testing if it is difficult to do so.</a:t>
            </a:r>
            <a:endParaRPr lang="en-GB" dirty="0">
              <a:latin typeface="Poppins Light"/>
              <a:cs typeface="Poppins Light"/>
            </a:endParaRPr>
          </a:p>
          <a:p>
            <a:endParaRPr lang="en-GB" b="1" dirty="0">
              <a:latin typeface="Poppins Light"/>
              <a:cs typeface="Poppins Light"/>
            </a:endParaRPr>
          </a:p>
          <a:p>
            <a:r>
              <a:rPr lang="en-GB" b="1" dirty="0">
                <a:latin typeface="Poppins Light"/>
                <a:cs typeface="Poppins Light"/>
              </a:rPr>
              <a:t>Extension: </a:t>
            </a:r>
            <a:endParaRPr lang="en-GB" b="1" dirty="0">
              <a:cs typeface="Poppins Light"/>
            </a:endParaRPr>
          </a:p>
          <a:p>
            <a:pPr marL="171450" indent="-171450">
              <a:buFontTx/>
              <a:buChar char="-"/>
            </a:pPr>
            <a:r>
              <a:rPr lang="en-GB" b="0" dirty="0">
                <a:latin typeface="Poppins Light"/>
                <a:cs typeface="Poppins Light"/>
              </a:rPr>
              <a:t>Ask students to consider the ethics in testing and if using people what should they consider in this? Whose rights should they consider, and what permission will they have to seek?</a:t>
            </a:r>
            <a:endParaRPr lang="en-GB" b="1" dirty="0">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98</a:t>
            </a:fld>
            <a:endParaRPr lang="en-US"/>
          </a:p>
        </p:txBody>
      </p:sp>
    </p:spTree>
    <p:extLst>
      <p:ext uri="{BB962C8B-B14F-4D97-AF65-F5344CB8AC3E}">
        <p14:creationId xmlns:p14="http://schemas.microsoft.com/office/powerpoint/2010/main" val="38303752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99</a:t>
            </a:fld>
            <a:endParaRPr lang="en-US"/>
          </a:p>
        </p:txBody>
      </p:sp>
    </p:spTree>
    <p:extLst>
      <p:ext uri="{BB962C8B-B14F-4D97-AF65-F5344CB8AC3E}">
        <p14:creationId xmlns:p14="http://schemas.microsoft.com/office/powerpoint/2010/main" val="19971674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Poppins Light"/>
                <a:cs typeface="Poppins Light"/>
              </a:rPr>
              <a:t>Extension:  </a:t>
            </a:r>
            <a:endParaRPr lang="en-GB" b="1" dirty="0"/>
          </a:p>
          <a:p>
            <a:r>
              <a:rPr lang="en-GB" b="1" dirty="0">
                <a:latin typeface="Poppins Light"/>
                <a:cs typeface="Poppins Light"/>
              </a:rPr>
              <a:t>- </a:t>
            </a:r>
            <a:r>
              <a:rPr lang="en-GB" b="0" dirty="0">
                <a:latin typeface="Poppins Light"/>
                <a:cs typeface="Poppins Light"/>
              </a:rPr>
              <a:t>In project reflection you can ask them about future implications of their project and how it might need to be adapted in the future.</a:t>
            </a:r>
            <a:endParaRPr lang="en-GB" b="1" dirty="0">
              <a:latin typeface="Poppins Light"/>
              <a:cs typeface="Poppins Light"/>
            </a:endParaRPr>
          </a:p>
          <a:p>
            <a:r>
              <a:rPr lang="en-GB" b="1" dirty="0">
                <a:latin typeface="Poppins Light"/>
                <a:cs typeface="Poppins Light"/>
              </a:rPr>
              <a:t>- </a:t>
            </a:r>
            <a:r>
              <a:rPr lang="en-GB" b="0" dirty="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dirty="0">
                <a:latin typeface="Poppins Light"/>
                <a:ea typeface="Calibri"/>
                <a:cs typeface="Poppins Light"/>
              </a:rPr>
              <a:t>The Problem Statement – specific and clear.</a:t>
            </a:r>
            <a:endParaRPr lang="en-GB" dirty="0">
              <a:latin typeface="Poppins Light"/>
              <a:ea typeface="Calibri" panose="020F0502020204030204" pitchFamily="34" charset="0"/>
              <a:cs typeface="Poppins Light"/>
            </a:endParaRPr>
          </a:p>
          <a:p>
            <a:pPr marL="285750" indent="-285750">
              <a:buFont typeface="Courier New"/>
              <a:buChar char="o"/>
            </a:pPr>
            <a:r>
              <a:rPr lang="en-GB" dirty="0">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dirty="0">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dirty="0">
                <a:latin typeface="Poppins Light"/>
                <a:ea typeface="Calibri"/>
                <a:cs typeface="Poppins Light"/>
              </a:rPr>
              <a:t>Explaining testing options – understanding of the role of testing. </a:t>
            </a:r>
          </a:p>
          <a:p>
            <a:pPr marL="285750" indent="-285750">
              <a:buFont typeface="Courier New"/>
              <a:buChar char="o"/>
            </a:pPr>
            <a:r>
              <a:rPr lang="en-GB" dirty="0">
                <a:latin typeface="Poppins Light"/>
                <a:ea typeface="Calibri"/>
                <a:cs typeface="Poppins Light"/>
              </a:rPr>
              <a:t>reflection – good self-awareness, evaluation and goal setting.</a:t>
            </a:r>
          </a:p>
          <a:p>
            <a:pPr marL="285750" indent="-285750">
              <a:buFont typeface="Courier New"/>
              <a:buChar char="o"/>
            </a:pPr>
            <a:endParaRPr lang="en-GB" dirty="0">
              <a:latin typeface="Poppins Light"/>
              <a:ea typeface="Calibri"/>
              <a:cs typeface="Poppins Light"/>
            </a:endParaRPr>
          </a:p>
          <a:p>
            <a:pPr marL="285750" indent="-285750">
              <a:buFont typeface="Courier New"/>
              <a:buChar char="o"/>
            </a:pPr>
            <a:endParaRPr lang="en-GB" sz="1100" dirty="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100</a:t>
            </a:fld>
            <a:endParaRPr lang="en-US"/>
          </a:p>
        </p:txBody>
      </p:sp>
    </p:spTree>
    <p:extLst>
      <p:ext uri="{BB962C8B-B14F-4D97-AF65-F5344CB8AC3E}">
        <p14:creationId xmlns:p14="http://schemas.microsoft.com/office/powerpoint/2010/main" val="34332776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Light"/>
                <a:cs typeface="Poppins Light"/>
              </a:rPr>
              <a:t>1.  Asset Engineer: </a:t>
            </a:r>
            <a:r>
              <a:rPr lang="en-GB">
                <a:latin typeface="Poppins Light"/>
                <a:cs typeface="Poppins Light"/>
                <a:hlinkClick r:id="rId3"/>
              </a:rPr>
              <a:t>My three most answered questions about engineering... | Case Study | Neon - Brilliant inspiration (neonfutures.org.uk) </a:t>
            </a:r>
            <a:endParaRPr lang="en-GB">
              <a:cs typeface="Poppins Light" pitchFamily="2" charset="77"/>
            </a:endParaRPr>
          </a:p>
          <a:p>
            <a:r>
              <a:rPr lang="en-GB">
                <a:latin typeface="Poppins Light"/>
                <a:cs typeface="Poppins Light"/>
              </a:rPr>
              <a:t>2. Lead Signalling Power Engineer: </a:t>
            </a:r>
            <a:r>
              <a:rPr lang="en-GB">
                <a:hlinkClick r:id="rId4"/>
              </a:rPr>
              <a:t>Leading the signals | Case Study | Neon - Brilliant inspiration (neonfutures.org.uk)</a:t>
            </a:r>
            <a:r>
              <a:rPr lang="en-GB">
                <a:latin typeface="Poppins Light"/>
                <a:cs typeface="Poppins Light"/>
              </a:rPr>
              <a:t> </a:t>
            </a:r>
            <a:endParaRPr lang="en-GB">
              <a:cs typeface="Poppins Light"/>
            </a:endParaRPr>
          </a:p>
          <a:p>
            <a:endParaRPr lang="en-GB">
              <a:cs typeface="Poppins Light"/>
            </a:endParaRPr>
          </a:p>
          <a:p>
            <a:r>
              <a:rPr lang="en-GB" b="1">
                <a:latin typeface="Poppins Light"/>
                <a:cs typeface="Poppins Light"/>
              </a:rPr>
              <a:t>Next Steps: </a:t>
            </a:r>
            <a:endParaRPr lang="en-GB" b="1">
              <a:cs typeface="Poppins Light" pitchFamily="2" charset="77"/>
            </a:endParaRPr>
          </a:p>
          <a:p>
            <a:r>
              <a:rPr lang="en-GB">
                <a:latin typeface="Poppins Light"/>
                <a:cs typeface="Poppins Light"/>
              </a:rPr>
              <a:t>You can provide students with certificates to celebrate their achievement. </a:t>
            </a:r>
            <a:r>
              <a:rPr lang="en-GB">
                <a:latin typeface="Poppins Light"/>
                <a:cs typeface="Poppins Light"/>
                <a:hlinkClick r:id="rId5"/>
              </a:rPr>
              <a:t>A certificate template can be downloaded for print from here.</a:t>
            </a:r>
            <a:endParaRPr lang="en-GB">
              <a:latin typeface="Poppins Light"/>
              <a:cs typeface="Poppins Light"/>
            </a:endParaRPr>
          </a:p>
          <a:p>
            <a:br>
              <a:rPr lang="en-GB">
                <a:cs typeface="Poppins Light"/>
              </a:rPr>
            </a:br>
            <a:r>
              <a:rPr lang="en-GB">
                <a:latin typeface="Poppins Light"/>
                <a:cs typeface="Poppins Light"/>
                <a:hlinkClick r:id="rId6"/>
              </a:rPr>
              <a:t>You can enter The Big Bang Project Gallery here.</a:t>
            </a:r>
            <a:br>
              <a:rPr lang="en-GB">
                <a:cs typeface="Poppins Light"/>
              </a:rPr>
            </a:br>
            <a:endParaRPr lang="en-GB"/>
          </a:p>
          <a:p>
            <a:r>
              <a:rPr lang="en-GB">
                <a:latin typeface="Poppins Light"/>
                <a:cs typeface="Poppins Light"/>
                <a:hlinkClick r:id="rId7"/>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101</a:t>
            </a:fld>
            <a:endParaRPr lang="en-US"/>
          </a:p>
        </p:txBody>
      </p:sp>
    </p:spTree>
    <p:extLst>
      <p:ext uri="{BB962C8B-B14F-4D97-AF65-F5344CB8AC3E}">
        <p14:creationId xmlns:p14="http://schemas.microsoft.com/office/powerpoint/2010/main" val="1608072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hyperlink" Target="mailto:tcaffrey@engineeringuk.com" TargetMode="External"/><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mailto:jkarlsson@engineeringuk.com" TargetMode="External"/><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7" name="bg object 16">
            <a:extLst>
              <a:ext uri="{FF2B5EF4-FFF2-40B4-BE49-F238E27FC236}">
                <a16:creationId xmlns:a16="http://schemas.microsoft.com/office/drawing/2014/main" id="{7694D5E7-2521-BE46-B2CE-BB2D45749C9F}"/>
              </a:ext>
            </a:extLst>
          </p:cNvPr>
          <p:cNvSpPr/>
          <p:nvPr userDrawn="1"/>
        </p:nvSpPr>
        <p:spPr>
          <a:xfrm>
            <a:off x="0" y="7192"/>
            <a:ext cx="20104100" cy="1130935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6213F"/>
          </a:solidFill>
        </p:spPr>
        <p:txBody>
          <a:bodyPr wrap="square" lIns="0" tIns="0" rIns="0" bIns="0" rtlCol="0"/>
          <a:lstStyle/>
          <a:p>
            <a:endParaRPr sz="1092" b="0" i="0">
              <a:solidFill>
                <a:srgbClr val="FEC700"/>
              </a:solidFill>
              <a:latin typeface="Poppins Light" pitchFamily="2" charset="77"/>
            </a:endParaRPr>
          </a:p>
        </p:txBody>
      </p:sp>
      <p:grpSp>
        <p:nvGrpSpPr>
          <p:cNvPr id="13" name="Group 12">
            <a:extLst>
              <a:ext uri="{FF2B5EF4-FFF2-40B4-BE49-F238E27FC236}">
                <a16:creationId xmlns:a16="http://schemas.microsoft.com/office/drawing/2014/main" id="{3ECAA09B-9AF0-464F-AC87-59F5B7FF3AF5}"/>
              </a:ext>
            </a:extLst>
          </p:cNvPr>
          <p:cNvGrpSpPr/>
          <p:nvPr userDrawn="1"/>
        </p:nvGrpSpPr>
        <p:grpSpPr>
          <a:xfrm>
            <a:off x="1517650" y="0"/>
            <a:ext cx="7108886" cy="549273"/>
            <a:chOff x="691727" y="2"/>
            <a:chExt cx="4881727" cy="377190"/>
          </a:xfrm>
        </p:grpSpPr>
        <p:sp>
          <p:nvSpPr>
            <p:cNvPr id="14" name="object 22">
              <a:extLst>
                <a:ext uri="{FF2B5EF4-FFF2-40B4-BE49-F238E27FC236}">
                  <a16:creationId xmlns:a16="http://schemas.microsoft.com/office/drawing/2014/main" id="{6CFDD2E2-6C1C-8C47-88C6-50ED1A439BDB}"/>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5" name="object 23">
              <a:extLst>
                <a:ext uri="{FF2B5EF4-FFF2-40B4-BE49-F238E27FC236}">
                  <a16:creationId xmlns:a16="http://schemas.microsoft.com/office/drawing/2014/main" id="{03B6A0E2-CD20-584E-8B78-B26782B05F38}"/>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6" name="object 24">
              <a:extLst>
                <a:ext uri="{FF2B5EF4-FFF2-40B4-BE49-F238E27FC236}">
                  <a16:creationId xmlns:a16="http://schemas.microsoft.com/office/drawing/2014/main" id="{1D18BD79-4F92-9B48-90B5-3C9B41FAEF22}"/>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7" name="object 25">
              <a:extLst>
                <a:ext uri="{FF2B5EF4-FFF2-40B4-BE49-F238E27FC236}">
                  <a16:creationId xmlns:a16="http://schemas.microsoft.com/office/drawing/2014/main" id="{93D72D18-0EAF-FD4C-A6C2-074A2D5E1523}"/>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8" name="object 26">
              <a:extLst>
                <a:ext uri="{FF2B5EF4-FFF2-40B4-BE49-F238E27FC236}">
                  <a16:creationId xmlns:a16="http://schemas.microsoft.com/office/drawing/2014/main" id="{763BCF64-91B2-BA4B-AF8E-A8ACC51E26DB}"/>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19" name="object 27">
              <a:extLst>
                <a:ext uri="{FF2B5EF4-FFF2-40B4-BE49-F238E27FC236}">
                  <a16:creationId xmlns:a16="http://schemas.microsoft.com/office/drawing/2014/main" id="{8055253C-64A5-F94E-A595-2AB36DA3D76B}"/>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20" name="object 28">
              <a:extLst>
                <a:ext uri="{FF2B5EF4-FFF2-40B4-BE49-F238E27FC236}">
                  <a16:creationId xmlns:a16="http://schemas.microsoft.com/office/drawing/2014/main" id="{383BF279-73FF-CF4B-B70D-326E7669410D}"/>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21" name="object 29">
              <a:extLst>
                <a:ext uri="{FF2B5EF4-FFF2-40B4-BE49-F238E27FC236}">
                  <a16:creationId xmlns:a16="http://schemas.microsoft.com/office/drawing/2014/main" id="{D1D5E53A-3AC3-FE46-9F75-BBDF56E835A7}"/>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FEC700"/>
            </a:solidFill>
          </p:spPr>
          <p:txBody>
            <a:bodyPr wrap="square" lIns="0" tIns="0" rIns="0" bIns="0" rtlCol="0"/>
            <a:lstStyle/>
            <a:p>
              <a:endParaRPr/>
            </a:p>
          </p:txBody>
        </p:sp>
        <p:sp>
          <p:nvSpPr>
            <p:cNvPr id="22" name="object 30">
              <a:extLst>
                <a:ext uri="{FF2B5EF4-FFF2-40B4-BE49-F238E27FC236}">
                  <a16:creationId xmlns:a16="http://schemas.microsoft.com/office/drawing/2014/main" id="{82214430-0A9E-A64D-BED0-EBD8F6E1FA08}"/>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grpSp>
      <p:sp>
        <p:nvSpPr>
          <p:cNvPr id="23" name="object 21">
            <a:extLst>
              <a:ext uri="{FF2B5EF4-FFF2-40B4-BE49-F238E27FC236}">
                <a16:creationId xmlns:a16="http://schemas.microsoft.com/office/drawing/2014/main" id="{8F3A5CE6-EAF3-5C45-84B9-FFE0374117CB}"/>
              </a:ext>
            </a:extLst>
          </p:cNvPr>
          <p:cNvSpPr/>
          <p:nvPr userDrawn="1"/>
        </p:nvSpPr>
        <p:spPr>
          <a:xfrm>
            <a:off x="4815917" y="2487679"/>
            <a:ext cx="735942" cy="648051"/>
          </a:xfrm>
          <a:custGeom>
            <a:avLst/>
            <a:gdLst/>
            <a:ahLst/>
            <a:cxnLst/>
            <a:rect l="l" t="t" r="r" b="b"/>
            <a:pathLst>
              <a:path w="398780" h="351155">
                <a:moveTo>
                  <a:pt x="398691" y="350926"/>
                </a:moveTo>
                <a:lnTo>
                  <a:pt x="0" y="350926"/>
                </a:lnTo>
                <a:lnTo>
                  <a:pt x="248671" y="0"/>
                </a:lnTo>
                <a:lnTo>
                  <a:pt x="263389" y="34429"/>
                </a:lnTo>
                <a:lnTo>
                  <a:pt x="243832" y="34429"/>
                </a:lnTo>
                <a:lnTo>
                  <a:pt x="31610" y="333933"/>
                </a:lnTo>
                <a:lnTo>
                  <a:pt x="391426" y="333933"/>
                </a:lnTo>
                <a:lnTo>
                  <a:pt x="398691" y="350926"/>
                </a:lnTo>
                <a:close/>
              </a:path>
              <a:path w="398780" h="351155">
                <a:moveTo>
                  <a:pt x="391426" y="333933"/>
                </a:moveTo>
                <a:lnTo>
                  <a:pt x="371869" y="333933"/>
                </a:lnTo>
                <a:lnTo>
                  <a:pt x="243832" y="34429"/>
                </a:lnTo>
                <a:lnTo>
                  <a:pt x="263389" y="34429"/>
                </a:lnTo>
                <a:lnTo>
                  <a:pt x="391426" y="333933"/>
                </a:lnTo>
                <a:close/>
              </a:path>
            </a:pathLst>
          </a:custGeom>
          <a:solidFill>
            <a:srgbClr val="FFFFFF"/>
          </a:solidFill>
        </p:spPr>
        <p:txBody>
          <a:bodyPr wrap="square" lIns="0" tIns="0" rIns="0" bIns="0" rtlCol="0"/>
          <a:lstStyle/>
          <a:p>
            <a:endParaRPr/>
          </a:p>
        </p:txBody>
      </p:sp>
      <p:grpSp>
        <p:nvGrpSpPr>
          <p:cNvPr id="24" name="Group 23">
            <a:extLst>
              <a:ext uri="{FF2B5EF4-FFF2-40B4-BE49-F238E27FC236}">
                <a16:creationId xmlns:a16="http://schemas.microsoft.com/office/drawing/2014/main" id="{F8B409C5-B042-5A43-81AF-4886C24E3412}"/>
              </a:ext>
            </a:extLst>
          </p:cNvPr>
          <p:cNvGrpSpPr/>
          <p:nvPr userDrawn="1"/>
        </p:nvGrpSpPr>
        <p:grpSpPr>
          <a:xfrm>
            <a:off x="13785850" y="5658670"/>
            <a:ext cx="2080359" cy="2027433"/>
            <a:chOff x="8063789" y="4064012"/>
            <a:chExt cx="983373" cy="958355"/>
          </a:xfrm>
        </p:grpSpPr>
        <p:sp>
          <p:nvSpPr>
            <p:cNvPr id="25" name="object 5">
              <a:extLst>
                <a:ext uri="{FF2B5EF4-FFF2-40B4-BE49-F238E27FC236}">
                  <a16:creationId xmlns:a16="http://schemas.microsoft.com/office/drawing/2014/main" id="{1CEE404C-06BD-7742-8892-24AAA1D58F90}"/>
                </a:ext>
              </a:extLst>
            </p:cNvPr>
            <p:cNvSpPr/>
            <p:nvPr/>
          </p:nvSpPr>
          <p:spPr>
            <a:xfrm>
              <a:off x="8753386" y="4848377"/>
              <a:ext cx="179070" cy="173990"/>
            </a:xfrm>
            <a:custGeom>
              <a:avLst/>
              <a:gdLst/>
              <a:ahLst/>
              <a:cxnLst/>
              <a:rect l="l" t="t" r="r" b="b"/>
              <a:pathLst>
                <a:path w="179070" h="173989">
                  <a:moveTo>
                    <a:pt x="178676" y="68973"/>
                  </a:moveTo>
                  <a:lnTo>
                    <a:pt x="110464" y="68529"/>
                  </a:lnTo>
                  <a:lnTo>
                    <a:pt x="120510" y="254"/>
                  </a:lnTo>
                  <a:lnTo>
                    <a:pt x="83667" y="0"/>
                  </a:lnTo>
                  <a:lnTo>
                    <a:pt x="73621" y="68287"/>
                  </a:lnTo>
                  <a:lnTo>
                    <a:pt x="5422" y="67830"/>
                  </a:lnTo>
                  <a:lnTo>
                    <a:pt x="0" y="104698"/>
                  </a:lnTo>
                  <a:lnTo>
                    <a:pt x="68199" y="105156"/>
                  </a:lnTo>
                  <a:lnTo>
                    <a:pt x="58166" y="173418"/>
                  </a:lnTo>
                  <a:lnTo>
                    <a:pt x="94996" y="173659"/>
                  </a:lnTo>
                  <a:lnTo>
                    <a:pt x="105029" y="105397"/>
                  </a:lnTo>
                  <a:lnTo>
                    <a:pt x="173253" y="105841"/>
                  </a:lnTo>
                  <a:lnTo>
                    <a:pt x="178676" y="68973"/>
                  </a:lnTo>
                  <a:close/>
                </a:path>
              </a:pathLst>
            </a:custGeom>
            <a:solidFill>
              <a:srgbClr val="FFFFFF"/>
            </a:solidFill>
          </p:spPr>
          <p:txBody>
            <a:bodyPr wrap="square" lIns="0" tIns="0" rIns="0" bIns="0" rtlCol="0"/>
            <a:lstStyle/>
            <a:p>
              <a:endParaRPr/>
            </a:p>
          </p:txBody>
        </p:sp>
        <p:sp>
          <p:nvSpPr>
            <p:cNvPr id="26" name="object 6">
              <a:extLst>
                <a:ext uri="{FF2B5EF4-FFF2-40B4-BE49-F238E27FC236}">
                  <a16:creationId xmlns:a16="http://schemas.microsoft.com/office/drawing/2014/main" id="{E1216D34-0BDB-D947-BEC9-8B2F7AB078D7}"/>
                </a:ext>
              </a:extLst>
            </p:cNvPr>
            <p:cNvSpPr/>
            <p:nvPr/>
          </p:nvSpPr>
          <p:spPr>
            <a:xfrm>
              <a:off x="8791613" y="4588433"/>
              <a:ext cx="179070" cy="173990"/>
            </a:xfrm>
            <a:custGeom>
              <a:avLst/>
              <a:gdLst/>
              <a:ahLst/>
              <a:cxnLst/>
              <a:rect l="l" t="t" r="r" b="b"/>
              <a:pathLst>
                <a:path w="179070" h="173989">
                  <a:moveTo>
                    <a:pt x="178689" y="68961"/>
                  </a:moveTo>
                  <a:lnTo>
                    <a:pt x="110477" y="68516"/>
                  </a:lnTo>
                  <a:lnTo>
                    <a:pt x="120523" y="241"/>
                  </a:lnTo>
                  <a:lnTo>
                    <a:pt x="83680" y="0"/>
                  </a:lnTo>
                  <a:lnTo>
                    <a:pt x="73634" y="68287"/>
                  </a:lnTo>
                  <a:lnTo>
                    <a:pt x="5435" y="67830"/>
                  </a:lnTo>
                  <a:lnTo>
                    <a:pt x="0" y="104686"/>
                  </a:lnTo>
                  <a:lnTo>
                    <a:pt x="68211" y="105143"/>
                  </a:lnTo>
                  <a:lnTo>
                    <a:pt x="58178" y="173405"/>
                  </a:lnTo>
                  <a:lnTo>
                    <a:pt x="95008" y="173659"/>
                  </a:lnTo>
                  <a:lnTo>
                    <a:pt x="105054" y="105371"/>
                  </a:lnTo>
                  <a:lnTo>
                    <a:pt x="173266" y="105816"/>
                  </a:lnTo>
                  <a:lnTo>
                    <a:pt x="178689" y="68961"/>
                  </a:lnTo>
                  <a:close/>
                </a:path>
              </a:pathLst>
            </a:custGeom>
            <a:solidFill>
              <a:srgbClr val="FFFFFF"/>
            </a:solidFill>
          </p:spPr>
          <p:txBody>
            <a:bodyPr wrap="square" lIns="0" tIns="0" rIns="0" bIns="0" rtlCol="0"/>
            <a:lstStyle/>
            <a:p>
              <a:endParaRPr/>
            </a:p>
          </p:txBody>
        </p:sp>
        <p:sp>
          <p:nvSpPr>
            <p:cNvPr id="27" name="object 7">
              <a:extLst>
                <a:ext uri="{FF2B5EF4-FFF2-40B4-BE49-F238E27FC236}">
                  <a16:creationId xmlns:a16="http://schemas.microsoft.com/office/drawing/2014/main" id="{4962E3D5-7FC9-FA4C-8BCE-2A6FCB2C5596}"/>
                </a:ext>
              </a:extLst>
            </p:cNvPr>
            <p:cNvSpPr/>
            <p:nvPr/>
          </p:nvSpPr>
          <p:spPr>
            <a:xfrm>
              <a:off x="8829853" y="4328477"/>
              <a:ext cx="179070" cy="173990"/>
            </a:xfrm>
            <a:custGeom>
              <a:avLst/>
              <a:gdLst/>
              <a:ahLst/>
              <a:cxnLst/>
              <a:rect l="l" t="t" r="r" b="b"/>
              <a:pathLst>
                <a:path w="179070" h="173989">
                  <a:moveTo>
                    <a:pt x="178663" y="68961"/>
                  </a:moveTo>
                  <a:lnTo>
                    <a:pt x="110451" y="68516"/>
                  </a:lnTo>
                  <a:lnTo>
                    <a:pt x="120497" y="241"/>
                  </a:lnTo>
                  <a:lnTo>
                    <a:pt x="83680" y="0"/>
                  </a:lnTo>
                  <a:lnTo>
                    <a:pt x="73621" y="68287"/>
                  </a:lnTo>
                  <a:lnTo>
                    <a:pt x="5422" y="67830"/>
                  </a:lnTo>
                  <a:lnTo>
                    <a:pt x="0" y="104686"/>
                  </a:lnTo>
                  <a:lnTo>
                    <a:pt x="68199" y="105143"/>
                  </a:lnTo>
                  <a:lnTo>
                    <a:pt x="58166" y="173405"/>
                  </a:lnTo>
                  <a:lnTo>
                    <a:pt x="94996" y="173647"/>
                  </a:lnTo>
                  <a:lnTo>
                    <a:pt x="105029" y="105371"/>
                  </a:lnTo>
                  <a:lnTo>
                    <a:pt x="173253" y="105816"/>
                  </a:lnTo>
                  <a:lnTo>
                    <a:pt x="178663" y="68961"/>
                  </a:lnTo>
                  <a:close/>
                </a:path>
              </a:pathLst>
            </a:custGeom>
            <a:solidFill>
              <a:srgbClr val="FFFFFF"/>
            </a:solidFill>
          </p:spPr>
          <p:txBody>
            <a:bodyPr wrap="square" lIns="0" tIns="0" rIns="0" bIns="0" rtlCol="0"/>
            <a:lstStyle/>
            <a:p>
              <a:endParaRPr/>
            </a:p>
          </p:txBody>
        </p:sp>
        <p:sp>
          <p:nvSpPr>
            <p:cNvPr id="28" name="object 8">
              <a:extLst>
                <a:ext uri="{FF2B5EF4-FFF2-40B4-BE49-F238E27FC236}">
                  <a16:creationId xmlns:a16="http://schemas.microsoft.com/office/drawing/2014/main" id="{F2F0E853-F386-B048-B986-9D906D02443E}"/>
                </a:ext>
              </a:extLst>
            </p:cNvPr>
            <p:cNvSpPr/>
            <p:nvPr/>
          </p:nvSpPr>
          <p:spPr>
            <a:xfrm>
              <a:off x="8868092" y="4068521"/>
              <a:ext cx="179070" cy="173990"/>
            </a:xfrm>
            <a:custGeom>
              <a:avLst/>
              <a:gdLst/>
              <a:ahLst/>
              <a:cxnLst/>
              <a:rect l="l" t="t" r="r" b="b"/>
              <a:pathLst>
                <a:path w="179070" h="173989">
                  <a:moveTo>
                    <a:pt x="178663" y="68973"/>
                  </a:moveTo>
                  <a:lnTo>
                    <a:pt x="110439" y="68529"/>
                  </a:lnTo>
                  <a:lnTo>
                    <a:pt x="120497" y="241"/>
                  </a:lnTo>
                  <a:lnTo>
                    <a:pt x="83667" y="0"/>
                  </a:lnTo>
                  <a:lnTo>
                    <a:pt x="73621" y="68300"/>
                  </a:lnTo>
                  <a:lnTo>
                    <a:pt x="5422" y="67843"/>
                  </a:lnTo>
                  <a:lnTo>
                    <a:pt x="0" y="104698"/>
                  </a:lnTo>
                  <a:lnTo>
                    <a:pt x="68199" y="105156"/>
                  </a:lnTo>
                  <a:lnTo>
                    <a:pt x="58166" y="173405"/>
                  </a:lnTo>
                  <a:lnTo>
                    <a:pt x="94983" y="173647"/>
                  </a:lnTo>
                  <a:lnTo>
                    <a:pt x="105016" y="105384"/>
                  </a:lnTo>
                  <a:lnTo>
                    <a:pt x="173240" y="105829"/>
                  </a:lnTo>
                  <a:lnTo>
                    <a:pt x="178663" y="68973"/>
                  </a:lnTo>
                  <a:close/>
                </a:path>
              </a:pathLst>
            </a:custGeom>
            <a:solidFill>
              <a:srgbClr val="FFFFFF"/>
            </a:solidFill>
          </p:spPr>
          <p:txBody>
            <a:bodyPr wrap="square" lIns="0" tIns="0" rIns="0" bIns="0" rtlCol="0"/>
            <a:lstStyle/>
            <a:p>
              <a:endParaRPr/>
            </a:p>
          </p:txBody>
        </p:sp>
        <p:sp>
          <p:nvSpPr>
            <p:cNvPr id="29" name="object 9">
              <a:extLst>
                <a:ext uri="{FF2B5EF4-FFF2-40B4-BE49-F238E27FC236}">
                  <a16:creationId xmlns:a16="http://schemas.microsoft.com/office/drawing/2014/main" id="{F1A24B4F-A086-2C48-9754-CF42040EEDDD}"/>
                </a:ext>
              </a:extLst>
            </p:cNvPr>
            <p:cNvSpPr/>
            <p:nvPr/>
          </p:nvSpPr>
          <p:spPr>
            <a:xfrm>
              <a:off x="8523529" y="4846891"/>
              <a:ext cx="179070" cy="173990"/>
            </a:xfrm>
            <a:custGeom>
              <a:avLst/>
              <a:gdLst/>
              <a:ahLst/>
              <a:cxnLst/>
              <a:rect l="l" t="t" r="r" b="b"/>
              <a:pathLst>
                <a:path w="179070" h="173989">
                  <a:moveTo>
                    <a:pt x="178663" y="68961"/>
                  </a:moveTo>
                  <a:lnTo>
                    <a:pt x="110451" y="68516"/>
                  </a:lnTo>
                  <a:lnTo>
                    <a:pt x="120497" y="241"/>
                  </a:lnTo>
                  <a:lnTo>
                    <a:pt x="83667" y="0"/>
                  </a:lnTo>
                  <a:lnTo>
                    <a:pt x="73621" y="68287"/>
                  </a:lnTo>
                  <a:lnTo>
                    <a:pt x="5422" y="67830"/>
                  </a:lnTo>
                  <a:lnTo>
                    <a:pt x="0" y="104686"/>
                  </a:lnTo>
                  <a:lnTo>
                    <a:pt x="68199" y="105143"/>
                  </a:lnTo>
                  <a:lnTo>
                    <a:pt x="58166" y="173405"/>
                  </a:lnTo>
                  <a:lnTo>
                    <a:pt x="94983" y="173647"/>
                  </a:lnTo>
                  <a:lnTo>
                    <a:pt x="105029" y="105371"/>
                  </a:lnTo>
                  <a:lnTo>
                    <a:pt x="173240" y="105816"/>
                  </a:lnTo>
                  <a:lnTo>
                    <a:pt x="178663" y="68961"/>
                  </a:lnTo>
                  <a:close/>
                </a:path>
              </a:pathLst>
            </a:custGeom>
            <a:solidFill>
              <a:srgbClr val="FFFFFF"/>
            </a:solidFill>
          </p:spPr>
          <p:txBody>
            <a:bodyPr wrap="square" lIns="0" tIns="0" rIns="0" bIns="0" rtlCol="0"/>
            <a:lstStyle/>
            <a:p>
              <a:endParaRPr/>
            </a:p>
          </p:txBody>
        </p:sp>
        <p:sp>
          <p:nvSpPr>
            <p:cNvPr id="30" name="object 10">
              <a:extLst>
                <a:ext uri="{FF2B5EF4-FFF2-40B4-BE49-F238E27FC236}">
                  <a16:creationId xmlns:a16="http://schemas.microsoft.com/office/drawing/2014/main" id="{8376C262-446A-CA44-9D05-05A2B86052D1}"/>
                </a:ext>
              </a:extLst>
            </p:cNvPr>
            <p:cNvSpPr/>
            <p:nvPr/>
          </p:nvSpPr>
          <p:spPr>
            <a:xfrm>
              <a:off x="8561756" y="4586935"/>
              <a:ext cx="179070" cy="173990"/>
            </a:xfrm>
            <a:custGeom>
              <a:avLst/>
              <a:gdLst/>
              <a:ahLst/>
              <a:cxnLst/>
              <a:rect l="l" t="t" r="r" b="b"/>
              <a:pathLst>
                <a:path w="179070" h="173989">
                  <a:moveTo>
                    <a:pt x="178676" y="68961"/>
                  </a:moveTo>
                  <a:lnTo>
                    <a:pt x="110464" y="68516"/>
                  </a:lnTo>
                  <a:lnTo>
                    <a:pt x="120510" y="241"/>
                  </a:lnTo>
                  <a:lnTo>
                    <a:pt x="83680" y="0"/>
                  </a:lnTo>
                  <a:lnTo>
                    <a:pt x="73634" y="68287"/>
                  </a:lnTo>
                  <a:lnTo>
                    <a:pt x="5422" y="67830"/>
                  </a:lnTo>
                  <a:lnTo>
                    <a:pt x="0" y="104686"/>
                  </a:lnTo>
                  <a:lnTo>
                    <a:pt x="68211" y="105143"/>
                  </a:lnTo>
                  <a:lnTo>
                    <a:pt x="58178" y="173405"/>
                  </a:lnTo>
                  <a:lnTo>
                    <a:pt x="94996" y="173647"/>
                  </a:lnTo>
                  <a:lnTo>
                    <a:pt x="105041" y="105371"/>
                  </a:lnTo>
                  <a:lnTo>
                    <a:pt x="173253" y="105816"/>
                  </a:lnTo>
                  <a:lnTo>
                    <a:pt x="178676" y="68961"/>
                  </a:lnTo>
                  <a:close/>
                </a:path>
              </a:pathLst>
            </a:custGeom>
            <a:solidFill>
              <a:srgbClr val="FFFFFF"/>
            </a:solidFill>
          </p:spPr>
          <p:txBody>
            <a:bodyPr wrap="square" lIns="0" tIns="0" rIns="0" bIns="0" rtlCol="0"/>
            <a:lstStyle/>
            <a:p>
              <a:endParaRPr/>
            </a:p>
          </p:txBody>
        </p:sp>
        <p:sp>
          <p:nvSpPr>
            <p:cNvPr id="31" name="object 11">
              <a:extLst>
                <a:ext uri="{FF2B5EF4-FFF2-40B4-BE49-F238E27FC236}">
                  <a16:creationId xmlns:a16="http://schemas.microsoft.com/office/drawing/2014/main" id="{79DD1826-5B33-C544-A3E1-CE2DC3A62D1D}"/>
                </a:ext>
              </a:extLst>
            </p:cNvPr>
            <p:cNvSpPr/>
            <p:nvPr/>
          </p:nvSpPr>
          <p:spPr>
            <a:xfrm>
              <a:off x="8599995" y="4326966"/>
              <a:ext cx="179070" cy="173990"/>
            </a:xfrm>
            <a:custGeom>
              <a:avLst/>
              <a:gdLst/>
              <a:ahLst/>
              <a:cxnLst/>
              <a:rect l="l" t="t" r="r" b="b"/>
              <a:pathLst>
                <a:path w="179070" h="173989">
                  <a:moveTo>
                    <a:pt x="178663" y="68961"/>
                  </a:moveTo>
                  <a:lnTo>
                    <a:pt x="110451" y="68516"/>
                  </a:lnTo>
                  <a:lnTo>
                    <a:pt x="120497" y="254"/>
                  </a:lnTo>
                  <a:lnTo>
                    <a:pt x="83667" y="0"/>
                  </a:lnTo>
                  <a:lnTo>
                    <a:pt x="73621" y="68287"/>
                  </a:lnTo>
                  <a:lnTo>
                    <a:pt x="5410" y="67830"/>
                  </a:lnTo>
                  <a:lnTo>
                    <a:pt x="0" y="104686"/>
                  </a:lnTo>
                  <a:lnTo>
                    <a:pt x="68199" y="105143"/>
                  </a:lnTo>
                  <a:lnTo>
                    <a:pt x="58166" y="173418"/>
                  </a:lnTo>
                  <a:lnTo>
                    <a:pt x="94983" y="173659"/>
                  </a:lnTo>
                  <a:lnTo>
                    <a:pt x="105029" y="105384"/>
                  </a:lnTo>
                  <a:lnTo>
                    <a:pt x="173240" y="105829"/>
                  </a:lnTo>
                  <a:lnTo>
                    <a:pt x="178663" y="68961"/>
                  </a:lnTo>
                  <a:close/>
                </a:path>
              </a:pathLst>
            </a:custGeom>
            <a:solidFill>
              <a:srgbClr val="FFFFFF"/>
            </a:solidFill>
          </p:spPr>
          <p:txBody>
            <a:bodyPr wrap="square" lIns="0" tIns="0" rIns="0" bIns="0" rtlCol="0"/>
            <a:lstStyle/>
            <a:p>
              <a:endParaRPr/>
            </a:p>
          </p:txBody>
        </p:sp>
        <p:sp>
          <p:nvSpPr>
            <p:cNvPr id="32" name="object 12">
              <a:extLst>
                <a:ext uri="{FF2B5EF4-FFF2-40B4-BE49-F238E27FC236}">
                  <a16:creationId xmlns:a16="http://schemas.microsoft.com/office/drawing/2014/main" id="{DF33C178-5CCB-A543-8698-E5DBE7FBB974}"/>
                </a:ext>
              </a:extLst>
            </p:cNvPr>
            <p:cNvSpPr/>
            <p:nvPr/>
          </p:nvSpPr>
          <p:spPr>
            <a:xfrm>
              <a:off x="8638223" y="4067009"/>
              <a:ext cx="179070" cy="173990"/>
            </a:xfrm>
            <a:custGeom>
              <a:avLst/>
              <a:gdLst/>
              <a:ahLst/>
              <a:cxnLst/>
              <a:rect l="l" t="t" r="r" b="b"/>
              <a:pathLst>
                <a:path w="179070" h="173989">
                  <a:moveTo>
                    <a:pt x="178676" y="68973"/>
                  </a:moveTo>
                  <a:lnTo>
                    <a:pt x="110451" y="68529"/>
                  </a:lnTo>
                  <a:lnTo>
                    <a:pt x="120510" y="241"/>
                  </a:lnTo>
                  <a:lnTo>
                    <a:pt x="83680" y="0"/>
                  </a:lnTo>
                  <a:lnTo>
                    <a:pt x="73621" y="68287"/>
                  </a:lnTo>
                  <a:lnTo>
                    <a:pt x="5422" y="67830"/>
                  </a:lnTo>
                  <a:lnTo>
                    <a:pt x="0" y="104698"/>
                  </a:lnTo>
                  <a:lnTo>
                    <a:pt x="68199" y="105156"/>
                  </a:lnTo>
                  <a:lnTo>
                    <a:pt x="58166" y="173418"/>
                  </a:lnTo>
                  <a:lnTo>
                    <a:pt x="94996" y="173659"/>
                  </a:lnTo>
                  <a:lnTo>
                    <a:pt x="105029" y="105384"/>
                  </a:lnTo>
                  <a:lnTo>
                    <a:pt x="173253" y="105829"/>
                  </a:lnTo>
                  <a:lnTo>
                    <a:pt x="178676" y="68973"/>
                  </a:lnTo>
                  <a:close/>
                </a:path>
              </a:pathLst>
            </a:custGeom>
            <a:solidFill>
              <a:srgbClr val="FFFFFF"/>
            </a:solidFill>
          </p:spPr>
          <p:txBody>
            <a:bodyPr wrap="square" lIns="0" tIns="0" rIns="0" bIns="0" rtlCol="0"/>
            <a:lstStyle/>
            <a:p>
              <a:endParaRPr/>
            </a:p>
          </p:txBody>
        </p:sp>
        <p:sp>
          <p:nvSpPr>
            <p:cNvPr id="33" name="object 13">
              <a:extLst>
                <a:ext uri="{FF2B5EF4-FFF2-40B4-BE49-F238E27FC236}">
                  <a16:creationId xmlns:a16="http://schemas.microsoft.com/office/drawing/2014/main" id="{C379421C-A88F-A54B-9F3B-E2487D93B01D}"/>
                </a:ext>
              </a:extLst>
            </p:cNvPr>
            <p:cNvSpPr/>
            <p:nvPr/>
          </p:nvSpPr>
          <p:spPr>
            <a:xfrm>
              <a:off x="8293658" y="4845380"/>
              <a:ext cx="179070" cy="173990"/>
            </a:xfrm>
            <a:custGeom>
              <a:avLst/>
              <a:gdLst/>
              <a:ahLst/>
              <a:cxnLst/>
              <a:rect l="l" t="t" r="r" b="b"/>
              <a:pathLst>
                <a:path w="179070" h="173989">
                  <a:moveTo>
                    <a:pt x="178676" y="68961"/>
                  </a:moveTo>
                  <a:lnTo>
                    <a:pt x="110464" y="68516"/>
                  </a:lnTo>
                  <a:lnTo>
                    <a:pt x="120510" y="241"/>
                  </a:lnTo>
                  <a:lnTo>
                    <a:pt x="83680" y="0"/>
                  </a:lnTo>
                  <a:lnTo>
                    <a:pt x="73634" y="68287"/>
                  </a:lnTo>
                  <a:lnTo>
                    <a:pt x="5422" y="67830"/>
                  </a:lnTo>
                  <a:lnTo>
                    <a:pt x="0" y="104686"/>
                  </a:lnTo>
                  <a:lnTo>
                    <a:pt x="68211" y="105143"/>
                  </a:lnTo>
                  <a:lnTo>
                    <a:pt x="58178" y="173405"/>
                  </a:lnTo>
                  <a:lnTo>
                    <a:pt x="94996" y="173647"/>
                  </a:lnTo>
                  <a:lnTo>
                    <a:pt x="105041" y="105371"/>
                  </a:lnTo>
                  <a:lnTo>
                    <a:pt x="173253" y="105816"/>
                  </a:lnTo>
                  <a:lnTo>
                    <a:pt x="178676" y="68961"/>
                  </a:lnTo>
                  <a:close/>
                </a:path>
              </a:pathLst>
            </a:custGeom>
            <a:solidFill>
              <a:srgbClr val="FFFFFF"/>
            </a:solidFill>
          </p:spPr>
          <p:txBody>
            <a:bodyPr wrap="square" lIns="0" tIns="0" rIns="0" bIns="0" rtlCol="0"/>
            <a:lstStyle/>
            <a:p>
              <a:endParaRPr/>
            </a:p>
          </p:txBody>
        </p:sp>
        <p:sp>
          <p:nvSpPr>
            <p:cNvPr id="34" name="object 14">
              <a:extLst>
                <a:ext uri="{FF2B5EF4-FFF2-40B4-BE49-F238E27FC236}">
                  <a16:creationId xmlns:a16="http://schemas.microsoft.com/office/drawing/2014/main" id="{595D6160-CE8B-254F-9BD7-3C833EB425AD}"/>
                </a:ext>
              </a:extLst>
            </p:cNvPr>
            <p:cNvSpPr/>
            <p:nvPr/>
          </p:nvSpPr>
          <p:spPr>
            <a:xfrm>
              <a:off x="8331886" y="4585423"/>
              <a:ext cx="179070" cy="173990"/>
            </a:xfrm>
            <a:custGeom>
              <a:avLst/>
              <a:gdLst/>
              <a:ahLst/>
              <a:cxnLst/>
              <a:rect l="l" t="t" r="r" b="b"/>
              <a:pathLst>
                <a:path w="179070" h="173989">
                  <a:moveTo>
                    <a:pt x="178676" y="68961"/>
                  </a:moveTo>
                  <a:lnTo>
                    <a:pt x="110464" y="68516"/>
                  </a:lnTo>
                  <a:lnTo>
                    <a:pt x="120510" y="241"/>
                  </a:lnTo>
                  <a:lnTo>
                    <a:pt x="83680" y="0"/>
                  </a:lnTo>
                  <a:lnTo>
                    <a:pt x="73621" y="68287"/>
                  </a:lnTo>
                  <a:lnTo>
                    <a:pt x="5422" y="67830"/>
                  </a:lnTo>
                  <a:lnTo>
                    <a:pt x="0" y="104686"/>
                  </a:lnTo>
                  <a:lnTo>
                    <a:pt x="68199" y="105143"/>
                  </a:lnTo>
                  <a:lnTo>
                    <a:pt x="58166" y="173405"/>
                  </a:lnTo>
                  <a:lnTo>
                    <a:pt x="94996" y="173647"/>
                  </a:lnTo>
                  <a:lnTo>
                    <a:pt x="105041" y="105371"/>
                  </a:lnTo>
                  <a:lnTo>
                    <a:pt x="173253" y="105816"/>
                  </a:lnTo>
                  <a:lnTo>
                    <a:pt x="178676" y="68961"/>
                  </a:lnTo>
                  <a:close/>
                </a:path>
              </a:pathLst>
            </a:custGeom>
            <a:solidFill>
              <a:srgbClr val="FFFFFF"/>
            </a:solidFill>
          </p:spPr>
          <p:txBody>
            <a:bodyPr wrap="square" lIns="0" tIns="0" rIns="0" bIns="0" rtlCol="0"/>
            <a:lstStyle/>
            <a:p>
              <a:endParaRPr/>
            </a:p>
          </p:txBody>
        </p:sp>
        <p:sp>
          <p:nvSpPr>
            <p:cNvPr id="35" name="object 15">
              <a:extLst>
                <a:ext uri="{FF2B5EF4-FFF2-40B4-BE49-F238E27FC236}">
                  <a16:creationId xmlns:a16="http://schemas.microsoft.com/office/drawing/2014/main" id="{E03960CE-AC58-0B43-8E03-DFBB13654FFF}"/>
                </a:ext>
              </a:extLst>
            </p:cNvPr>
            <p:cNvSpPr/>
            <p:nvPr/>
          </p:nvSpPr>
          <p:spPr>
            <a:xfrm>
              <a:off x="8370125" y="4325467"/>
              <a:ext cx="179070" cy="173990"/>
            </a:xfrm>
            <a:custGeom>
              <a:avLst/>
              <a:gdLst/>
              <a:ahLst/>
              <a:cxnLst/>
              <a:rect l="l" t="t" r="r" b="b"/>
              <a:pathLst>
                <a:path w="179070" h="173989">
                  <a:moveTo>
                    <a:pt x="178663" y="68973"/>
                  </a:moveTo>
                  <a:lnTo>
                    <a:pt x="110451" y="68529"/>
                  </a:lnTo>
                  <a:lnTo>
                    <a:pt x="120510" y="241"/>
                  </a:lnTo>
                  <a:lnTo>
                    <a:pt x="83667" y="0"/>
                  </a:lnTo>
                  <a:lnTo>
                    <a:pt x="73621" y="68287"/>
                  </a:lnTo>
                  <a:lnTo>
                    <a:pt x="5422" y="67830"/>
                  </a:lnTo>
                  <a:lnTo>
                    <a:pt x="0" y="104698"/>
                  </a:lnTo>
                  <a:lnTo>
                    <a:pt x="68199" y="105156"/>
                  </a:lnTo>
                  <a:lnTo>
                    <a:pt x="58166" y="173405"/>
                  </a:lnTo>
                  <a:lnTo>
                    <a:pt x="94996" y="173647"/>
                  </a:lnTo>
                  <a:lnTo>
                    <a:pt x="105029" y="105384"/>
                  </a:lnTo>
                  <a:lnTo>
                    <a:pt x="173253" y="105829"/>
                  </a:lnTo>
                  <a:lnTo>
                    <a:pt x="178663" y="68973"/>
                  </a:lnTo>
                  <a:close/>
                </a:path>
              </a:pathLst>
            </a:custGeom>
            <a:solidFill>
              <a:srgbClr val="FFFFFF"/>
            </a:solidFill>
          </p:spPr>
          <p:txBody>
            <a:bodyPr wrap="square" lIns="0" tIns="0" rIns="0" bIns="0" rtlCol="0"/>
            <a:lstStyle/>
            <a:p>
              <a:endParaRPr/>
            </a:p>
          </p:txBody>
        </p:sp>
        <p:sp>
          <p:nvSpPr>
            <p:cNvPr id="36" name="object 16">
              <a:extLst>
                <a:ext uri="{FF2B5EF4-FFF2-40B4-BE49-F238E27FC236}">
                  <a16:creationId xmlns:a16="http://schemas.microsoft.com/office/drawing/2014/main" id="{A04F2B01-03E4-C944-A4F3-1993F9BB658E}"/>
                </a:ext>
              </a:extLst>
            </p:cNvPr>
            <p:cNvSpPr/>
            <p:nvPr/>
          </p:nvSpPr>
          <p:spPr>
            <a:xfrm>
              <a:off x="8408365" y="4065523"/>
              <a:ext cx="179070" cy="173990"/>
            </a:xfrm>
            <a:custGeom>
              <a:avLst/>
              <a:gdLst/>
              <a:ahLst/>
              <a:cxnLst/>
              <a:rect l="l" t="t" r="r" b="b"/>
              <a:pathLst>
                <a:path w="179070" h="173989">
                  <a:moveTo>
                    <a:pt x="178663" y="68961"/>
                  </a:moveTo>
                  <a:lnTo>
                    <a:pt x="110451" y="68516"/>
                  </a:lnTo>
                  <a:lnTo>
                    <a:pt x="120497" y="241"/>
                  </a:lnTo>
                  <a:lnTo>
                    <a:pt x="83667" y="0"/>
                  </a:lnTo>
                  <a:lnTo>
                    <a:pt x="73621" y="68287"/>
                  </a:lnTo>
                  <a:lnTo>
                    <a:pt x="5422" y="67830"/>
                  </a:lnTo>
                  <a:lnTo>
                    <a:pt x="0" y="104686"/>
                  </a:lnTo>
                  <a:lnTo>
                    <a:pt x="68199" y="105143"/>
                  </a:lnTo>
                  <a:lnTo>
                    <a:pt x="58166" y="173405"/>
                  </a:lnTo>
                  <a:lnTo>
                    <a:pt x="94983" y="173647"/>
                  </a:lnTo>
                  <a:lnTo>
                    <a:pt x="105029" y="105371"/>
                  </a:lnTo>
                  <a:lnTo>
                    <a:pt x="173240" y="105816"/>
                  </a:lnTo>
                  <a:lnTo>
                    <a:pt x="178663" y="68961"/>
                  </a:lnTo>
                  <a:close/>
                </a:path>
              </a:pathLst>
            </a:custGeom>
            <a:solidFill>
              <a:srgbClr val="FFFFFF"/>
            </a:solidFill>
          </p:spPr>
          <p:txBody>
            <a:bodyPr wrap="square" lIns="0" tIns="0" rIns="0" bIns="0" rtlCol="0"/>
            <a:lstStyle/>
            <a:p>
              <a:endParaRPr/>
            </a:p>
          </p:txBody>
        </p:sp>
        <p:sp>
          <p:nvSpPr>
            <p:cNvPr id="37" name="object 17">
              <a:extLst>
                <a:ext uri="{FF2B5EF4-FFF2-40B4-BE49-F238E27FC236}">
                  <a16:creationId xmlns:a16="http://schemas.microsoft.com/office/drawing/2014/main" id="{730071CA-C2C0-DC4A-B233-6AC72B7D2D28}"/>
                </a:ext>
              </a:extLst>
            </p:cNvPr>
            <p:cNvSpPr/>
            <p:nvPr/>
          </p:nvSpPr>
          <p:spPr>
            <a:xfrm>
              <a:off x="8063789" y="4843868"/>
              <a:ext cx="179070" cy="173990"/>
            </a:xfrm>
            <a:custGeom>
              <a:avLst/>
              <a:gdLst/>
              <a:ahLst/>
              <a:cxnLst/>
              <a:rect l="l" t="t" r="r" b="b"/>
              <a:pathLst>
                <a:path w="179070" h="173989">
                  <a:moveTo>
                    <a:pt x="178676" y="68961"/>
                  </a:moveTo>
                  <a:lnTo>
                    <a:pt x="110464" y="68516"/>
                  </a:lnTo>
                  <a:lnTo>
                    <a:pt x="120510" y="254"/>
                  </a:lnTo>
                  <a:lnTo>
                    <a:pt x="83680" y="0"/>
                  </a:lnTo>
                  <a:lnTo>
                    <a:pt x="73634" y="68287"/>
                  </a:lnTo>
                  <a:lnTo>
                    <a:pt x="5422" y="67830"/>
                  </a:lnTo>
                  <a:lnTo>
                    <a:pt x="0" y="104686"/>
                  </a:lnTo>
                  <a:lnTo>
                    <a:pt x="68211" y="105143"/>
                  </a:lnTo>
                  <a:lnTo>
                    <a:pt x="58166" y="173418"/>
                  </a:lnTo>
                  <a:lnTo>
                    <a:pt x="95008" y="173659"/>
                  </a:lnTo>
                  <a:lnTo>
                    <a:pt x="105041" y="105384"/>
                  </a:lnTo>
                  <a:lnTo>
                    <a:pt x="173240" y="105829"/>
                  </a:lnTo>
                  <a:lnTo>
                    <a:pt x="178676" y="68961"/>
                  </a:lnTo>
                  <a:close/>
                </a:path>
              </a:pathLst>
            </a:custGeom>
            <a:solidFill>
              <a:srgbClr val="FFFFFF"/>
            </a:solidFill>
          </p:spPr>
          <p:txBody>
            <a:bodyPr wrap="square" lIns="0" tIns="0" rIns="0" bIns="0" rtlCol="0"/>
            <a:lstStyle/>
            <a:p>
              <a:endParaRPr/>
            </a:p>
          </p:txBody>
        </p:sp>
        <p:sp>
          <p:nvSpPr>
            <p:cNvPr id="38" name="object 18">
              <a:extLst>
                <a:ext uri="{FF2B5EF4-FFF2-40B4-BE49-F238E27FC236}">
                  <a16:creationId xmlns:a16="http://schemas.microsoft.com/office/drawing/2014/main" id="{C2B18BEB-B56E-6242-946B-691AB60FC1D6}"/>
                </a:ext>
              </a:extLst>
            </p:cNvPr>
            <p:cNvSpPr/>
            <p:nvPr/>
          </p:nvSpPr>
          <p:spPr>
            <a:xfrm>
              <a:off x="8102028" y="4583912"/>
              <a:ext cx="179070" cy="173990"/>
            </a:xfrm>
            <a:custGeom>
              <a:avLst/>
              <a:gdLst/>
              <a:ahLst/>
              <a:cxnLst/>
              <a:rect l="l" t="t" r="r" b="b"/>
              <a:pathLst>
                <a:path w="179070" h="173989">
                  <a:moveTo>
                    <a:pt x="178663" y="68961"/>
                  </a:moveTo>
                  <a:lnTo>
                    <a:pt x="110451" y="68516"/>
                  </a:lnTo>
                  <a:lnTo>
                    <a:pt x="120497" y="241"/>
                  </a:lnTo>
                  <a:lnTo>
                    <a:pt x="83667" y="0"/>
                  </a:lnTo>
                  <a:lnTo>
                    <a:pt x="73621" y="68287"/>
                  </a:lnTo>
                  <a:lnTo>
                    <a:pt x="5422" y="67830"/>
                  </a:lnTo>
                  <a:lnTo>
                    <a:pt x="0" y="104686"/>
                  </a:lnTo>
                  <a:lnTo>
                    <a:pt x="68199" y="105143"/>
                  </a:lnTo>
                  <a:lnTo>
                    <a:pt x="58166" y="173418"/>
                  </a:lnTo>
                  <a:lnTo>
                    <a:pt x="94983" y="173659"/>
                  </a:lnTo>
                  <a:lnTo>
                    <a:pt x="105029" y="105371"/>
                  </a:lnTo>
                  <a:lnTo>
                    <a:pt x="173240" y="105816"/>
                  </a:lnTo>
                  <a:lnTo>
                    <a:pt x="178663" y="68961"/>
                  </a:lnTo>
                  <a:close/>
                </a:path>
              </a:pathLst>
            </a:custGeom>
            <a:solidFill>
              <a:srgbClr val="FFFFFF"/>
            </a:solidFill>
          </p:spPr>
          <p:txBody>
            <a:bodyPr wrap="square" lIns="0" tIns="0" rIns="0" bIns="0" rtlCol="0"/>
            <a:lstStyle/>
            <a:p>
              <a:endParaRPr/>
            </a:p>
          </p:txBody>
        </p:sp>
        <p:sp>
          <p:nvSpPr>
            <p:cNvPr id="40" name="object 19">
              <a:extLst>
                <a:ext uri="{FF2B5EF4-FFF2-40B4-BE49-F238E27FC236}">
                  <a16:creationId xmlns:a16="http://schemas.microsoft.com/office/drawing/2014/main" id="{7230347C-1007-464F-B45D-B0131F56B693}"/>
                </a:ext>
              </a:extLst>
            </p:cNvPr>
            <p:cNvSpPr/>
            <p:nvPr/>
          </p:nvSpPr>
          <p:spPr>
            <a:xfrm>
              <a:off x="8140268" y="4323969"/>
              <a:ext cx="179070" cy="173990"/>
            </a:xfrm>
            <a:custGeom>
              <a:avLst/>
              <a:gdLst/>
              <a:ahLst/>
              <a:cxnLst/>
              <a:rect l="l" t="t" r="r" b="b"/>
              <a:pathLst>
                <a:path w="179070" h="173989">
                  <a:moveTo>
                    <a:pt x="178663" y="68961"/>
                  </a:moveTo>
                  <a:lnTo>
                    <a:pt x="110451" y="68516"/>
                  </a:lnTo>
                  <a:lnTo>
                    <a:pt x="120497" y="241"/>
                  </a:lnTo>
                  <a:lnTo>
                    <a:pt x="83667" y="0"/>
                  </a:lnTo>
                  <a:lnTo>
                    <a:pt x="73621" y="68287"/>
                  </a:lnTo>
                  <a:lnTo>
                    <a:pt x="5422" y="67830"/>
                  </a:lnTo>
                  <a:lnTo>
                    <a:pt x="0" y="104686"/>
                  </a:lnTo>
                  <a:lnTo>
                    <a:pt x="68199" y="105143"/>
                  </a:lnTo>
                  <a:lnTo>
                    <a:pt x="58166" y="173405"/>
                  </a:lnTo>
                  <a:lnTo>
                    <a:pt x="94983" y="173647"/>
                  </a:lnTo>
                  <a:lnTo>
                    <a:pt x="105029" y="105371"/>
                  </a:lnTo>
                  <a:lnTo>
                    <a:pt x="173240" y="105816"/>
                  </a:lnTo>
                  <a:lnTo>
                    <a:pt x="178663" y="68961"/>
                  </a:lnTo>
                  <a:close/>
                </a:path>
              </a:pathLst>
            </a:custGeom>
            <a:solidFill>
              <a:srgbClr val="FFFFFF"/>
            </a:solidFill>
          </p:spPr>
          <p:txBody>
            <a:bodyPr wrap="square" lIns="0" tIns="0" rIns="0" bIns="0" rtlCol="0"/>
            <a:lstStyle/>
            <a:p>
              <a:endParaRPr/>
            </a:p>
          </p:txBody>
        </p:sp>
        <p:sp>
          <p:nvSpPr>
            <p:cNvPr id="41" name="object 20">
              <a:extLst>
                <a:ext uri="{FF2B5EF4-FFF2-40B4-BE49-F238E27FC236}">
                  <a16:creationId xmlns:a16="http://schemas.microsoft.com/office/drawing/2014/main" id="{3CD98227-D6B6-4643-A9A3-DDE6A8127DED}"/>
                </a:ext>
              </a:extLst>
            </p:cNvPr>
            <p:cNvSpPr/>
            <p:nvPr/>
          </p:nvSpPr>
          <p:spPr>
            <a:xfrm>
              <a:off x="8178508" y="4064012"/>
              <a:ext cx="179070" cy="173990"/>
            </a:xfrm>
            <a:custGeom>
              <a:avLst/>
              <a:gdLst/>
              <a:ahLst/>
              <a:cxnLst/>
              <a:rect l="l" t="t" r="r" b="b"/>
              <a:pathLst>
                <a:path w="179070" h="173989">
                  <a:moveTo>
                    <a:pt x="178663" y="68961"/>
                  </a:moveTo>
                  <a:lnTo>
                    <a:pt x="110451" y="68516"/>
                  </a:lnTo>
                  <a:lnTo>
                    <a:pt x="120497" y="241"/>
                  </a:lnTo>
                  <a:lnTo>
                    <a:pt x="83667" y="0"/>
                  </a:lnTo>
                  <a:lnTo>
                    <a:pt x="73621" y="68287"/>
                  </a:lnTo>
                  <a:lnTo>
                    <a:pt x="5410" y="67830"/>
                  </a:lnTo>
                  <a:lnTo>
                    <a:pt x="0" y="104686"/>
                  </a:lnTo>
                  <a:lnTo>
                    <a:pt x="68199" y="105143"/>
                  </a:lnTo>
                  <a:lnTo>
                    <a:pt x="58166" y="173405"/>
                  </a:lnTo>
                  <a:lnTo>
                    <a:pt x="94983" y="173647"/>
                  </a:lnTo>
                  <a:lnTo>
                    <a:pt x="105029" y="105371"/>
                  </a:lnTo>
                  <a:lnTo>
                    <a:pt x="173240" y="105816"/>
                  </a:lnTo>
                  <a:lnTo>
                    <a:pt x="178663" y="68961"/>
                  </a:lnTo>
                  <a:close/>
                </a:path>
              </a:pathLst>
            </a:custGeom>
            <a:solidFill>
              <a:srgbClr val="FFFFFF"/>
            </a:solidFill>
          </p:spPr>
          <p:txBody>
            <a:bodyPr wrap="square" lIns="0" tIns="0" rIns="0" bIns="0" rtlCol="0"/>
            <a:lstStyle/>
            <a:p>
              <a:endParaRPr/>
            </a:p>
          </p:txBody>
        </p:sp>
      </p:grpSp>
      <p:grpSp>
        <p:nvGrpSpPr>
          <p:cNvPr id="42" name="object 31">
            <a:extLst>
              <a:ext uri="{FF2B5EF4-FFF2-40B4-BE49-F238E27FC236}">
                <a16:creationId xmlns:a16="http://schemas.microsoft.com/office/drawing/2014/main" id="{520EBA6D-D4AA-F341-9B0E-EAF5274260E8}"/>
              </a:ext>
            </a:extLst>
          </p:cNvPr>
          <p:cNvGrpSpPr/>
          <p:nvPr userDrawn="1"/>
        </p:nvGrpSpPr>
        <p:grpSpPr>
          <a:xfrm>
            <a:off x="0" y="8259512"/>
            <a:ext cx="3557709" cy="3049838"/>
            <a:chOff x="0" y="6069449"/>
            <a:chExt cx="1739264" cy="1490980"/>
          </a:xfrm>
        </p:grpSpPr>
        <p:sp>
          <p:nvSpPr>
            <p:cNvPr id="43" name="object 32">
              <a:extLst>
                <a:ext uri="{FF2B5EF4-FFF2-40B4-BE49-F238E27FC236}">
                  <a16:creationId xmlns:a16="http://schemas.microsoft.com/office/drawing/2014/main" id="{6ED24C70-7D01-B244-AF6B-494E570C9489}"/>
                </a:ext>
              </a:extLst>
            </p:cNvPr>
            <p:cNvSpPr/>
            <p:nvPr/>
          </p:nvSpPr>
          <p:spPr>
            <a:xfrm>
              <a:off x="0" y="6069456"/>
              <a:ext cx="1739264" cy="1490980"/>
            </a:xfrm>
            <a:custGeom>
              <a:avLst/>
              <a:gdLst/>
              <a:ahLst/>
              <a:cxnLst/>
              <a:rect l="l" t="t" r="r" b="b"/>
              <a:pathLst>
                <a:path w="1739264" h="1490979">
                  <a:moveTo>
                    <a:pt x="348361" y="1490548"/>
                  </a:moveTo>
                  <a:lnTo>
                    <a:pt x="0" y="1142199"/>
                  </a:lnTo>
                  <a:lnTo>
                    <a:pt x="0" y="1174038"/>
                  </a:lnTo>
                  <a:lnTo>
                    <a:pt x="316522" y="1490548"/>
                  </a:lnTo>
                  <a:lnTo>
                    <a:pt x="348361" y="1490548"/>
                  </a:lnTo>
                  <a:close/>
                </a:path>
                <a:path w="1739264" h="1490979">
                  <a:moveTo>
                    <a:pt x="513892" y="1490548"/>
                  </a:moveTo>
                  <a:lnTo>
                    <a:pt x="0" y="976668"/>
                  </a:lnTo>
                  <a:lnTo>
                    <a:pt x="0" y="1008519"/>
                  </a:lnTo>
                  <a:lnTo>
                    <a:pt x="482041" y="1490548"/>
                  </a:lnTo>
                  <a:lnTo>
                    <a:pt x="513892" y="1490548"/>
                  </a:lnTo>
                  <a:close/>
                </a:path>
                <a:path w="1739264" h="1490979">
                  <a:moveTo>
                    <a:pt x="679411" y="1490548"/>
                  </a:moveTo>
                  <a:lnTo>
                    <a:pt x="0" y="811149"/>
                  </a:lnTo>
                  <a:lnTo>
                    <a:pt x="0" y="843013"/>
                  </a:lnTo>
                  <a:lnTo>
                    <a:pt x="647547" y="1490548"/>
                  </a:lnTo>
                  <a:lnTo>
                    <a:pt x="679411" y="1490548"/>
                  </a:lnTo>
                  <a:close/>
                </a:path>
                <a:path w="1739264" h="1490979">
                  <a:moveTo>
                    <a:pt x="844931" y="1490548"/>
                  </a:moveTo>
                  <a:lnTo>
                    <a:pt x="0" y="645642"/>
                  </a:lnTo>
                  <a:lnTo>
                    <a:pt x="0" y="677481"/>
                  </a:lnTo>
                  <a:lnTo>
                    <a:pt x="813079" y="1490548"/>
                  </a:lnTo>
                  <a:lnTo>
                    <a:pt x="844931" y="1490548"/>
                  </a:lnTo>
                  <a:close/>
                </a:path>
                <a:path w="1739264" h="1490979">
                  <a:moveTo>
                    <a:pt x="1010450" y="1490548"/>
                  </a:moveTo>
                  <a:lnTo>
                    <a:pt x="0" y="480110"/>
                  </a:lnTo>
                  <a:lnTo>
                    <a:pt x="0" y="511975"/>
                  </a:lnTo>
                  <a:lnTo>
                    <a:pt x="978585" y="1490548"/>
                  </a:lnTo>
                  <a:lnTo>
                    <a:pt x="1010450" y="1490548"/>
                  </a:lnTo>
                  <a:close/>
                </a:path>
                <a:path w="1739264" h="1490979">
                  <a:moveTo>
                    <a:pt x="1175969" y="1490548"/>
                  </a:moveTo>
                  <a:lnTo>
                    <a:pt x="0" y="314591"/>
                  </a:lnTo>
                  <a:lnTo>
                    <a:pt x="0" y="346443"/>
                  </a:lnTo>
                  <a:lnTo>
                    <a:pt x="1144104" y="1490548"/>
                  </a:lnTo>
                  <a:lnTo>
                    <a:pt x="1175969" y="1490548"/>
                  </a:lnTo>
                  <a:close/>
                </a:path>
                <a:path w="1739264" h="1490979">
                  <a:moveTo>
                    <a:pt x="1341475" y="1490548"/>
                  </a:moveTo>
                  <a:lnTo>
                    <a:pt x="0" y="149085"/>
                  </a:lnTo>
                  <a:lnTo>
                    <a:pt x="0" y="180924"/>
                  </a:lnTo>
                  <a:lnTo>
                    <a:pt x="1309624" y="1490548"/>
                  </a:lnTo>
                  <a:lnTo>
                    <a:pt x="1341475" y="1490548"/>
                  </a:lnTo>
                  <a:close/>
                </a:path>
                <a:path w="1739264" h="1490979">
                  <a:moveTo>
                    <a:pt x="1506982" y="1490548"/>
                  </a:moveTo>
                  <a:lnTo>
                    <a:pt x="101752" y="85305"/>
                  </a:lnTo>
                  <a:lnTo>
                    <a:pt x="85826" y="101231"/>
                  </a:lnTo>
                  <a:lnTo>
                    <a:pt x="1475143" y="1490548"/>
                  </a:lnTo>
                  <a:lnTo>
                    <a:pt x="1506982" y="1490548"/>
                  </a:lnTo>
                  <a:close/>
                </a:path>
                <a:path w="1739264" h="1490979">
                  <a:moveTo>
                    <a:pt x="1672501" y="1490548"/>
                  </a:moveTo>
                  <a:lnTo>
                    <a:pt x="225399" y="43446"/>
                  </a:lnTo>
                  <a:lnTo>
                    <a:pt x="209473" y="59372"/>
                  </a:lnTo>
                  <a:lnTo>
                    <a:pt x="1640662" y="1490548"/>
                  </a:lnTo>
                  <a:lnTo>
                    <a:pt x="1672501" y="1490548"/>
                  </a:lnTo>
                  <a:close/>
                </a:path>
                <a:path w="1739264" h="1490979">
                  <a:moveTo>
                    <a:pt x="1687804" y="843788"/>
                  </a:moveTo>
                  <a:lnTo>
                    <a:pt x="895400" y="51384"/>
                  </a:lnTo>
                  <a:lnTo>
                    <a:pt x="879475" y="67310"/>
                  </a:lnTo>
                  <a:lnTo>
                    <a:pt x="1671878" y="859713"/>
                  </a:lnTo>
                  <a:lnTo>
                    <a:pt x="1687804" y="843788"/>
                  </a:lnTo>
                  <a:close/>
                </a:path>
                <a:path w="1739264" h="1490979">
                  <a:moveTo>
                    <a:pt x="1725231" y="1377759"/>
                  </a:moveTo>
                  <a:lnTo>
                    <a:pt x="361429" y="13957"/>
                  </a:lnTo>
                  <a:lnTo>
                    <a:pt x="345503" y="29883"/>
                  </a:lnTo>
                  <a:lnTo>
                    <a:pt x="1709305" y="1393685"/>
                  </a:lnTo>
                  <a:lnTo>
                    <a:pt x="1725231" y="1377759"/>
                  </a:lnTo>
                  <a:close/>
                </a:path>
                <a:path w="1739264" h="1490979">
                  <a:moveTo>
                    <a:pt x="1731568" y="1053058"/>
                  </a:moveTo>
                  <a:lnTo>
                    <a:pt x="686130" y="7632"/>
                  </a:lnTo>
                  <a:lnTo>
                    <a:pt x="670204" y="23558"/>
                  </a:lnTo>
                  <a:lnTo>
                    <a:pt x="1715643" y="1068984"/>
                  </a:lnTo>
                  <a:lnTo>
                    <a:pt x="1731568" y="1053058"/>
                  </a:lnTo>
                  <a:close/>
                </a:path>
                <a:path w="1739264" h="1490979">
                  <a:moveTo>
                    <a:pt x="1739188" y="1226210"/>
                  </a:moveTo>
                  <a:lnTo>
                    <a:pt x="512978" y="0"/>
                  </a:lnTo>
                  <a:lnTo>
                    <a:pt x="497052" y="15925"/>
                  </a:lnTo>
                  <a:lnTo>
                    <a:pt x="1723263" y="1242136"/>
                  </a:lnTo>
                  <a:lnTo>
                    <a:pt x="1739188" y="1226210"/>
                  </a:lnTo>
                  <a:close/>
                </a:path>
              </a:pathLst>
            </a:custGeom>
            <a:solidFill>
              <a:srgbClr val="FFFFFF"/>
            </a:solidFill>
          </p:spPr>
          <p:txBody>
            <a:bodyPr wrap="square" lIns="0" tIns="0" rIns="0" bIns="0" rtlCol="0"/>
            <a:lstStyle/>
            <a:p>
              <a:endParaRPr/>
            </a:p>
          </p:txBody>
        </p:sp>
        <p:pic>
          <p:nvPicPr>
            <p:cNvPr id="44" name="object 33">
              <a:extLst>
                <a:ext uri="{FF2B5EF4-FFF2-40B4-BE49-F238E27FC236}">
                  <a16:creationId xmlns:a16="http://schemas.microsoft.com/office/drawing/2014/main" id="{4496A643-D7E9-C34C-87E6-5D2E1F121CF9}"/>
                </a:ext>
              </a:extLst>
            </p:cNvPr>
            <p:cNvPicPr/>
            <p:nvPr/>
          </p:nvPicPr>
          <p:blipFill>
            <a:blip r:embed="rId2" cstate="print"/>
            <a:stretch>
              <a:fillRect/>
            </a:stretch>
          </p:blipFill>
          <p:spPr>
            <a:xfrm>
              <a:off x="0" y="7377151"/>
              <a:ext cx="182854" cy="182854"/>
            </a:xfrm>
            <a:prstGeom prst="rect">
              <a:avLst/>
            </a:prstGeom>
          </p:spPr>
        </p:pic>
        <p:sp>
          <p:nvSpPr>
            <p:cNvPr id="45" name="object 34">
              <a:extLst>
                <a:ext uri="{FF2B5EF4-FFF2-40B4-BE49-F238E27FC236}">
                  <a16:creationId xmlns:a16="http://schemas.microsoft.com/office/drawing/2014/main" id="{3D59D0A6-A8C2-9B42-BB47-6DB24E419295}"/>
                </a:ext>
              </a:extLst>
            </p:cNvPr>
            <p:cNvSpPr/>
            <p:nvPr/>
          </p:nvSpPr>
          <p:spPr>
            <a:xfrm>
              <a:off x="1194642" y="6270476"/>
              <a:ext cx="343535" cy="343535"/>
            </a:xfrm>
            <a:custGeom>
              <a:avLst/>
              <a:gdLst/>
              <a:ahLst/>
              <a:cxnLst/>
              <a:rect l="l" t="t" r="r" b="b"/>
              <a:pathLst>
                <a:path w="343534" h="343534">
                  <a:moveTo>
                    <a:pt x="15925" y="0"/>
                  </a:moveTo>
                  <a:lnTo>
                    <a:pt x="0" y="15925"/>
                  </a:lnTo>
                  <a:lnTo>
                    <a:pt x="327609" y="343534"/>
                  </a:lnTo>
                  <a:lnTo>
                    <a:pt x="343534" y="327609"/>
                  </a:lnTo>
                  <a:lnTo>
                    <a:pt x="15925" y="0"/>
                  </a:lnTo>
                  <a:close/>
                </a:path>
              </a:pathLst>
            </a:custGeom>
            <a:solidFill>
              <a:srgbClr val="FFFFFF"/>
            </a:solidFill>
          </p:spPr>
          <p:txBody>
            <a:bodyPr wrap="square" lIns="0" tIns="0" rIns="0" bIns="0" rtlCol="0"/>
            <a:lstStyle/>
            <a:p>
              <a:endParaRPr/>
            </a:p>
          </p:txBody>
        </p:sp>
      </p:grpSp>
      <p:sp>
        <p:nvSpPr>
          <p:cNvPr id="47" name="Text Placeholder 4">
            <a:extLst>
              <a:ext uri="{FF2B5EF4-FFF2-40B4-BE49-F238E27FC236}">
                <a16:creationId xmlns:a16="http://schemas.microsoft.com/office/drawing/2014/main" id="{3F733A12-3C21-5F4F-AA98-7284FA5A9CD5}"/>
              </a:ext>
            </a:extLst>
          </p:cNvPr>
          <p:cNvSpPr>
            <a:spLocks noGrp="1"/>
          </p:cNvSpPr>
          <p:nvPr>
            <p:ph type="body" sz="quarter" idx="15" hasCustomPrompt="1"/>
          </p:nvPr>
        </p:nvSpPr>
        <p:spPr>
          <a:xfrm>
            <a:off x="11093955" y="9324653"/>
            <a:ext cx="8193087" cy="549273"/>
          </a:xfrm>
          <a:prstGeom prst="rect">
            <a:avLst/>
          </a:prstGeom>
        </p:spPr>
        <p:txBody>
          <a:bodyPr/>
          <a:lstStyle>
            <a:lvl1pPr algn="r">
              <a:defRPr sz="3000" b="1" i="0">
                <a:solidFill>
                  <a:srgbClr val="FEC700"/>
                </a:solidFill>
                <a:latin typeface="Poppins" pitchFamily="2" charset="77"/>
                <a:cs typeface="Poppins" pitchFamily="2" charset="77"/>
              </a:defRPr>
            </a:lvl1pPr>
          </a:lstStyle>
          <a:p>
            <a:r>
              <a:rPr lang="en-US"/>
              <a:t>BRAND FRAMEWORK 2.0</a:t>
            </a:r>
          </a:p>
        </p:txBody>
      </p:sp>
      <p:sp>
        <p:nvSpPr>
          <p:cNvPr id="48" name="Text Placeholder 4">
            <a:extLst>
              <a:ext uri="{FF2B5EF4-FFF2-40B4-BE49-F238E27FC236}">
                <a16:creationId xmlns:a16="http://schemas.microsoft.com/office/drawing/2014/main" id="{93D614ED-C7DE-9E43-AE62-E7788EC519E3}"/>
              </a:ext>
            </a:extLst>
          </p:cNvPr>
          <p:cNvSpPr>
            <a:spLocks noGrp="1"/>
          </p:cNvSpPr>
          <p:nvPr>
            <p:ph type="body" sz="quarter" idx="16" hasCustomPrompt="1"/>
          </p:nvPr>
        </p:nvSpPr>
        <p:spPr>
          <a:xfrm>
            <a:off x="11093955" y="9891581"/>
            <a:ext cx="8193087" cy="549273"/>
          </a:xfrm>
          <a:prstGeom prst="rect">
            <a:avLst/>
          </a:prstGeom>
        </p:spPr>
        <p:txBody>
          <a:bodyPr/>
          <a:lstStyle>
            <a:lvl1pPr algn="r">
              <a:defRPr sz="3000" b="0" i="0">
                <a:solidFill>
                  <a:schemeClr val="bg1"/>
                </a:solidFill>
                <a:latin typeface="Poppins" pitchFamily="2" charset="77"/>
                <a:cs typeface="Poppins" pitchFamily="2" charset="77"/>
              </a:defRPr>
            </a:lvl1pPr>
          </a:lstStyle>
          <a:p>
            <a:r>
              <a:rPr lang="en-US"/>
              <a:t>MARCH 2021</a:t>
            </a:r>
          </a:p>
        </p:txBody>
      </p:sp>
      <p:pic>
        <p:nvPicPr>
          <p:cNvPr id="4" name="Picture 3" descr="A picture containing text, sign&#10;&#10;Description automatically generated">
            <a:extLst>
              <a:ext uri="{FF2B5EF4-FFF2-40B4-BE49-F238E27FC236}">
                <a16:creationId xmlns:a16="http://schemas.microsoft.com/office/drawing/2014/main" id="{933791B7-A79E-B251-DAE0-54F6B1CE43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14858" y="3920730"/>
            <a:ext cx="3874383" cy="3467890"/>
          </a:xfrm>
          <a:prstGeom prst="rect">
            <a:avLst/>
          </a:prstGeom>
        </p:spPr>
      </p:pic>
    </p:spTree>
    <p:extLst>
      <p:ext uri="{BB962C8B-B14F-4D97-AF65-F5344CB8AC3E}">
        <p14:creationId xmlns:p14="http://schemas.microsoft.com/office/powerpoint/2010/main" val="293910602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2_Overview">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C9066CC-A2B5-F148-A10F-615D8F886B50}"/>
              </a:ext>
            </a:extLst>
          </p:cNvPr>
          <p:cNvGrpSpPr/>
          <p:nvPr userDrawn="1"/>
        </p:nvGrpSpPr>
        <p:grpSpPr>
          <a:xfrm>
            <a:off x="12338050" y="0"/>
            <a:ext cx="7108886" cy="549273"/>
            <a:chOff x="691727" y="2"/>
            <a:chExt cx="4881727" cy="377190"/>
          </a:xfrm>
        </p:grpSpPr>
        <p:sp>
          <p:nvSpPr>
            <p:cNvPr id="10" name="object 22">
              <a:extLst>
                <a:ext uri="{FF2B5EF4-FFF2-40B4-BE49-F238E27FC236}">
                  <a16:creationId xmlns:a16="http://schemas.microsoft.com/office/drawing/2014/main" id="{DF093042-3EEF-0347-983A-1F511B970FD9}"/>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1" name="object 23">
              <a:extLst>
                <a:ext uri="{FF2B5EF4-FFF2-40B4-BE49-F238E27FC236}">
                  <a16:creationId xmlns:a16="http://schemas.microsoft.com/office/drawing/2014/main" id="{F303342A-1990-8E4A-BE8C-E20B8A53648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2" name="object 24">
              <a:extLst>
                <a:ext uri="{FF2B5EF4-FFF2-40B4-BE49-F238E27FC236}">
                  <a16:creationId xmlns:a16="http://schemas.microsoft.com/office/drawing/2014/main" id="{9B328076-A70C-DB4A-BCB7-B2A84C1E92D2}"/>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5" name="object 25">
              <a:extLst>
                <a:ext uri="{FF2B5EF4-FFF2-40B4-BE49-F238E27FC236}">
                  <a16:creationId xmlns:a16="http://schemas.microsoft.com/office/drawing/2014/main" id="{5D67A596-E8C1-C44B-8FB9-812AB5B3889F}"/>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6" name="object 26">
              <a:extLst>
                <a:ext uri="{FF2B5EF4-FFF2-40B4-BE49-F238E27FC236}">
                  <a16:creationId xmlns:a16="http://schemas.microsoft.com/office/drawing/2014/main" id="{A64A3534-DDE0-764C-98FD-CEE5508F8A9D}"/>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17" name="object 27">
              <a:extLst>
                <a:ext uri="{FF2B5EF4-FFF2-40B4-BE49-F238E27FC236}">
                  <a16:creationId xmlns:a16="http://schemas.microsoft.com/office/drawing/2014/main" id="{E4CA6F64-05FD-D948-A5A0-A104247E8F61}"/>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18" name="object 28">
              <a:extLst>
                <a:ext uri="{FF2B5EF4-FFF2-40B4-BE49-F238E27FC236}">
                  <a16:creationId xmlns:a16="http://schemas.microsoft.com/office/drawing/2014/main" id="{95E78ED5-43E7-CC42-A593-DC016315B170}"/>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9">
              <a:extLst>
                <a:ext uri="{FF2B5EF4-FFF2-40B4-BE49-F238E27FC236}">
                  <a16:creationId xmlns:a16="http://schemas.microsoft.com/office/drawing/2014/main" id="{2A491E1A-3EFA-D846-B504-680FFBDAAC6B}"/>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FEC700"/>
            </a:solidFill>
          </p:spPr>
          <p:txBody>
            <a:bodyPr wrap="square" lIns="0" tIns="0" rIns="0" bIns="0" rtlCol="0"/>
            <a:lstStyle/>
            <a:p>
              <a:endParaRPr/>
            </a:p>
          </p:txBody>
        </p:sp>
        <p:sp>
          <p:nvSpPr>
            <p:cNvPr id="20" name="object 30">
              <a:extLst>
                <a:ext uri="{FF2B5EF4-FFF2-40B4-BE49-F238E27FC236}">
                  <a16:creationId xmlns:a16="http://schemas.microsoft.com/office/drawing/2014/main" id="{2431E518-0652-774D-BD25-3DB0A18BCAE7}"/>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pic>
        <p:nvPicPr>
          <p:cNvPr id="22" name="Picture 21">
            <a:extLst>
              <a:ext uri="{FF2B5EF4-FFF2-40B4-BE49-F238E27FC236}">
                <a16:creationId xmlns:a16="http://schemas.microsoft.com/office/drawing/2014/main" id="{154EDE50-E6CE-0E4E-AC2E-EE2D3F5B865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130"/>
          <a:stretch/>
        </p:blipFill>
        <p:spPr>
          <a:xfrm>
            <a:off x="11195050" y="1126893"/>
            <a:ext cx="8075741" cy="9349434"/>
          </a:xfrm>
          <a:prstGeom prst="rect">
            <a:avLst/>
          </a:prstGeom>
        </p:spPr>
      </p:pic>
      <p:sp>
        <p:nvSpPr>
          <p:cNvPr id="25" name="Text Placeholder 2">
            <a:extLst>
              <a:ext uri="{FF2B5EF4-FFF2-40B4-BE49-F238E27FC236}">
                <a16:creationId xmlns:a16="http://schemas.microsoft.com/office/drawing/2014/main" id="{A8A8BDF6-AF70-B74A-A48E-3148C49B3984}"/>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TITLE HERE</a:t>
            </a:r>
          </a:p>
        </p:txBody>
      </p:sp>
      <p:pic>
        <p:nvPicPr>
          <p:cNvPr id="27" name="Picture 26">
            <a:extLst>
              <a:ext uri="{FF2B5EF4-FFF2-40B4-BE49-F238E27FC236}">
                <a16:creationId xmlns:a16="http://schemas.microsoft.com/office/drawing/2014/main" id="{2D681C9A-36FC-684F-BCDF-F6FAF7112CCC}"/>
              </a:ext>
            </a:extLst>
          </p:cNvPr>
          <p:cNvPicPr>
            <a:picLocks noChangeAspect="1"/>
          </p:cNvPicPr>
          <p:nvPr userDrawn="1"/>
        </p:nvPicPr>
        <p:blipFill>
          <a:blip r:embed="rId3" cstate="print">
            <a:duotone>
              <a:prstClr val="black"/>
              <a:srgbClr val="FEC759">
                <a:tint val="45000"/>
                <a:satMod val="400000"/>
              </a:srgbClr>
            </a:duotone>
            <a:extLst>
              <a:ext uri="{BEBA8EAE-BF5A-486C-A8C5-ECC9F3942E4B}">
                <a14:imgProps xmlns:a14="http://schemas.microsoft.com/office/drawing/2010/main">
                  <a14:imgLayer r:embed="rId4">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10705" y="2454275"/>
            <a:ext cx="1416546" cy="1004816"/>
          </a:xfrm>
          <a:prstGeom prst="rect">
            <a:avLst/>
          </a:prstGeom>
        </p:spPr>
      </p:pic>
      <p:sp>
        <p:nvSpPr>
          <p:cNvPr id="28" name="Text Placeholder 14">
            <a:extLst>
              <a:ext uri="{FF2B5EF4-FFF2-40B4-BE49-F238E27FC236}">
                <a16:creationId xmlns:a16="http://schemas.microsoft.com/office/drawing/2014/main" id="{829A1745-E225-8C43-AEC0-9D62EFF8CC0F}"/>
              </a:ext>
            </a:extLst>
          </p:cNvPr>
          <p:cNvSpPr>
            <a:spLocks noGrp="1"/>
          </p:cNvSpPr>
          <p:nvPr>
            <p:ph type="body" sz="quarter" idx="11" hasCustomPrompt="1"/>
          </p:nvPr>
        </p:nvSpPr>
        <p:spPr>
          <a:xfrm>
            <a:off x="2508250" y="2682875"/>
            <a:ext cx="8686800" cy="6155532"/>
          </a:xfrm>
          <a:prstGeom prst="rect">
            <a:avLst/>
          </a:prstGeom>
          <a:noFill/>
        </p:spPr>
        <p:txBody>
          <a:bodyPr/>
          <a:lstStyle>
            <a:lvl1pPr>
              <a:lnSpc>
                <a:spcPts val="8000"/>
              </a:lnSpc>
              <a:defRPr sz="7500" b="1" i="1" spc="-150">
                <a:solidFill>
                  <a:srgbClr val="26213F"/>
                </a:solidFill>
                <a:latin typeface="Poppins" pitchFamily="2" charset="77"/>
                <a:cs typeface="Poppins" pitchFamily="2" charset="77"/>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lvl="0"/>
            <a:r>
              <a:rPr lang="en-GB"/>
              <a:t>LOREM IPSUM </a:t>
            </a:r>
            <a:br>
              <a:rPr lang="en-GB"/>
            </a:br>
            <a:r>
              <a:rPr lang="en-GB"/>
              <a:t>DOLOR SIT AMET, CONSECTETUR ADIPISCING ELIT.</a:t>
            </a:r>
          </a:p>
          <a:p>
            <a:pPr lvl="0"/>
            <a:r>
              <a:rPr lang="en-GB"/>
              <a:t>DOLOR SIT AMET, CONSECTETUR</a:t>
            </a:r>
            <a:endParaRPr lang="en-US"/>
          </a:p>
        </p:txBody>
      </p:sp>
      <p:sp>
        <p:nvSpPr>
          <p:cNvPr id="29" name="Text Placeholder 2">
            <a:extLst>
              <a:ext uri="{FF2B5EF4-FFF2-40B4-BE49-F238E27FC236}">
                <a16:creationId xmlns:a16="http://schemas.microsoft.com/office/drawing/2014/main" id="{A8F322BA-D943-B04E-91C9-C08F4BF24170}"/>
              </a:ext>
            </a:extLst>
          </p:cNvPr>
          <p:cNvSpPr>
            <a:spLocks noGrp="1"/>
          </p:cNvSpPr>
          <p:nvPr>
            <p:ph type="body" sz="quarter" idx="16" hasCustomPrompt="1"/>
          </p:nvPr>
        </p:nvSpPr>
        <p:spPr>
          <a:xfrm>
            <a:off x="2466966" y="8855075"/>
            <a:ext cx="8728084" cy="412529"/>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defRPr>
            </a:lvl1pPr>
          </a:lstStyle>
          <a:p>
            <a:pPr lvl="0"/>
            <a:r>
              <a:rPr lang="en-GB"/>
              <a:t>Name and title</a:t>
            </a:r>
          </a:p>
        </p:txBody>
      </p:sp>
      <p:sp>
        <p:nvSpPr>
          <p:cNvPr id="32" name="object 11">
            <a:extLst>
              <a:ext uri="{FF2B5EF4-FFF2-40B4-BE49-F238E27FC236}">
                <a16:creationId xmlns:a16="http://schemas.microsoft.com/office/drawing/2014/main" id="{3327CD78-9856-F149-8D20-A1634F635338}"/>
              </a:ext>
            </a:extLst>
          </p:cNvPr>
          <p:cNvSpPr/>
          <p:nvPr userDrawn="1"/>
        </p:nvSpPr>
        <p:spPr>
          <a:xfrm>
            <a:off x="709430" y="1920875"/>
            <a:ext cx="3240168" cy="260582"/>
          </a:xfrm>
          <a:custGeom>
            <a:avLst/>
            <a:gdLst/>
            <a:ahLst/>
            <a:cxnLst/>
            <a:rect l="l" t="t" r="r" b="b"/>
            <a:pathLst>
              <a:path w="1563370" h="125729">
                <a:moveTo>
                  <a:pt x="1551971" y="125437"/>
                </a:moveTo>
                <a:lnTo>
                  <a:pt x="1542650" y="125437"/>
                </a:lnTo>
                <a:lnTo>
                  <a:pt x="1506998" y="120870"/>
                </a:lnTo>
                <a:lnTo>
                  <a:pt x="1480145" y="109045"/>
                </a:lnTo>
                <a:lnTo>
                  <a:pt x="1459518" y="92776"/>
                </a:lnTo>
                <a:lnTo>
                  <a:pt x="1427707" y="59130"/>
                </a:lnTo>
                <a:lnTo>
                  <a:pt x="1411408" y="46016"/>
                </a:lnTo>
                <a:lnTo>
                  <a:pt x="1391157" y="37044"/>
                </a:lnTo>
                <a:lnTo>
                  <a:pt x="1364469" y="33718"/>
                </a:lnTo>
                <a:lnTo>
                  <a:pt x="1336869" y="37044"/>
                </a:lnTo>
                <a:lnTo>
                  <a:pt x="1314115" y="46016"/>
                </a:lnTo>
                <a:lnTo>
                  <a:pt x="1294146" y="59130"/>
                </a:lnTo>
                <a:lnTo>
                  <a:pt x="1252901" y="92776"/>
                </a:lnTo>
                <a:lnTo>
                  <a:pt x="1227717" y="109045"/>
                </a:lnTo>
                <a:lnTo>
                  <a:pt x="1197561" y="120870"/>
                </a:lnTo>
                <a:lnTo>
                  <a:pt x="1160646" y="125437"/>
                </a:lnTo>
                <a:lnTo>
                  <a:pt x="1125040" y="120870"/>
                </a:lnTo>
                <a:lnTo>
                  <a:pt x="1098226" y="109043"/>
                </a:lnTo>
                <a:lnTo>
                  <a:pt x="1077632" y="92771"/>
                </a:lnTo>
                <a:lnTo>
                  <a:pt x="1045881" y="59125"/>
                </a:lnTo>
                <a:lnTo>
                  <a:pt x="1029618" y="46015"/>
                </a:lnTo>
                <a:lnTo>
                  <a:pt x="1009408" y="37043"/>
                </a:lnTo>
                <a:lnTo>
                  <a:pt x="982770" y="33718"/>
                </a:lnTo>
                <a:lnTo>
                  <a:pt x="955180" y="37043"/>
                </a:lnTo>
                <a:lnTo>
                  <a:pt x="932434" y="46015"/>
                </a:lnTo>
                <a:lnTo>
                  <a:pt x="912471" y="59125"/>
                </a:lnTo>
                <a:lnTo>
                  <a:pt x="871236" y="92771"/>
                </a:lnTo>
                <a:lnTo>
                  <a:pt x="846057" y="109043"/>
                </a:lnTo>
                <a:lnTo>
                  <a:pt x="815906" y="120870"/>
                </a:lnTo>
                <a:lnTo>
                  <a:pt x="778999" y="125437"/>
                </a:lnTo>
                <a:lnTo>
                  <a:pt x="743384" y="120870"/>
                </a:lnTo>
                <a:lnTo>
                  <a:pt x="716568" y="109043"/>
                </a:lnTo>
                <a:lnTo>
                  <a:pt x="695972" y="92771"/>
                </a:lnTo>
                <a:lnTo>
                  <a:pt x="664209" y="59125"/>
                </a:lnTo>
                <a:lnTo>
                  <a:pt x="647934" y="46015"/>
                </a:lnTo>
                <a:lnTo>
                  <a:pt x="627714" y="37043"/>
                </a:lnTo>
                <a:lnTo>
                  <a:pt x="601072" y="33718"/>
                </a:lnTo>
                <a:lnTo>
                  <a:pt x="573496" y="37043"/>
                </a:lnTo>
                <a:lnTo>
                  <a:pt x="550758" y="46015"/>
                </a:lnTo>
                <a:lnTo>
                  <a:pt x="530798" y="59125"/>
                </a:lnTo>
                <a:lnTo>
                  <a:pt x="489578" y="92771"/>
                </a:lnTo>
                <a:lnTo>
                  <a:pt x="464408" y="109043"/>
                </a:lnTo>
                <a:lnTo>
                  <a:pt x="434264" y="120870"/>
                </a:lnTo>
                <a:lnTo>
                  <a:pt x="397364" y="125437"/>
                </a:lnTo>
                <a:lnTo>
                  <a:pt x="361747" y="120870"/>
                </a:lnTo>
                <a:lnTo>
                  <a:pt x="334926" y="109043"/>
                </a:lnTo>
                <a:lnTo>
                  <a:pt x="314326" y="92771"/>
                </a:lnTo>
                <a:lnTo>
                  <a:pt x="282563" y="59125"/>
                </a:lnTo>
                <a:lnTo>
                  <a:pt x="266292" y="46015"/>
                </a:lnTo>
                <a:lnTo>
                  <a:pt x="246077" y="37043"/>
                </a:lnTo>
                <a:lnTo>
                  <a:pt x="219437" y="33718"/>
                </a:lnTo>
                <a:lnTo>
                  <a:pt x="191866" y="37043"/>
                </a:lnTo>
                <a:lnTo>
                  <a:pt x="169139" y="46015"/>
                </a:lnTo>
                <a:lnTo>
                  <a:pt x="149195" y="59125"/>
                </a:lnTo>
                <a:lnTo>
                  <a:pt x="107989" y="92771"/>
                </a:lnTo>
                <a:lnTo>
                  <a:pt x="82822" y="109043"/>
                </a:lnTo>
                <a:lnTo>
                  <a:pt x="52688" y="120870"/>
                </a:lnTo>
                <a:lnTo>
                  <a:pt x="15805" y="125437"/>
                </a:lnTo>
                <a:lnTo>
                  <a:pt x="6496" y="125437"/>
                </a:lnTo>
                <a:lnTo>
                  <a:pt x="0" y="117894"/>
                </a:lnTo>
                <a:lnTo>
                  <a:pt x="2618" y="99263"/>
                </a:lnTo>
                <a:lnTo>
                  <a:pt x="11235" y="91719"/>
                </a:lnTo>
                <a:lnTo>
                  <a:pt x="20544" y="91719"/>
                </a:lnTo>
                <a:lnTo>
                  <a:pt x="48109" y="88393"/>
                </a:lnTo>
                <a:lnTo>
                  <a:pt x="70838" y="79422"/>
                </a:lnTo>
                <a:lnTo>
                  <a:pt x="90789" y="66312"/>
                </a:lnTo>
                <a:lnTo>
                  <a:pt x="131995" y="32666"/>
                </a:lnTo>
                <a:lnTo>
                  <a:pt x="157155" y="16394"/>
                </a:lnTo>
                <a:lnTo>
                  <a:pt x="187287" y="4567"/>
                </a:lnTo>
                <a:lnTo>
                  <a:pt x="224175" y="0"/>
                </a:lnTo>
                <a:lnTo>
                  <a:pt x="259790" y="4567"/>
                </a:lnTo>
                <a:lnTo>
                  <a:pt x="286606" y="16394"/>
                </a:lnTo>
                <a:lnTo>
                  <a:pt x="307202" y="32666"/>
                </a:lnTo>
                <a:lnTo>
                  <a:pt x="338963" y="66312"/>
                </a:lnTo>
                <a:lnTo>
                  <a:pt x="355236" y="79422"/>
                </a:lnTo>
                <a:lnTo>
                  <a:pt x="375455" y="88393"/>
                </a:lnTo>
                <a:lnTo>
                  <a:pt x="402103" y="91719"/>
                </a:lnTo>
                <a:lnTo>
                  <a:pt x="429685" y="88393"/>
                </a:lnTo>
                <a:lnTo>
                  <a:pt x="452424" y="79422"/>
                </a:lnTo>
                <a:lnTo>
                  <a:pt x="472378" y="66312"/>
                </a:lnTo>
                <a:lnTo>
                  <a:pt x="513591" y="32666"/>
                </a:lnTo>
                <a:lnTo>
                  <a:pt x="538765" y="16394"/>
                </a:lnTo>
                <a:lnTo>
                  <a:pt x="568910" y="4567"/>
                </a:lnTo>
                <a:lnTo>
                  <a:pt x="605810" y="0"/>
                </a:lnTo>
                <a:lnTo>
                  <a:pt x="641425" y="4567"/>
                </a:lnTo>
                <a:lnTo>
                  <a:pt x="668243" y="16394"/>
                </a:lnTo>
                <a:lnTo>
                  <a:pt x="688843" y="32666"/>
                </a:lnTo>
                <a:lnTo>
                  <a:pt x="720605" y="66312"/>
                </a:lnTo>
                <a:lnTo>
                  <a:pt x="736877" y="79422"/>
                </a:lnTo>
                <a:lnTo>
                  <a:pt x="757095" y="88393"/>
                </a:lnTo>
                <a:lnTo>
                  <a:pt x="783738" y="91719"/>
                </a:lnTo>
                <a:lnTo>
                  <a:pt x="811329" y="88393"/>
                </a:lnTo>
                <a:lnTo>
                  <a:pt x="834078" y="79422"/>
                </a:lnTo>
                <a:lnTo>
                  <a:pt x="854042" y="66312"/>
                </a:lnTo>
                <a:lnTo>
                  <a:pt x="895271" y="32666"/>
                </a:lnTo>
                <a:lnTo>
                  <a:pt x="920451" y="16394"/>
                </a:lnTo>
                <a:lnTo>
                  <a:pt x="950601" y="4567"/>
                </a:lnTo>
                <a:lnTo>
                  <a:pt x="987509" y="0"/>
                </a:lnTo>
                <a:lnTo>
                  <a:pt x="1023115" y="4567"/>
                </a:lnTo>
                <a:lnTo>
                  <a:pt x="1049927" y="16394"/>
                </a:lnTo>
                <a:lnTo>
                  <a:pt x="1070518" y="32666"/>
                </a:lnTo>
                <a:lnTo>
                  <a:pt x="1102269" y="66312"/>
                </a:lnTo>
                <a:lnTo>
                  <a:pt x="1118536" y="79422"/>
                </a:lnTo>
                <a:lnTo>
                  <a:pt x="1138747" y="88393"/>
                </a:lnTo>
                <a:lnTo>
                  <a:pt x="1165385" y="91719"/>
                </a:lnTo>
                <a:lnTo>
                  <a:pt x="1192985" y="88393"/>
                </a:lnTo>
                <a:lnTo>
                  <a:pt x="1215739" y="79421"/>
                </a:lnTo>
                <a:lnTo>
                  <a:pt x="1235708" y="66307"/>
                </a:lnTo>
                <a:lnTo>
                  <a:pt x="1276953" y="32661"/>
                </a:lnTo>
                <a:lnTo>
                  <a:pt x="1302137" y="16392"/>
                </a:lnTo>
                <a:lnTo>
                  <a:pt x="1332292" y="4567"/>
                </a:lnTo>
                <a:lnTo>
                  <a:pt x="1369207" y="0"/>
                </a:lnTo>
                <a:lnTo>
                  <a:pt x="1404858" y="4565"/>
                </a:lnTo>
                <a:lnTo>
                  <a:pt x="1431708" y="16386"/>
                </a:lnTo>
                <a:lnTo>
                  <a:pt x="1452335" y="32650"/>
                </a:lnTo>
                <a:lnTo>
                  <a:pt x="1484145" y="66301"/>
                </a:lnTo>
                <a:lnTo>
                  <a:pt x="1500444" y="79419"/>
                </a:lnTo>
                <a:lnTo>
                  <a:pt x="1520698" y="88393"/>
                </a:lnTo>
                <a:lnTo>
                  <a:pt x="1547389" y="91719"/>
                </a:lnTo>
                <a:lnTo>
                  <a:pt x="1556710" y="91719"/>
                </a:lnTo>
                <a:lnTo>
                  <a:pt x="1563181" y="99263"/>
                </a:lnTo>
                <a:lnTo>
                  <a:pt x="1560563" y="117894"/>
                </a:lnTo>
                <a:lnTo>
                  <a:pt x="1551971" y="125437"/>
                </a:lnTo>
                <a:close/>
              </a:path>
            </a:pathLst>
          </a:custGeom>
          <a:solidFill>
            <a:srgbClr val="25203E"/>
          </a:solidFill>
        </p:spPr>
        <p:txBody>
          <a:bodyPr wrap="square" lIns="0" tIns="0" rIns="0" bIns="0" rtlCol="0"/>
          <a:lstStyle/>
          <a:p>
            <a:endParaRPr/>
          </a:p>
        </p:txBody>
      </p:sp>
    </p:spTree>
    <p:extLst>
      <p:ext uri="{BB962C8B-B14F-4D97-AF65-F5344CB8AC3E}">
        <p14:creationId xmlns:p14="http://schemas.microsoft.com/office/powerpoint/2010/main" val="398313134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5_Overview">
    <p:spTree>
      <p:nvGrpSpPr>
        <p:cNvPr id="1" name=""/>
        <p:cNvGrpSpPr/>
        <p:nvPr/>
      </p:nvGrpSpPr>
      <p:grpSpPr>
        <a:xfrm>
          <a:off x="0" y="0"/>
          <a:ext cx="0" cy="0"/>
          <a:chOff x="0" y="0"/>
          <a:chExt cx="0" cy="0"/>
        </a:xfrm>
      </p:grpSpPr>
      <p:pic>
        <p:nvPicPr>
          <p:cNvPr id="3" name="Picture 2" descr="A person wearing a yellow shirt&#10;&#10;Description automatically generated with medium confidence">
            <a:extLst>
              <a:ext uri="{FF2B5EF4-FFF2-40B4-BE49-F238E27FC236}">
                <a16:creationId xmlns:a16="http://schemas.microsoft.com/office/drawing/2014/main" id="{D6B4B82B-C36D-4F41-A2E5-B799F7A86A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26027" y="2606674"/>
            <a:ext cx="7273062" cy="7884000"/>
          </a:xfrm>
          <a:prstGeom prst="rect">
            <a:avLst/>
          </a:prstGeom>
        </p:spPr>
      </p:pic>
      <p:grpSp>
        <p:nvGrpSpPr>
          <p:cNvPr id="9" name="Group 8">
            <a:extLst>
              <a:ext uri="{FF2B5EF4-FFF2-40B4-BE49-F238E27FC236}">
                <a16:creationId xmlns:a16="http://schemas.microsoft.com/office/drawing/2014/main" id="{6C9066CC-A2B5-F148-A10F-615D8F886B50}"/>
              </a:ext>
            </a:extLst>
          </p:cNvPr>
          <p:cNvGrpSpPr/>
          <p:nvPr userDrawn="1"/>
        </p:nvGrpSpPr>
        <p:grpSpPr>
          <a:xfrm>
            <a:off x="12338050" y="0"/>
            <a:ext cx="7108886" cy="549273"/>
            <a:chOff x="691727" y="2"/>
            <a:chExt cx="4881727" cy="377190"/>
          </a:xfrm>
        </p:grpSpPr>
        <p:sp>
          <p:nvSpPr>
            <p:cNvPr id="10" name="object 22">
              <a:extLst>
                <a:ext uri="{FF2B5EF4-FFF2-40B4-BE49-F238E27FC236}">
                  <a16:creationId xmlns:a16="http://schemas.microsoft.com/office/drawing/2014/main" id="{DF093042-3EEF-0347-983A-1F511B970FD9}"/>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1" name="object 23">
              <a:extLst>
                <a:ext uri="{FF2B5EF4-FFF2-40B4-BE49-F238E27FC236}">
                  <a16:creationId xmlns:a16="http://schemas.microsoft.com/office/drawing/2014/main" id="{F303342A-1990-8E4A-BE8C-E20B8A53648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2" name="object 24">
              <a:extLst>
                <a:ext uri="{FF2B5EF4-FFF2-40B4-BE49-F238E27FC236}">
                  <a16:creationId xmlns:a16="http://schemas.microsoft.com/office/drawing/2014/main" id="{9B328076-A70C-DB4A-BCB7-B2A84C1E92D2}"/>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5" name="object 25">
              <a:extLst>
                <a:ext uri="{FF2B5EF4-FFF2-40B4-BE49-F238E27FC236}">
                  <a16:creationId xmlns:a16="http://schemas.microsoft.com/office/drawing/2014/main" id="{5D67A596-E8C1-C44B-8FB9-812AB5B3889F}"/>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6" name="object 26">
              <a:extLst>
                <a:ext uri="{FF2B5EF4-FFF2-40B4-BE49-F238E27FC236}">
                  <a16:creationId xmlns:a16="http://schemas.microsoft.com/office/drawing/2014/main" id="{A64A3534-DDE0-764C-98FD-CEE5508F8A9D}"/>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17" name="object 27">
              <a:extLst>
                <a:ext uri="{FF2B5EF4-FFF2-40B4-BE49-F238E27FC236}">
                  <a16:creationId xmlns:a16="http://schemas.microsoft.com/office/drawing/2014/main" id="{E4CA6F64-05FD-D948-A5A0-A104247E8F61}"/>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18" name="object 28">
              <a:extLst>
                <a:ext uri="{FF2B5EF4-FFF2-40B4-BE49-F238E27FC236}">
                  <a16:creationId xmlns:a16="http://schemas.microsoft.com/office/drawing/2014/main" id="{95E78ED5-43E7-CC42-A593-DC016315B170}"/>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9">
              <a:extLst>
                <a:ext uri="{FF2B5EF4-FFF2-40B4-BE49-F238E27FC236}">
                  <a16:creationId xmlns:a16="http://schemas.microsoft.com/office/drawing/2014/main" id="{2A491E1A-3EFA-D846-B504-680FFBDAAC6B}"/>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FEC700"/>
            </a:solidFill>
          </p:spPr>
          <p:txBody>
            <a:bodyPr wrap="square" lIns="0" tIns="0" rIns="0" bIns="0" rtlCol="0"/>
            <a:lstStyle/>
            <a:p>
              <a:endParaRPr/>
            </a:p>
          </p:txBody>
        </p:sp>
        <p:sp>
          <p:nvSpPr>
            <p:cNvPr id="20" name="object 30">
              <a:extLst>
                <a:ext uri="{FF2B5EF4-FFF2-40B4-BE49-F238E27FC236}">
                  <a16:creationId xmlns:a16="http://schemas.microsoft.com/office/drawing/2014/main" id="{2431E518-0652-774D-BD25-3DB0A18BCAE7}"/>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5" name="Text Placeholder 2">
            <a:extLst>
              <a:ext uri="{FF2B5EF4-FFF2-40B4-BE49-F238E27FC236}">
                <a16:creationId xmlns:a16="http://schemas.microsoft.com/office/drawing/2014/main" id="{A8A8BDF6-AF70-B74A-A48E-3148C49B3984}"/>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TITLE HERE</a:t>
            </a:r>
          </a:p>
        </p:txBody>
      </p:sp>
      <p:sp>
        <p:nvSpPr>
          <p:cNvPr id="28" name="Text Placeholder 14">
            <a:extLst>
              <a:ext uri="{FF2B5EF4-FFF2-40B4-BE49-F238E27FC236}">
                <a16:creationId xmlns:a16="http://schemas.microsoft.com/office/drawing/2014/main" id="{829A1745-E225-8C43-AEC0-9D62EFF8CC0F}"/>
              </a:ext>
            </a:extLst>
          </p:cNvPr>
          <p:cNvSpPr>
            <a:spLocks noGrp="1"/>
          </p:cNvSpPr>
          <p:nvPr>
            <p:ph type="body" sz="quarter" idx="11" hasCustomPrompt="1"/>
          </p:nvPr>
        </p:nvSpPr>
        <p:spPr>
          <a:xfrm>
            <a:off x="831850" y="2699543"/>
            <a:ext cx="8686800" cy="6155532"/>
          </a:xfrm>
          <a:prstGeom prst="rect">
            <a:avLst/>
          </a:prstGeom>
          <a:noFill/>
        </p:spPr>
        <p:txBody>
          <a:bodyPr/>
          <a:lstStyle>
            <a:lvl1pPr>
              <a:lnSpc>
                <a:spcPts val="8000"/>
              </a:lnSpc>
              <a:defRPr sz="7500" b="1" i="1" spc="-150">
                <a:solidFill>
                  <a:srgbClr val="26213F"/>
                </a:solidFill>
                <a:latin typeface="Poppins" pitchFamily="2" charset="77"/>
                <a:cs typeface="Poppins" pitchFamily="2" charset="77"/>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lvl="0"/>
            <a:r>
              <a:rPr lang="en-GB"/>
              <a:t>LOREM IPSUM </a:t>
            </a:r>
            <a:br>
              <a:rPr lang="en-GB"/>
            </a:br>
            <a:r>
              <a:rPr lang="en-GB"/>
              <a:t>DOLOR SIT AMET, CONSECTETUR ADIPISCING ELIT.</a:t>
            </a:r>
          </a:p>
          <a:p>
            <a:pPr lvl="0"/>
            <a:r>
              <a:rPr lang="en-GB"/>
              <a:t>DOLOR SIT AMET, CONSECTETUR</a:t>
            </a:r>
            <a:endParaRPr lang="en-US"/>
          </a:p>
        </p:txBody>
      </p:sp>
      <p:sp>
        <p:nvSpPr>
          <p:cNvPr id="29" name="Text Placeholder 2">
            <a:extLst>
              <a:ext uri="{FF2B5EF4-FFF2-40B4-BE49-F238E27FC236}">
                <a16:creationId xmlns:a16="http://schemas.microsoft.com/office/drawing/2014/main" id="{A8F322BA-D943-B04E-91C9-C08F4BF24170}"/>
              </a:ext>
            </a:extLst>
          </p:cNvPr>
          <p:cNvSpPr>
            <a:spLocks noGrp="1"/>
          </p:cNvSpPr>
          <p:nvPr>
            <p:ph type="body" sz="quarter" idx="16" hasCustomPrompt="1"/>
          </p:nvPr>
        </p:nvSpPr>
        <p:spPr>
          <a:xfrm>
            <a:off x="831850" y="8975946"/>
            <a:ext cx="8728084" cy="412529"/>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defRPr>
            </a:lvl1pPr>
          </a:lstStyle>
          <a:p>
            <a:pPr lvl="0"/>
            <a:r>
              <a:rPr lang="en-GB"/>
              <a:t>Name and title</a:t>
            </a:r>
          </a:p>
        </p:txBody>
      </p:sp>
      <p:sp>
        <p:nvSpPr>
          <p:cNvPr id="32" name="object 11">
            <a:extLst>
              <a:ext uri="{FF2B5EF4-FFF2-40B4-BE49-F238E27FC236}">
                <a16:creationId xmlns:a16="http://schemas.microsoft.com/office/drawing/2014/main" id="{3327CD78-9856-F149-8D20-A1634F635338}"/>
              </a:ext>
            </a:extLst>
          </p:cNvPr>
          <p:cNvSpPr/>
          <p:nvPr userDrawn="1"/>
        </p:nvSpPr>
        <p:spPr>
          <a:xfrm>
            <a:off x="709430" y="1920875"/>
            <a:ext cx="3240168" cy="260582"/>
          </a:xfrm>
          <a:custGeom>
            <a:avLst/>
            <a:gdLst/>
            <a:ahLst/>
            <a:cxnLst/>
            <a:rect l="l" t="t" r="r" b="b"/>
            <a:pathLst>
              <a:path w="1563370" h="125729">
                <a:moveTo>
                  <a:pt x="1551971" y="125437"/>
                </a:moveTo>
                <a:lnTo>
                  <a:pt x="1542650" y="125437"/>
                </a:lnTo>
                <a:lnTo>
                  <a:pt x="1506998" y="120870"/>
                </a:lnTo>
                <a:lnTo>
                  <a:pt x="1480145" y="109045"/>
                </a:lnTo>
                <a:lnTo>
                  <a:pt x="1459518" y="92776"/>
                </a:lnTo>
                <a:lnTo>
                  <a:pt x="1427707" y="59130"/>
                </a:lnTo>
                <a:lnTo>
                  <a:pt x="1411408" y="46016"/>
                </a:lnTo>
                <a:lnTo>
                  <a:pt x="1391157" y="37044"/>
                </a:lnTo>
                <a:lnTo>
                  <a:pt x="1364469" y="33718"/>
                </a:lnTo>
                <a:lnTo>
                  <a:pt x="1336869" y="37044"/>
                </a:lnTo>
                <a:lnTo>
                  <a:pt x="1314115" y="46016"/>
                </a:lnTo>
                <a:lnTo>
                  <a:pt x="1294146" y="59130"/>
                </a:lnTo>
                <a:lnTo>
                  <a:pt x="1252901" y="92776"/>
                </a:lnTo>
                <a:lnTo>
                  <a:pt x="1227717" y="109045"/>
                </a:lnTo>
                <a:lnTo>
                  <a:pt x="1197561" y="120870"/>
                </a:lnTo>
                <a:lnTo>
                  <a:pt x="1160646" y="125437"/>
                </a:lnTo>
                <a:lnTo>
                  <a:pt x="1125040" y="120870"/>
                </a:lnTo>
                <a:lnTo>
                  <a:pt x="1098226" y="109043"/>
                </a:lnTo>
                <a:lnTo>
                  <a:pt x="1077632" y="92771"/>
                </a:lnTo>
                <a:lnTo>
                  <a:pt x="1045881" y="59125"/>
                </a:lnTo>
                <a:lnTo>
                  <a:pt x="1029618" y="46015"/>
                </a:lnTo>
                <a:lnTo>
                  <a:pt x="1009408" y="37043"/>
                </a:lnTo>
                <a:lnTo>
                  <a:pt x="982770" y="33718"/>
                </a:lnTo>
                <a:lnTo>
                  <a:pt x="955180" y="37043"/>
                </a:lnTo>
                <a:lnTo>
                  <a:pt x="932434" y="46015"/>
                </a:lnTo>
                <a:lnTo>
                  <a:pt x="912471" y="59125"/>
                </a:lnTo>
                <a:lnTo>
                  <a:pt x="871236" y="92771"/>
                </a:lnTo>
                <a:lnTo>
                  <a:pt x="846057" y="109043"/>
                </a:lnTo>
                <a:lnTo>
                  <a:pt x="815906" y="120870"/>
                </a:lnTo>
                <a:lnTo>
                  <a:pt x="778999" y="125437"/>
                </a:lnTo>
                <a:lnTo>
                  <a:pt x="743384" y="120870"/>
                </a:lnTo>
                <a:lnTo>
                  <a:pt x="716568" y="109043"/>
                </a:lnTo>
                <a:lnTo>
                  <a:pt x="695972" y="92771"/>
                </a:lnTo>
                <a:lnTo>
                  <a:pt x="664209" y="59125"/>
                </a:lnTo>
                <a:lnTo>
                  <a:pt x="647934" y="46015"/>
                </a:lnTo>
                <a:lnTo>
                  <a:pt x="627714" y="37043"/>
                </a:lnTo>
                <a:lnTo>
                  <a:pt x="601072" y="33718"/>
                </a:lnTo>
                <a:lnTo>
                  <a:pt x="573496" y="37043"/>
                </a:lnTo>
                <a:lnTo>
                  <a:pt x="550758" y="46015"/>
                </a:lnTo>
                <a:lnTo>
                  <a:pt x="530798" y="59125"/>
                </a:lnTo>
                <a:lnTo>
                  <a:pt x="489578" y="92771"/>
                </a:lnTo>
                <a:lnTo>
                  <a:pt x="464408" y="109043"/>
                </a:lnTo>
                <a:lnTo>
                  <a:pt x="434264" y="120870"/>
                </a:lnTo>
                <a:lnTo>
                  <a:pt x="397364" y="125437"/>
                </a:lnTo>
                <a:lnTo>
                  <a:pt x="361747" y="120870"/>
                </a:lnTo>
                <a:lnTo>
                  <a:pt x="334926" y="109043"/>
                </a:lnTo>
                <a:lnTo>
                  <a:pt x="314326" y="92771"/>
                </a:lnTo>
                <a:lnTo>
                  <a:pt x="282563" y="59125"/>
                </a:lnTo>
                <a:lnTo>
                  <a:pt x="266292" y="46015"/>
                </a:lnTo>
                <a:lnTo>
                  <a:pt x="246077" y="37043"/>
                </a:lnTo>
                <a:lnTo>
                  <a:pt x="219437" y="33718"/>
                </a:lnTo>
                <a:lnTo>
                  <a:pt x="191866" y="37043"/>
                </a:lnTo>
                <a:lnTo>
                  <a:pt x="169139" y="46015"/>
                </a:lnTo>
                <a:lnTo>
                  <a:pt x="149195" y="59125"/>
                </a:lnTo>
                <a:lnTo>
                  <a:pt x="107989" y="92771"/>
                </a:lnTo>
                <a:lnTo>
                  <a:pt x="82822" y="109043"/>
                </a:lnTo>
                <a:lnTo>
                  <a:pt x="52688" y="120870"/>
                </a:lnTo>
                <a:lnTo>
                  <a:pt x="15805" y="125437"/>
                </a:lnTo>
                <a:lnTo>
                  <a:pt x="6496" y="125437"/>
                </a:lnTo>
                <a:lnTo>
                  <a:pt x="0" y="117894"/>
                </a:lnTo>
                <a:lnTo>
                  <a:pt x="2618" y="99263"/>
                </a:lnTo>
                <a:lnTo>
                  <a:pt x="11235" y="91719"/>
                </a:lnTo>
                <a:lnTo>
                  <a:pt x="20544" y="91719"/>
                </a:lnTo>
                <a:lnTo>
                  <a:pt x="48109" y="88393"/>
                </a:lnTo>
                <a:lnTo>
                  <a:pt x="70838" y="79422"/>
                </a:lnTo>
                <a:lnTo>
                  <a:pt x="90789" y="66312"/>
                </a:lnTo>
                <a:lnTo>
                  <a:pt x="131995" y="32666"/>
                </a:lnTo>
                <a:lnTo>
                  <a:pt x="157155" y="16394"/>
                </a:lnTo>
                <a:lnTo>
                  <a:pt x="187287" y="4567"/>
                </a:lnTo>
                <a:lnTo>
                  <a:pt x="224175" y="0"/>
                </a:lnTo>
                <a:lnTo>
                  <a:pt x="259790" y="4567"/>
                </a:lnTo>
                <a:lnTo>
                  <a:pt x="286606" y="16394"/>
                </a:lnTo>
                <a:lnTo>
                  <a:pt x="307202" y="32666"/>
                </a:lnTo>
                <a:lnTo>
                  <a:pt x="338963" y="66312"/>
                </a:lnTo>
                <a:lnTo>
                  <a:pt x="355236" y="79422"/>
                </a:lnTo>
                <a:lnTo>
                  <a:pt x="375455" y="88393"/>
                </a:lnTo>
                <a:lnTo>
                  <a:pt x="402103" y="91719"/>
                </a:lnTo>
                <a:lnTo>
                  <a:pt x="429685" y="88393"/>
                </a:lnTo>
                <a:lnTo>
                  <a:pt x="452424" y="79422"/>
                </a:lnTo>
                <a:lnTo>
                  <a:pt x="472378" y="66312"/>
                </a:lnTo>
                <a:lnTo>
                  <a:pt x="513591" y="32666"/>
                </a:lnTo>
                <a:lnTo>
                  <a:pt x="538765" y="16394"/>
                </a:lnTo>
                <a:lnTo>
                  <a:pt x="568910" y="4567"/>
                </a:lnTo>
                <a:lnTo>
                  <a:pt x="605810" y="0"/>
                </a:lnTo>
                <a:lnTo>
                  <a:pt x="641425" y="4567"/>
                </a:lnTo>
                <a:lnTo>
                  <a:pt x="668243" y="16394"/>
                </a:lnTo>
                <a:lnTo>
                  <a:pt x="688843" y="32666"/>
                </a:lnTo>
                <a:lnTo>
                  <a:pt x="720605" y="66312"/>
                </a:lnTo>
                <a:lnTo>
                  <a:pt x="736877" y="79422"/>
                </a:lnTo>
                <a:lnTo>
                  <a:pt x="757095" y="88393"/>
                </a:lnTo>
                <a:lnTo>
                  <a:pt x="783738" y="91719"/>
                </a:lnTo>
                <a:lnTo>
                  <a:pt x="811329" y="88393"/>
                </a:lnTo>
                <a:lnTo>
                  <a:pt x="834078" y="79422"/>
                </a:lnTo>
                <a:lnTo>
                  <a:pt x="854042" y="66312"/>
                </a:lnTo>
                <a:lnTo>
                  <a:pt x="895271" y="32666"/>
                </a:lnTo>
                <a:lnTo>
                  <a:pt x="920451" y="16394"/>
                </a:lnTo>
                <a:lnTo>
                  <a:pt x="950601" y="4567"/>
                </a:lnTo>
                <a:lnTo>
                  <a:pt x="987509" y="0"/>
                </a:lnTo>
                <a:lnTo>
                  <a:pt x="1023115" y="4567"/>
                </a:lnTo>
                <a:lnTo>
                  <a:pt x="1049927" y="16394"/>
                </a:lnTo>
                <a:lnTo>
                  <a:pt x="1070518" y="32666"/>
                </a:lnTo>
                <a:lnTo>
                  <a:pt x="1102269" y="66312"/>
                </a:lnTo>
                <a:lnTo>
                  <a:pt x="1118536" y="79422"/>
                </a:lnTo>
                <a:lnTo>
                  <a:pt x="1138747" y="88393"/>
                </a:lnTo>
                <a:lnTo>
                  <a:pt x="1165385" y="91719"/>
                </a:lnTo>
                <a:lnTo>
                  <a:pt x="1192985" y="88393"/>
                </a:lnTo>
                <a:lnTo>
                  <a:pt x="1215739" y="79421"/>
                </a:lnTo>
                <a:lnTo>
                  <a:pt x="1235708" y="66307"/>
                </a:lnTo>
                <a:lnTo>
                  <a:pt x="1276953" y="32661"/>
                </a:lnTo>
                <a:lnTo>
                  <a:pt x="1302137" y="16392"/>
                </a:lnTo>
                <a:lnTo>
                  <a:pt x="1332292" y="4567"/>
                </a:lnTo>
                <a:lnTo>
                  <a:pt x="1369207" y="0"/>
                </a:lnTo>
                <a:lnTo>
                  <a:pt x="1404858" y="4565"/>
                </a:lnTo>
                <a:lnTo>
                  <a:pt x="1431708" y="16386"/>
                </a:lnTo>
                <a:lnTo>
                  <a:pt x="1452335" y="32650"/>
                </a:lnTo>
                <a:lnTo>
                  <a:pt x="1484145" y="66301"/>
                </a:lnTo>
                <a:lnTo>
                  <a:pt x="1500444" y="79419"/>
                </a:lnTo>
                <a:lnTo>
                  <a:pt x="1520698" y="88393"/>
                </a:lnTo>
                <a:lnTo>
                  <a:pt x="1547389" y="91719"/>
                </a:lnTo>
                <a:lnTo>
                  <a:pt x="1556710" y="91719"/>
                </a:lnTo>
                <a:lnTo>
                  <a:pt x="1563181" y="99263"/>
                </a:lnTo>
                <a:lnTo>
                  <a:pt x="1560563" y="117894"/>
                </a:lnTo>
                <a:lnTo>
                  <a:pt x="1551971" y="125437"/>
                </a:lnTo>
                <a:close/>
              </a:path>
            </a:pathLst>
          </a:custGeom>
          <a:solidFill>
            <a:srgbClr val="25203E"/>
          </a:solidFill>
        </p:spPr>
        <p:txBody>
          <a:bodyPr wrap="square" lIns="0" tIns="0" rIns="0" bIns="0" rtlCol="0"/>
          <a:lstStyle/>
          <a:p>
            <a:endParaRPr/>
          </a:p>
        </p:txBody>
      </p:sp>
    </p:spTree>
    <p:extLst>
      <p:ext uri="{BB962C8B-B14F-4D97-AF65-F5344CB8AC3E}">
        <p14:creationId xmlns:p14="http://schemas.microsoft.com/office/powerpoint/2010/main" val="93127661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5_Overview">
    <p:spTree>
      <p:nvGrpSpPr>
        <p:cNvPr id="1" name=""/>
        <p:cNvGrpSpPr/>
        <p:nvPr/>
      </p:nvGrpSpPr>
      <p:grpSpPr>
        <a:xfrm>
          <a:off x="0" y="0"/>
          <a:ext cx="0" cy="0"/>
          <a:chOff x="0" y="0"/>
          <a:chExt cx="0" cy="0"/>
        </a:xfrm>
      </p:grpSpPr>
      <p:sp>
        <p:nvSpPr>
          <p:cNvPr id="5" name="bg object 16">
            <a:extLst>
              <a:ext uri="{FF2B5EF4-FFF2-40B4-BE49-F238E27FC236}">
                <a16:creationId xmlns:a16="http://schemas.microsoft.com/office/drawing/2014/main" id="{FAD84EE5-5B82-3741-92A2-DF6AF596A013}"/>
              </a:ext>
            </a:extLst>
          </p:cNvPr>
          <p:cNvSpPr/>
          <p:nvPr userDrawn="1"/>
        </p:nvSpPr>
        <p:spPr>
          <a:xfrm>
            <a:off x="0" y="-60326"/>
            <a:ext cx="20104100" cy="105336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6213F"/>
          </a:solidFill>
          <a:ln w="12700">
            <a:solidFill>
              <a:srgbClr val="27203E"/>
            </a:solidFill>
          </a:ln>
        </p:spPr>
        <p:txBody>
          <a:bodyPr wrap="square" lIns="0" tIns="0" rIns="0" bIns="0" rtlCol="0"/>
          <a:lstStyle/>
          <a:p>
            <a:endParaRPr sz="1092" b="0" i="0">
              <a:latin typeface="Poppins Light" pitchFamily="2" charset="77"/>
            </a:endParaRPr>
          </a:p>
        </p:txBody>
      </p:sp>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chemeClr val="bg1"/>
            </a:solidFill>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chemeClr val="bg1"/>
                </a:solidFill>
                <a:latin typeface="Poppins" pitchFamily="2" charset="77"/>
                <a:cs typeface="Poppins" pitchFamily="2" charset="77"/>
              </a:defRPr>
            </a:lvl1pPr>
          </a:lstStyle>
          <a:p>
            <a:pPr lvl="0"/>
            <a:r>
              <a:rPr lang="en-GB"/>
              <a:t>PRIMARY LOGO</a:t>
            </a:r>
          </a:p>
        </p:txBody>
      </p:sp>
    </p:spTree>
    <p:extLst>
      <p:ext uri="{BB962C8B-B14F-4D97-AF65-F5344CB8AC3E}">
        <p14:creationId xmlns:p14="http://schemas.microsoft.com/office/powerpoint/2010/main" val="232571277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1_Overview">
    <p:spTree>
      <p:nvGrpSpPr>
        <p:cNvPr id="1" name=""/>
        <p:cNvGrpSpPr/>
        <p:nvPr/>
      </p:nvGrpSpPr>
      <p:grpSpPr>
        <a:xfrm>
          <a:off x="0" y="0"/>
          <a:ext cx="0" cy="0"/>
          <a:chOff x="0" y="0"/>
          <a:chExt cx="0" cy="0"/>
        </a:xfrm>
      </p:grpSpPr>
      <p:sp>
        <p:nvSpPr>
          <p:cNvPr id="5" name="bg object 16">
            <a:extLst>
              <a:ext uri="{FF2B5EF4-FFF2-40B4-BE49-F238E27FC236}">
                <a16:creationId xmlns:a16="http://schemas.microsoft.com/office/drawing/2014/main" id="{FAD84EE5-5B82-3741-92A2-DF6AF596A013}"/>
              </a:ext>
            </a:extLst>
          </p:cNvPr>
          <p:cNvSpPr/>
          <p:nvPr userDrawn="1"/>
        </p:nvSpPr>
        <p:spPr>
          <a:xfrm>
            <a:off x="0" y="-60326"/>
            <a:ext cx="20104100" cy="105336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6213F"/>
          </a:solidFill>
          <a:ln w="12700">
            <a:solidFill>
              <a:srgbClr val="27203E"/>
            </a:solidFill>
          </a:ln>
        </p:spPr>
        <p:txBody>
          <a:bodyPr wrap="square" lIns="0" tIns="0" rIns="0" bIns="0" rtlCol="0"/>
          <a:lstStyle/>
          <a:p>
            <a:endParaRPr sz="1092" b="0" i="0">
              <a:latin typeface="Poppins Light" pitchFamily="2" charset="77"/>
            </a:endParaRPr>
          </a:p>
        </p:txBody>
      </p:sp>
    </p:spTree>
    <p:extLst>
      <p:ext uri="{BB962C8B-B14F-4D97-AF65-F5344CB8AC3E}">
        <p14:creationId xmlns:p14="http://schemas.microsoft.com/office/powerpoint/2010/main" val="11876908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9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PRIMARY LOGO</a:t>
            </a:r>
          </a:p>
        </p:txBody>
      </p:sp>
    </p:spTree>
    <p:extLst>
      <p:ext uri="{BB962C8B-B14F-4D97-AF65-F5344CB8AC3E}">
        <p14:creationId xmlns:p14="http://schemas.microsoft.com/office/powerpoint/2010/main" val="340545363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6_Overview">
    <p:spTree>
      <p:nvGrpSpPr>
        <p:cNvPr id="1" name=""/>
        <p:cNvGrpSpPr/>
        <p:nvPr/>
      </p:nvGrpSpPr>
      <p:grpSpPr>
        <a:xfrm>
          <a:off x="0" y="0"/>
          <a:ext cx="0" cy="0"/>
          <a:chOff x="0" y="0"/>
          <a:chExt cx="0" cy="0"/>
        </a:xfrm>
      </p:grpSpPr>
      <p:sp>
        <p:nvSpPr>
          <p:cNvPr id="16" name="object 5">
            <a:extLst>
              <a:ext uri="{FF2B5EF4-FFF2-40B4-BE49-F238E27FC236}">
                <a16:creationId xmlns:a16="http://schemas.microsoft.com/office/drawing/2014/main" id="{9F51C96D-5AD5-1E48-BE26-3025298A90DA}"/>
              </a:ext>
            </a:extLst>
          </p:cNvPr>
          <p:cNvSpPr/>
          <p:nvPr userDrawn="1"/>
        </p:nvSpPr>
        <p:spPr>
          <a:xfrm>
            <a:off x="0" y="19462"/>
            <a:ext cx="20104100" cy="10435813"/>
          </a:xfrm>
          <a:custGeom>
            <a:avLst/>
            <a:gdLst/>
            <a:ahLst/>
            <a:cxnLst/>
            <a:rect l="l" t="t" r="r" b="b"/>
            <a:pathLst>
              <a:path w="10692130" h="7110095">
                <a:moveTo>
                  <a:pt x="10692003" y="0"/>
                </a:moveTo>
                <a:lnTo>
                  <a:pt x="0" y="0"/>
                </a:lnTo>
                <a:lnTo>
                  <a:pt x="0" y="7109980"/>
                </a:lnTo>
                <a:lnTo>
                  <a:pt x="10692003" y="7109980"/>
                </a:lnTo>
                <a:lnTo>
                  <a:pt x="10692003" y="0"/>
                </a:lnTo>
                <a:close/>
              </a:path>
            </a:pathLst>
          </a:custGeom>
          <a:solidFill>
            <a:srgbClr val="DADADA"/>
          </a:solidFill>
        </p:spPr>
        <p:txBody>
          <a:bodyPr wrap="square" lIns="0" tIns="0" rIns="0" bIns="0" rtlCol="0"/>
          <a:lstStyle/>
          <a:p>
            <a:endParaRPr/>
          </a:p>
        </p:txBody>
      </p:sp>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COLOURS</a:t>
            </a:r>
          </a:p>
        </p:txBody>
      </p:sp>
    </p:spTree>
    <p:extLst>
      <p:ext uri="{BB962C8B-B14F-4D97-AF65-F5344CB8AC3E}">
        <p14:creationId xmlns:p14="http://schemas.microsoft.com/office/powerpoint/2010/main" val="3253725025"/>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7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534" name="Text Placeholder 2">
            <a:extLst>
              <a:ext uri="{FF2B5EF4-FFF2-40B4-BE49-F238E27FC236}">
                <a16:creationId xmlns:a16="http://schemas.microsoft.com/office/drawing/2014/main" id="{B709FCD8-6A17-8D4A-8647-B3B4F789C3AA}"/>
              </a:ext>
            </a:extLst>
          </p:cNvPr>
          <p:cNvSpPr>
            <a:spLocks noGrp="1"/>
          </p:cNvSpPr>
          <p:nvPr>
            <p:ph type="body" sz="quarter" idx="16"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GRAPHICAL ELEMENTS</a:t>
            </a:r>
          </a:p>
        </p:txBody>
      </p:sp>
    </p:spTree>
    <p:extLst>
      <p:ext uri="{BB962C8B-B14F-4D97-AF65-F5344CB8AC3E}">
        <p14:creationId xmlns:p14="http://schemas.microsoft.com/office/powerpoint/2010/main" val="4120301027"/>
      </p:ext>
    </p:extLst>
  </p:cSld>
  <p:clrMapOvr>
    <a:masterClrMapping/>
  </p:clrMapOvr>
  <p:extLst>
    <p:ext uri="{DCECCB84-F9BA-43D5-87BE-67443E8EF086}">
      <p15:sldGuideLst xmlns:p15="http://schemas.microsoft.com/office/powerpoint/2012/main">
        <p15:guide id="1" orient="horz" pos="3514" userDrawn="1">
          <p15:clr>
            <a:srgbClr val="FBAE40"/>
          </p15:clr>
        </p15:guide>
        <p15:guide id="2" pos="633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_Overview">
    <p:spTree>
      <p:nvGrpSpPr>
        <p:cNvPr id="1" name=""/>
        <p:cNvGrpSpPr/>
        <p:nvPr/>
      </p:nvGrpSpPr>
      <p:grpSpPr>
        <a:xfrm>
          <a:off x="0" y="0"/>
          <a:ext cx="0" cy="0"/>
          <a:chOff x="0" y="0"/>
          <a:chExt cx="0" cy="0"/>
        </a:xfrm>
      </p:grpSpPr>
      <p:sp>
        <p:nvSpPr>
          <p:cNvPr id="542" name="bg object 16">
            <a:extLst>
              <a:ext uri="{FF2B5EF4-FFF2-40B4-BE49-F238E27FC236}">
                <a16:creationId xmlns:a16="http://schemas.microsoft.com/office/drawing/2014/main" id="{81C41AAE-F277-4848-A16A-8DBDFBEC39A7}"/>
              </a:ext>
            </a:extLst>
          </p:cNvPr>
          <p:cNvSpPr/>
          <p:nvPr userDrawn="1"/>
        </p:nvSpPr>
        <p:spPr>
          <a:xfrm>
            <a:off x="-19825" y="0"/>
            <a:ext cx="20104100" cy="1130935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6213F"/>
          </a:solidFill>
        </p:spPr>
        <p:txBody>
          <a:bodyPr wrap="square" lIns="0" tIns="0" rIns="0" bIns="0" rtlCol="0"/>
          <a:lstStyle/>
          <a:p>
            <a:endParaRPr sz="1092" b="0" i="0">
              <a:latin typeface="Poppins Light" pitchFamily="2" charset="77"/>
            </a:endParaRPr>
          </a:p>
        </p:txBody>
      </p:sp>
      <p:grpSp>
        <p:nvGrpSpPr>
          <p:cNvPr id="2" name="Group 1">
            <a:extLst>
              <a:ext uri="{FF2B5EF4-FFF2-40B4-BE49-F238E27FC236}">
                <a16:creationId xmlns:a16="http://schemas.microsoft.com/office/drawing/2014/main" id="{EA74111D-0DC4-A041-AFC2-AAF4A974A52D}"/>
              </a:ext>
            </a:extLst>
          </p:cNvPr>
          <p:cNvGrpSpPr/>
          <p:nvPr userDrawn="1"/>
        </p:nvGrpSpPr>
        <p:grpSpPr>
          <a:xfrm>
            <a:off x="14647921" y="3749675"/>
            <a:ext cx="672592" cy="834077"/>
            <a:chOff x="12769975" y="5622304"/>
            <a:chExt cx="672592" cy="834077"/>
          </a:xfrm>
        </p:grpSpPr>
        <p:sp>
          <p:nvSpPr>
            <p:cNvPr id="536" name="object 11">
              <a:extLst>
                <a:ext uri="{FF2B5EF4-FFF2-40B4-BE49-F238E27FC236}">
                  <a16:creationId xmlns:a16="http://schemas.microsoft.com/office/drawing/2014/main" id="{9B2D175E-B6C9-EA46-8617-4B6E8E9CAB0A}"/>
                </a:ext>
              </a:extLst>
            </p:cNvPr>
            <p:cNvSpPr/>
            <p:nvPr/>
          </p:nvSpPr>
          <p:spPr>
            <a:xfrm>
              <a:off x="13060139" y="5622304"/>
              <a:ext cx="79798" cy="834077"/>
            </a:xfrm>
            <a:custGeom>
              <a:avLst/>
              <a:gdLst/>
              <a:ahLst/>
              <a:cxnLst/>
              <a:rect l="l" t="t" r="r" b="b"/>
              <a:pathLst>
                <a:path w="53340" h="557530">
                  <a:moveTo>
                    <a:pt x="53340" y="441096"/>
                  </a:moveTo>
                  <a:lnTo>
                    <a:pt x="51244" y="429704"/>
                  </a:lnTo>
                  <a:lnTo>
                    <a:pt x="45529" y="420408"/>
                  </a:lnTo>
                  <a:lnTo>
                    <a:pt x="37045" y="414147"/>
                  </a:lnTo>
                  <a:lnTo>
                    <a:pt x="26670" y="411848"/>
                  </a:lnTo>
                  <a:lnTo>
                    <a:pt x="16281" y="414147"/>
                  </a:lnTo>
                  <a:lnTo>
                    <a:pt x="7810" y="420408"/>
                  </a:lnTo>
                  <a:lnTo>
                    <a:pt x="2095" y="429704"/>
                  </a:lnTo>
                  <a:lnTo>
                    <a:pt x="0" y="441096"/>
                  </a:lnTo>
                  <a:lnTo>
                    <a:pt x="0" y="528104"/>
                  </a:lnTo>
                  <a:lnTo>
                    <a:pt x="2095" y="539496"/>
                  </a:lnTo>
                  <a:lnTo>
                    <a:pt x="7810" y="548792"/>
                  </a:lnTo>
                  <a:lnTo>
                    <a:pt x="16281" y="555066"/>
                  </a:lnTo>
                  <a:lnTo>
                    <a:pt x="26670" y="557364"/>
                  </a:lnTo>
                  <a:lnTo>
                    <a:pt x="37045" y="555066"/>
                  </a:lnTo>
                  <a:lnTo>
                    <a:pt x="45529" y="548792"/>
                  </a:lnTo>
                  <a:lnTo>
                    <a:pt x="51244" y="539496"/>
                  </a:lnTo>
                  <a:lnTo>
                    <a:pt x="53340" y="528104"/>
                  </a:lnTo>
                  <a:lnTo>
                    <a:pt x="53340" y="441096"/>
                  </a:lnTo>
                  <a:close/>
                </a:path>
                <a:path w="53340" h="557530">
                  <a:moveTo>
                    <a:pt x="53340" y="29248"/>
                  </a:moveTo>
                  <a:lnTo>
                    <a:pt x="51244" y="17856"/>
                  </a:lnTo>
                  <a:lnTo>
                    <a:pt x="45529" y="8559"/>
                  </a:lnTo>
                  <a:lnTo>
                    <a:pt x="37045" y="2298"/>
                  </a:lnTo>
                  <a:lnTo>
                    <a:pt x="26670" y="0"/>
                  </a:lnTo>
                  <a:lnTo>
                    <a:pt x="16281" y="2298"/>
                  </a:lnTo>
                  <a:lnTo>
                    <a:pt x="7810" y="8559"/>
                  </a:lnTo>
                  <a:lnTo>
                    <a:pt x="2095" y="17856"/>
                  </a:lnTo>
                  <a:lnTo>
                    <a:pt x="0" y="29248"/>
                  </a:lnTo>
                  <a:lnTo>
                    <a:pt x="0" y="116255"/>
                  </a:lnTo>
                  <a:lnTo>
                    <a:pt x="2095" y="127647"/>
                  </a:lnTo>
                  <a:lnTo>
                    <a:pt x="7810" y="136944"/>
                  </a:lnTo>
                  <a:lnTo>
                    <a:pt x="16281" y="143217"/>
                  </a:lnTo>
                  <a:lnTo>
                    <a:pt x="26670" y="145516"/>
                  </a:lnTo>
                  <a:lnTo>
                    <a:pt x="37045" y="143217"/>
                  </a:lnTo>
                  <a:lnTo>
                    <a:pt x="45529" y="136944"/>
                  </a:lnTo>
                  <a:lnTo>
                    <a:pt x="51244" y="127647"/>
                  </a:lnTo>
                  <a:lnTo>
                    <a:pt x="53340" y="116255"/>
                  </a:lnTo>
                  <a:lnTo>
                    <a:pt x="53340" y="29248"/>
                  </a:lnTo>
                  <a:close/>
                </a:path>
              </a:pathLst>
            </a:custGeom>
            <a:solidFill>
              <a:srgbClr val="FFFFFF"/>
            </a:solidFill>
          </p:spPr>
          <p:txBody>
            <a:bodyPr wrap="square" lIns="0" tIns="0" rIns="0" bIns="0" rtlCol="0"/>
            <a:lstStyle/>
            <a:p>
              <a:endParaRPr/>
            </a:p>
          </p:txBody>
        </p:sp>
        <p:pic>
          <p:nvPicPr>
            <p:cNvPr id="537" name="object 12">
              <a:extLst>
                <a:ext uri="{FF2B5EF4-FFF2-40B4-BE49-F238E27FC236}">
                  <a16:creationId xmlns:a16="http://schemas.microsoft.com/office/drawing/2014/main" id="{BA92E3E0-DDC9-7C4B-BBAF-8CAE47570ECD}"/>
                </a:ext>
              </a:extLst>
            </p:cNvPr>
            <p:cNvPicPr/>
            <p:nvPr/>
          </p:nvPicPr>
          <p:blipFill>
            <a:blip r:embed="rId2" cstate="print"/>
            <a:stretch>
              <a:fillRect/>
            </a:stretch>
          </p:blipFill>
          <p:spPr>
            <a:xfrm>
              <a:off x="12769975" y="6125278"/>
              <a:ext cx="181934" cy="152307"/>
            </a:xfrm>
            <a:prstGeom prst="rect">
              <a:avLst/>
            </a:prstGeom>
          </p:spPr>
        </p:pic>
        <p:pic>
          <p:nvPicPr>
            <p:cNvPr id="538" name="object 13">
              <a:extLst>
                <a:ext uri="{FF2B5EF4-FFF2-40B4-BE49-F238E27FC236}">
                  <a16:creationId xmlns:a16="http://schemas.microsoft.com/office/drawing/2014/main" id="{C5735049-CF50-8D46-BF9F-5110B393EAF7}"/>
                </a:ext>
              </a:extLst>
            </p:cNvPr>
            <p:cNvPicPr/>
            <p:nvPr/>
          </p:nvPicPr>
          <p:blipFill>
            <a:blip r:embed="rId3" cstate="print"/>
            <a:stretch>
              <a:fillRect/>
            </a:stretch>
          </p:blipFill>
          <p:spPr>
            <a:xfrm>
              <a:off x="13256333" y="5817210"/>
              <a:ext cx="181934" cy="152307"/>
            </a:xfrm>
            <a:prstGeom prst="rect">
              <a:avLst/>
            </a:prstGeom>
          </p:spPr>
        </p:pic>
        <p:pic>
          <p:nvPicPr>
            <p:cNvPr id="539" name="object 14">
              <a:extLst>
                <a:ext uri="{FF2B5EF4-FFF2-40B4-BE49-F238E27FC236}">
                  <a16:creationId xmlns:a16="http://schemas.microsoft.com/office/drawing/2014/main" id="{070AE52E-CE0D-2A40-B5E6-9E4EC87C6063}"/>
                </a:ext>
              </a:extLst>
            </p:cNvPr>
            <p:cNvPicPr/>
            <p:nvPr/>
          </p:nvPicPr>
          <p:blipFill>
            <a:blip r:embed="rId4" cstate="print"/>
            <a:stretch>
              <a:fillRect/>
            </a:stretch>
          </p:blipFill>
          <p:spPr>
            <a:xfrm>
              <a:off x="13260633" y="6117388"/>
              <a:ext cx="181934" cy="152307"/>
            </a:xfrm>
            <a:prstGeom prst="rect">
              <a:avLst/>
            </a:prstGeom>
          </p:spPr>
        </p:pic>
        <p:pic>
          <p:nvPicPr>
            <p:cNvPr id="540" name="object 15">
              <a:extLst>
                <a:ext uri="{FF2B5EF4-FFF2-40B4-BE49-F238E27FC236}">
                  <a16:creationId xmlns:a16="http://schemas.microsoft.com/office/drawing/2014/main" id="{B1E8B318-2203-774D-9D19-F1CB03880BF5}"/>
                </a:ext>
              </a:extLst>
            </p:cNvPr>
            <p:cNvPicPr/>
            <p:nvPr/>
          </p:nvPicPr>
          <p:blipFill>
            <a:blip r:embed="rId5" cstate="print"/>
            <a:stretch>
              <a:fillRect/>
            </a:stretch>
          </p:blipFill>
          <p:spPr>
            <a:xfrm>
              <a:off x="12774275" y="5809320"/>
              <a:ext cx="181934" cy="152307"/>
            </a:xfrm>
            <a:prstGeom prst="rect">
              <a:avLst/>
            </a:prstGeom>
          </p:spPr>
        </p:pic>
      </p:grpSp>
      <p:sp>
        <p:nvSpPr>
          <p:cNvPr id="541" name="object 16">
            <a:extLst>
              <a:ext uri="{FF2B5EF4-FFF2-40B4-BE49-F238E27FC236}">
                <a16:creationId xmlns:a16="http://schemas.microsoft.com/office/drawing/2014/main" id="{8B506052-972B-EE4D-90E1-DC9548BC9112}"/>
              </a:ext>
            </a:extLst>
          </p:cNvPr>
          <p:cNvSpPr/>
          <p:nvPr/>
        </p:nvSpPr>
        <p:spPr>
          <a:xfrm>
            <a:off x="5350868" y="7483475"/>
            <a:ext cx="2749221" cy="236543"/>
          </a:xfrm>
          <a:custGeom>
            <a:avLst/>
            <a:gdLst/>
            <a:ahLst/>
            <a:cxnLst/>
            <a:rect l="l" t="t" r="r" b="b"/>
            <a:pathLst>
              <a:path w="1837689" h="158114">
                <a:moveTo>
                  <a:pt x="1569018" y="0"/>
                </a:moveTo>
                <a:lnTo>
                  <a:pt x="1524088" y="3989"/>
                </a:lnTo>
                <a:lnTo>
                  <a:pt x="1488569" y="14192"/>
                </a:lnTo>
                <a:lnTo>
                  <a:pt x="1460210" y="27957"/>
                </a:lnTo>
                <a:lnTo>
                  <a:pt x="1418703" y="54044"/>
                </a:lnTo>
                <a:lnTo>
                  <a:pt x="1400445" y="63049"/>
                </a:lnTo>
                <a:lnTo>
                  <a:pt x="1379168" y="68958"/>
                </a:lnTo>
                <a:lnTo>
                  <a:pt x="1352052" y="71081"/>
                </a:lnTo>
                <a:lnTo>
                  <a:pt x="1324982" y="68958"/>
                </a:lnTo>
                <a:lnTo>
                  <a:pt x="1303736" y="63050"/>
                </a:lnTo>
                <a:lnTo>
                  <a:pt x="1285502" y="54049"/>
                </a:lnTo>
                <a:lnTo>
                  <a:pt x="1244032" y="27962"/>
                </a:lnTo>
                <a:lnTo>
                  <a:pt x="1215688" y="14193"/>
                </a:lnTo>
                <a:lnTo>
                  <a:pt x="1180187" y="3989"/>
                </a:lnTo>
                <a:lnTo>
                  <a:pt x="1135275" y="0"/>
                </a:lnTo>
                <a:lnTo>
                  <a:pt x="1090346" y="3989"/>
                </a:lnTo>
                <a:lnTo>
                  <a:pt x="1054832" y="14192"/>
                </a:lnTo>
                <a:lnTo>
                  <a:pt x="1026478" y="27957"/>
                </a:lnTo>
                <a:lnTo>
                  <a:pt x="984982" y="54044"/>
                </a:lnTo>
                <a:lnTo>
                  <a:pt x="966735" y="63049"/>
                </a:lnTo>
                <a:lnTo>
                  <a:pt x="945471" y="68958"/>
                </a:lnTo>
                <a:lnTo>
                  <a:pt x="918372" y="71081"/>
                </a:lnTo>
                <a:lnTo>
                  <a:pt x="891287" y="68958"/>
                </a:lnTo>
                <a:lnTo>
                  <a:pt x="870031" y="63049"/>
                </a:lnTo>
                <a:lnTo>
                  <a:pt x="851787" y="54044"/>
                </a:lnTo>
                <a:lnTo>
                  <a:pt x="810299" y="27957"/>
                </a:lnTo>
                <a:lnTo>
                  <a:pt x="781952" y="14192"/>
                </a:lnTo>
                <a:lnTo>
                  <a:pt x="746446" y="3989"/>
                </a:lnTo>
                <a:lnTo>
                  <a:pt x="701532" y="0"/>
                </a:lnTo>
                <a:lnTo>
                  <a:pt x="656611" y="3989"/>
                </a:lnTo>
                <a:lnTo>
                  <a:pt x="621101" y="14193"/>
                </a:lnTo>
                <a:lnTo>
                  <a:pt x="592752" y="27962"/>
                </a:lnTo>
                <a:lnTo>
                  <a:pt x="551267" y="54049"/>
                </a:lnTo>
                <a:lnTo>
                  <a:pt x="533027" y="63050"/>
                </a:lnTo>
                <a:lnTo>
                  <a:pt x="511775" y="68958"/>
                </a:lnTo>
                <a:lnTo>
                  <a:pt x="484692" y="71081"/>
                </a:lnTo>
                <a:lnTo>
                  <a:pt x="457608" y="68958"/>
                </a:lnTo>
                <a:lnTo>
                  <a:pt x="436351" y="63050"/>
                </a:lnTo>
                <a:lnTo>
                  <a:pt x="418107" y="54049"/>
                </a:lnTo>
                <a:lnTo>
                  <a:pt x="376627" y="27962"/>
                </a:lnTo>
                <a:lnTo>
                  <a:pt x="348282" y="14193"/>
                </a:lnTo>
                <a:lnTo>
                  <a:pt x="312774" y="3989"/>
                </a:lnTo>
                <a:lnTo>
                  <a:pt x="267853" y="0"/>
                </a:lnTo>
                <a:lnTo>
                  <a:pt x="222948" y="3989"/>
                </a:lnTo>
                <a:lnTo>
                  <a:pt x="187452" y="14193"/>
                </a:lnTo>
                <a:lnTo>
                  <a:pt x="159114" y="27962"/>
                </a:lnTo>
                <a:lnTo>
                  <a:pt x="117646" y="54049"/>
                </a:lnTo>
                <a:lnTo>
                  <a:pt x="99412" y="63050"/>
                </a:lnTo>
                <a:lnTo>
                  <a:pt x="78169" y="68958"/>
                </a:lnTo>
                <a:lnTo>
                  <a:pt x="51102" y="71081"/>
                </a:lnTo>
                <a:lnTo>
                  <a:pt x="17026" y="80106"/>
                </a:lnTo>
                <a:lnTo>
                  <a:pt x="0" y="101628"/>
                </a:lnTo>
                <a:lnTo>
                  <a:pt x="10" y="127314"/>
                </a:lnTo>
                <a:lnTo>
                  <a:pt x="17048" y="148835"/>
                </a:lnTo>
                <a:lnTo>
                  <a:pt x="51102" y="157861"/>
                </a:lnTo>
                <a:lnTo>
                  <a:pt x="96012" y="153869"/>
                </a:lnTo>
                <a:lnTo>
                  <a:pt x="131509" y="143662"/>
                </a:lnTo>
                <a:lnTo>
                  <a:pt x="159847" y="129893"/>
                </a:lnTo>
                <a:lnTo>
                  <a:pt x="201314" y="103806"/>
                </a:lnTo>
                <a:lnTo>
                  <a:pt x="219543" y="94805"/>
                </a:lnTo>
                <a:lnTo>
                  <a:pt x="240785" y="88900"/>
                </a:lnTo>
                <a:lnTo>
                  <a:pt x="267853" y="86779"/>
                </a:lnTo>
                <a:lnTo>
                  <a:pt x="294942" y="88900"/>
                </a:lnTo>
                <a:lnTo>
                  <a:pt x="316198" y="94805"/>
                </a:lnTo>
                <a:lnTo>
                  <a:pt x="334439" y="103806"/>
                </a:lnTo>
                <a:lnTo>
                  <a:pt x="375918" y="129893"/>
                </a:lnTo>
                <a:lnTo>
                  <a:pt x="404263" y="143662"/>
                </a:lnTo>
                <a:lnTo>
                  <a:pt x="439771" y="153869"/>
                </a:lnTo>
                <a:lnTo>
                  <a:pt x="484692" y="157861"/>
                </a:lnTo>
                <a:lnTo>
                  <a:pt x="529612" y="153869"/>
                </a:lnTo>
                <a:lnTo>
                  <a:pt x="565117" y="143662"/>
                </a:lnTo>
                <a:lnTo>
                  <a:pt x="593461" y="129893"/>
                </a:lnTo>
                <a:lnTo>
                  <a:pt x="634945" y="103806"/>
                </a:lnTo>
                <a:lnTo>
                  <a:pt x="653186" y="94805"/>
                </a:lnTo>
                <a:lnTo>
                  <a:pt x="674442" y="88900"/>
                </a:lnTo>
                <a:lnTo>
                  <a:pt x="701532" y="86779"/>
                </a:lnTo>
                <a:lnTo>
                  <a:pt x="728616" y="88900"/>
                </a:lnTo>
                <a:lnTo>
                  <a:pt x="749872" y="94805"/>
                </a:lnTo>
                <a:lnTo>
                  <a:pt x="768112" y="103806"/>
                </a:lnTo>
                <a:lnTo>
                  <a:pt x="809592" y="129893"/>
                </a:lnTo>
                <a:lnTo>
                  <a:pt x="837941" y="143662"/>
                </a:lnTo>
                <a:lnTo>
                  <a:pt x="873451" y="153869"/>
                </a:lnTo>
                <a:lnTo>
                  <a:pt x="918372" y="157861"/>
                </a:lnTo>
                <a:lnTo>
                  <a:pt x="963301" y="153869"/>
                </a:lnTo>
                <a:lnTo>
                  <a:pt x="998814" y="143663"/>
                </a:lnTo>
                <a:lnTo>
                  <a:pt x="1027164" y="129898"/>
                </a:lnTo>
                <a:lnTo>
                  <a:pt x="1068660" y="103811"/>
                </a:lnTo>
                <a:lnTo>
                  <a:pt x="1086910" y="94807"/>
                </a:lnTo>
                <a:lnTo>
                  <a:pt x="1108176" y="88900"/>
                </a:lnTo>
                <a:lnTo>
                  <a:pt x="1135275" y="86779"/>
                </a:lnTo>
                <a:lnTo>
                  <a:pt x="1162350" y="88900"/>
                </a:lnTo>
                <a:lnTo>
                  <a:pt x="1183597" y="94805"/>
                </a:lnTo>
                <a:lnTo>
                  <a:pt x="1201832" y="103806"/>
                </a:lnTo>
                <a:lnTo>
                  <a:pt x="1243302" y="129893"/>
                </a:lnTo>
                <a:lnTo>
                  <a:pt x="1271645" y="143662"/>
                </a:lnTo>
                <a:lnTo>
                  <a:pt x="1307145" y="153869"/>
                </a:lnTo>
                <a:lnTo>
                  <a:pt x="1352052" y="157861"/>
                </a:lnTo>
                <a:lnTo>
                  <a:pt x="1396990" y="153869"/>
                </a:lnTo>
                <a:lnTo>
                  <a:pt x="1432512" y="143663"/>
                </a:lnTo>
                <a:lnTo>
                  <a:pt x="1460872" y="129898"/>
                </a:lnTo>
                <a:lnTo>
                  <a:pt x="1502387" y="103811"/>
                </a:lnTo>
                <a:lnTo>
                  <a:pt x="1520646" y="94807"/>
                </a:lnTo>
                <a:lnTo>
                  <a:pt x="1541917" y="88900"/>
                </a:lnTo>
                <a:lnTo>
                  <a:pt x="1569018" y="86779"/>
                </a:lnTo>
                <a:lnTo>
                  <a:pt x="1596161" y="88902"/>
                </a:lnTo>
                <a:lnTo>
                  <a:pt x="1617461" y="94811"/>
                </a:lnTo>
                <a:lnTo>
                  <a:pt x="1635739" y="103816"/>
                </a:lnTo>
                <a:lnTo>
                  <a:pt x="1677283" y="129903"/>
                </a:lnTo>
                <a:lnTo>
                  <a:pt x="1705658" y="143668"/>
                </a:lnTo>
                <a:lnTo>
                  <a:pt x="1741195" y="153871"/>
                </a:lnTo>
                <a:lnTo>
                  <a:pt x="1786150" y="157861"/>
                </a:lnTo>
                <a:lnTo>
                  <a:pt x="1820226" y="148835"/>
                </a:lnTo>
                <a:lnTo>
                  <a:pt x="1837252" y="127314"/>
                </a:lnTo>
                <a:lnTo>
                  <a:pt x="1837241" y="101628"/>
                </a:lnTo>
                <a:lnTo>
                  <a:pt x="1820204" y="80106"/>
                </a:lnTo>
                <a:lnTo>
                  <a:pt x="1786150" y="71081"/>
                </a:lnTo>
                <a:lnTo>
                  <a:pt x="1759010" y="68958"/>
                </a:lnTo>
                <a:lnTo>
                  <a:pt x="1737712" y="63047"/>
                </a:lnTo>
                <a:lnTo>
                  <a:pt x="1719435" y="54038"/>
                </a:lnTo>
                <a:lnTo>
                  <a:pt x="1677893" y="27946"/>
                </a:lnTo>
                <a:lnTo>
                  <a:pt x="1649520" y="14185"/>
                </a:lnTo>
                <a:lnTo>
                  <a:pt x="1613981" y="3987"/>
                </a:lnTo>
                <a:lnTo>
                  <a:pt x="1569018" y="0"/>
                </a:lnTo>
                <a:close/>
              </a:path>
            </a:pathLst>
          </a:custGeom>
          <a:solidFill>
            <a:srgbClr val="FFFFFF"/>
          </a:solidFill>
        </p:spPr>
        <p:txBody>
          <a:bodyPr wrap="square" lIns="0" tIns="0" rIns="0" bIns="0" rtlCol="0"/>
          <a:lstStyle/>
          <a:p>
            <a:endParaRPr/>
          </a:p>
        </p:txBody>
      </p:sp>
      <p:sp>
        <p:nvSpPr>
          <p:cNvPr id="544" name="Text Placeholder 4">
            <a:extLst>
              <a:ext uri="{FF2B5EF4-FFF2-40B4-BE49-F238E27FC236}">
                <a16:creationId xmlns:a16="http://schemas.microsoft.com/office/drawing/2014/main" id="{3F655DA2-C57F-784A-917A-9FE06CBCC98D}"/>
              </a:ext>
            </a:extLst>
          </p:cNvPr>
          <p:cNvSpPr>
            <a:spLocks noGrp="1"/>
          </p:cNvSpPr>
          <p:nvPr>
            <p:ph type="body" sz="quarter" idx="16" hasCustomPrompt="1"/>
          </p:nvPr>
        </p:nvSpPr>
        <p:spPr>
          <a:xfrm>
            <a:off x="10520860" y="4787609"/>
            <a:ext cx="8193087" cy="549273"/>
          </a:xfrm>
          <a:prstGeom prst="rect">
            <a:avLst/>
          </a:prstGeom>
        </p:spPr>
        <p:txBody>
          <a:bodyPr/>
          <a:lstStyle>
            <a:lvl1pPr algn="l">
              <a:defRPr sz="3000" b="1" i="1">
                <a:solidFill>
                  <a:schemeClr val="bg1"/>
                </a:solidFill>
                <a:latin typeface="Poppins" pitchFamily="2" charset="77"/>
                <a:cs typeface="Poppins" pitchFamily="2" charset="77"/>
              </a:defRPr>
            </a:lvl1pPr>
          </a:lstStyle>
          <a:p>
            <a:r>
              <a:rPr lang="en-US"/>
              <a:t>CONTACT</a:t>
            </a:r>
          </a:p>
        </p:txBody>
      </p:sp>
      <p:sp>
        <p:nvSpPr>
          <p:cNvPr id="548" name="Text Placeholder 4">
            <a:extLst>
              <a:ext uri="{FF2B5EF4-FFF2-40B4-BE49-F238E27FC236}">
                <a16:creationId xmlns:a16="http://schemas.microsoft.com/office/drawing/2014/main" id="{BE887F57-2BED-8D47-AC19-EC94E920BE93}"/>
              </a:ext>
            </a:extLst>
          </p:cNvPr>
          <p:cNvSpPr>
            <a:spLocks noGrp="1"/>
          </p:cNvSpPr>
          <p:nvPr>
            <p:ph type="body" sz="quarter" idx="17" hasCustomPrompt="1"/>
          </p:nvPr>
        </p:nvSpPr>
        <p:spPr>
          <a:xfrm>
            <a:off x="10512914" y="5797381"/>
            <a:ext cx="8201033" cy="350175"/>
          </a:xfrm>
          <a:prstGeom prst="rect">
            <a:avLst/>
          </a:prstGeom>
        </p:spPr>
        <p:txBody>
          <a:bodyPr/>
          <a:lstStyle>
            <a:lvl1pPr algn="l">
              <a:defRPr sz="1800" b="1" i="1">
                <a:solidFill>
                  <a:schemeClr val="bg1"/>
                </a:solidFill>
                <a:latin typeface="Poppins" pitchFamily="2" charset="77"/>
                <a:cs typeface="Poppins" pitchFamily="2" charset="77"/>
              </a:defRPr>
            </a:lvl1pPr>
          </a:lstStyle>
          <a:p>
            <a:pPr marL="12700">
              <a:lnSpc>
                <a:spcPct val="100000"/>
              </a:lnSpc>
              <a:spcBef>
                <a:spcPts val="765"/>
              </a:spcBef>
            </a:pPr>
            <a:r>
              <a:rPr lang="en-GB" sz="1800" b="1">
                <a:solidFill>
                  <a:srgbClr val="FFFFFF"/>
                </a:solidFill>
                <a:latin typeface="Poppins" pitchFamily="2" charset="77"/>
                <a:cs typeface="Poppins" pitchFamily="2" charset="77"/>
              </a:rPr>
              <a:t>The</a:t>
            </a:r>
            <a:r>
              <a:rPr lang="en-GB" sz="1800" b="1" spc="-15">
                <a:solidFill>
                  <a:srgbClr val="FFFFFF"/>
                </a:solidFill>
                <a:latin typeface="Poppins" pitchFamily="2" charset="77"/>
                <a:cs typeface="Poppins" pitchFamily="2" charset="77"/>
              </a:rPr>
              <a:t> </a:t>
            </a:r>
            <a:r>
              <a:rPr lang="en-GB" sz="1800" b="1">
                <a:solidFill>
                  <a:srgbClr val="FFFFFF"/>
                </a:solidFill>
                <a:latin typeface="Poppins" pitchFamily="2" charset="77"/>
                <a:cs typeface="Poppins" pitchFamily="2" charset="77"/>
              </a:rPr>
              <a:t>Big</a:t>
            </a:r>
            <a:r>
              <a:rPr lang="en-GB" sz="1800" b="1" spc="-10">
                <a:solidFill>
                  <a:srgbClr val="FFFFFF"/>
                </a:solidFill>
                <a:latin typeface="Poppins" pitchFamily="2" charset="77"/>
                <a:cs typeface="Poppins" pitchFamily="2" charset="77"/>
              </a:rPr>
              <a:t> </a:t>
            </a:r>
            <a:r>
              <a:rPr lang="en-GB" sz="1800" b="1">
                <a:solidFill>
                  <a:srgbClr val="FFFFFF"/>
                </a:solidFill>
                <a:latin typeface="Poppins" pitchFamily="2" charset="77"/>
                <a:cs typeface="Poppins" pitchFamily="2" charset="77"/>
              </a:rPr>
              <a:t>Bang</a:t>
            </a:r>
            <a:r>
              <a:rPr lang="en-GB" sz="1800" b="1" spc="-10">
                <a:solidFill>
                  <a:srgbClr val="FFFFFF"/>
                </a:solidFill>
                <a:latin typeface="Poppins" pitchFamily="2" charset="77"/>
                <a:cs typeface="Poppins" pitchFamily="2" charset="77"/>
              </a:rPr>
              <a:t> </a:t>
            </a:r>
            <a:r>
              <a:rPr lang="en-GB" sz="1800" b="1">
                <a:solidFill>
                  <a:srgbClr val="FFFFFF"/>
                </a:solidFill>
                <a:latin typeface="Poppins" pitchFamily="2" charset="77"/>
                <a:cs typeface="Poppins" pitchFamily="2" charset="77"/>
              </a:rPr>
              <a:t>Marketing</a:t>
            </a:r>
            <a:r>
              <a:rPr lang="en-GB" sz="1800" b="1" spc="-10">
                <a:solidFill>
                  <a:srgbClr val="FFFFFF"/>
                </a:solidFill>
                <a:latin typeface="Poppins" pitchFamily="2" charset="77"/>
                <a:cs typeface="Poppins" pitchFamily="2" charset="77"/>
              </a:rPr>
              <a:t> </a:t>
            </a:r>
            <a:r>
              <a:rPr lang="en-GB" sz="1800" b="1">
                <a:solidFill>
                  <a:srgbClr val="FFFFFF"/>
                </a:solidFill>
                <a:latin typeface="Poppins" pitchFamily="2" charset="77"/>
                <a:cs typeface="Poppins" pitchFamily="2" charset="77"/>
              </a:rPr>
              <a:t>Team:</a:t>
            </a:r>
            <a:endParaRPr lang="en-GB" sz="1800" b="0" i="0">
              <a:latin typeface="Poppins" pitchFamily="2" charset="77"/>
              <a:cs typeface="Poppins" pitchFamily="2" charset="77"/>
            </a:endParaRPr>
          </a:p>
        </p:txBody>
      </p:sp>
      <p:sp>
        <p:nvSpPr>
          <p:cNvPr id="550" name="Text Placeholder 14">
            <a:extLst>
              <a:ext uri="{FF2B5EF4-FFF2-40B4-BE49-F238E27FC236}">
                <a16:creationId xmlns:a16="http://schemas.microsoft.com/office/drawing/2014/main" id="{8FD7A2E8-5BC3-A24D-A529-F5721B822ACD}"/>
              </a:ext>
            </a:extLst>
          </p:cNvPr>
          <p:cNvSpPr>
            <a:spLocks noGrp="1"/>
          </p:cNvSpPr>
          <p:nvPr>
            <p:ph type="body" sz="quarter" idx="18" hasCustomPrompt="1"/>
          </p:nvPr>
        </p:nvSpPr>
        <p:spPr>
          <a:xfrm>
            <a:off x="10512914" y="6315685"/>
            <a:ext cx="6181294" cy="975091"/>
          </a:xfrm>
          <a:prstGeom prst="rect">
            <a:avLst/>
          </a:prstGeom>
          <a:noFill/>
        </p:spPr>
        <p:txBody>
          <a:bodyPr/>
          <a:lstStyle>
            <a:lvl1pPr>
              <a:lnSpc>
                <a:spcPts val="2000"/>
              </a:lnSpc>
              <a:defRPr sz="1800" b="0" i="1" spc="-150">
                <a:solidFill>
                  <a:schemeClr val="bg1"/>
                </a:solidFill>
                <a:latin typeface="Poppins" pitchFamily="2" charset="77"/>
                <a:cs typeface="Poppins" pitchFamily="2" charset="77"/>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marL="12700">
              <a:lnSpc>
                <a:spcPct val="100000"/>
              </a:lnSpc>
              <a:spcBef>
                <a:spcPts val="665"/>
              </a:spcBef>
            </a:pPr>
            <a:r>
              <a:rPr lang="en-GB" sz="1800" b="0" i="0">
                <a:solidFill>
                  <a:srgbClr val="FFFFFF"/>
                </a:solidFill>
                <a:latin typeface="Poppins" pitchFamily="2" charset="77"/>
                <a:cs typeface="Poppins" pitchFamily="2" charset="77"/>
              </a:rPr>
              <a:t>Jenny</a:t>
            </a:r>
            <a:r>
              <a:rPr lang="en-GB" sz="1800" b="0" i="0" spc="-30">
                <a:solidFill>
                  <a:srgbClr val="FFFFFF"/>
                </a:solidFill>
                <a:latin typeface="Poppins" pitchFamily="2" charset="77"/>
                <a:cs typeface="Poppins" pitchFamily="2" charset="77"/>
              </a:rPr>
              <a:t> </a:t>
            </a:r>
            <a:r>
              <a:rPr lang="en-GB" sz="1800" b="0" i="0">
                <a:solidFill>
                  <a:srgbClr val="FFFFFF"/>
                </a:solidFill>
                <a:latin typeface="Poppins" pitchFamily="2" charset="77"/>
                <a:cs typeface="Poppins" pitchFamily="2" charset="77"/>
              </a:rPr>
              <a:t>Karlsson</a:t>
            </a:r>
            <a:r>
              <a:rPr lang="en-GB" sz="1800" b="0" i="0" spc="-25">
                <a:solidFill>
                  <a:srgbClr val="FFFFFF"/>
                </a:solidFill>
                <a:latin typeface="Poppins" pitchFamily="2" charset="77"/>
                <a:cs typeface="Poppins" pitchFamily="2" charset="77"/>
              </a:rPr>
              <a:t> </a:t>
            </a:r>
            <a:r>
              <a:rPr lang="en-GB" sz="1800" b="0" i="0">
                <a:solidFill>
                  <a:srgbClr val="FFFFFF"/>
                </a:solidFill>
                <a:latin typeface="Poppins" pitchFamily="2" charset="77"/>
                <a:cs typeface="Poppins" pitchFamily="2" charset="77"/>
              </a:rPr>
              <a:t>-</a:t>
            </a:r>
            <a:r>
              <a:rPr lang="en-GB" sz="1800" b="0" i="0" spc="-5">
                <a:solidFill>
                  <a:srgbClr val="FFFFFF"/>
                </a:solidFill>
                <a:latin typeface="Poppins" pitchFamily="2" charset="77"/>
                <a:cs typeface="Poppins" pitchFamily="2" charset="77"/>
              </a:rPr>
              <a:t> </a:t>
            </a:r>
            <a:r>
              <a:rPr lang="en-GB" sz="1800" b="0" i="0">
                <a:solidFill>
                  <a:srgbClr val="FFFFFF"/>
                </a:solidFill>
                <a:latin typeface="Poppins" pitchFamily="2" charset="77"/>
                <a:cs typeface="Poppins" pitchFamily="2" charset="77"/>
                <a:hlinkClick r:id="rId6"/>
              </a:rPr>
              <a:t>jkarlsson@engineeringuk.com</a:t>
            </a:r>
            <a:endParaRPr lang="en-GB" sz="1800" b="0" i="0">
              <a:latin typeface="Poppins" pitchFamily="2" charset="77"/>
              <a:cs typeface="Poppins" pitchFamily="2" charset="77"/>
            </a:endParaRPr>
          </a:p>
          <a:p>
            <a:pPr marL="12700">
              <a:lnSpc>
                <a:spcPct val="100000"/>
              </a:lnSpc>
              <a:spcBef>
                <a:spcPts val="100"/>
              </a:spcBef>
            </a:pPr>
            <a:r>
              <a:rPr lang="en-GB" sz="1800" b="0" i="0">
                <a:solidFill>
                  <a:srgbClr val="FFFFFF"/>
                </a:solidFill>
                <a:latin typeface="Poppins" pitchFamily="2" charset="77"/>
                <a:cs typeface="Poppins" pitchFamily="2" charset="77"/>
              </a:rPr>
              <a:t>Tamzin</a:t>
            </a:r>
            <a:r>
              <a:rPr lang="en-GB" sz="1800" b="0" i="0" spc="-20">
                <a:solidFill>
                  <a:srgbClr val="FFFFFF"/>
                </a:solidFill>
                <a:latin typeface="Poppins" pitchFamily="2" charset="77"/>
                <a:cs typeface="Poppins" pitchFamily="2" charset="77"/>
              </a:rPr>
              <a:t> </a:t>
            </a:r>
            <a:r>
              <a:rPr lang="en-GB" sz="1800" b="0" i="0">
                <a:solidFill>
                  <a:srgbClr val="FFFFFF"/>
                </a:solidFill>
                <a:latin typeface="Poppins" pitchFamily="2" charset="77"/>
                <a:cs typeface="Poppins" pitchFamily="2" charset="77"/>
              </a:rPr>
              <a:t>Caffrey</a:t>
            </a:r>
            <a:r>
              <a:rPr lang="en-GB" sz="1800" b="0" i="0" spc="-15">
                <a:solidFill>
                  <a:srgbClr val="FFFFFF"/>
                </a:solidFill>
                <a:latin typeface="Poppins" pitchFamily="2" charset="77"/>
                <a:cs typeface="Poppins" pitchFamily="2" charset="77"/>
              </a:rPr>
              <a:t> </a:t>
            </a:r>
            <a:r>
              <a:rPr lang="en-GB" sz="1800" b="0" i="0">
                <a:solidFill>
                  <a:srgbClr val="FFFFFF"/>
                </a:solidFill>
                <a:latin typeface="Poppins" pitchFamily="2" charset="77"/>
                <a:cs typeface="Poppins" pitchFamily="2" charset="77"/>
              </a:rPr>
              <a:t>-</a:t>
            </a:r>
            <a:r>
              <a:rPr lang="en-GB" sz="1800" b="0" i="0" spc="10">
                <a:solidFill>
                  <a:srgbClr val="FFFFFF"/>
                </a:solidFill>
                <a:latin typeface="Poppins" pitchFamily="2" charset="77"/>
                <a:cs typeface="Poppins" pitchFamily="2" charset="77"/>
              </a:rPr>
              <a:t> </a:t>
            </a:r>
            <a:r>
              <a:rPr lang="en-GB" sz="1800" b="0" i="0">
                <a:solidFill>
                  <a:srgbClr val="FFFFFF"/>
                </a:solidFill>
                <a:latin typeface="Poppins" pitchFamily="2" charset="77"/>
                <a:cs typeface="Poppins" pitchFamily="2" charset="77"/>
                <a:hlinkClick r:id="rId7"/>
              </a:rPr>
              <a:t>tcaffrey@engineeringuk.com</a:t>
            </a:r>
            <a:endParaRPr lang="en-GB" sz="1800" b="0" i="0">
              <a:latin typeface="Poppins" pitchFamily="2" charset="77"/>
              <a:cs typeface="Poppins" pitchFamily="2" charset="77"/>
            </a:endParaRPr>
          </a:p>
        </p:txBody>
      </p:sp>
      <p:pic>
        <p:nvPicPr>
          <p:cNvPr id="4" name="Picture 3" descr="A yellow sign with black text&#10;&#10;Description automatically generated with low confidence">
            <a:extLst>
              <a:ext uri="{FF2B5EF4-FFF2-40B4-BE49-F238E27FC236}">
                <a16:creationId xmlns:a16="http://schemas.microsoft.com/office/drawing/2014/main" id="{82E1F0DE-B1CF-4410-BD27-451AB18A72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35788" y="4340447"/>
            <a:ext cx="2808000" cy="2808000"/>
          </a:xfrm>
          <a:prstGeom prst="rect">
            <a:avLst/>
          </a:prstGeom>
        </p:spPr>
      </p:pic>
    </p:spTree>
    <p:extLst>
      <p:ext uri="{BB962C8B-B14F-4D97-AF65-F5344CB8AC3E}">
        <p14:creationId xmlns:p14="http://schemas.microsoft.com/office/powerpoint/2010/main" val="2914011198"/>
      </p:ext>
    </p:extLst>
  </p:cSld>
  <p:clrMapOvr>
    <a:masterClrMapping/>
  </p:clrMapOvr>
  <p:extLst>
    <p:ext uri="{DCECCB84-F9BA-43D5-87BE-67443E8EF086}">
      <p15:sldGuideLst xmlns:p15="http://schemas.microsoft.com/office/powerpoint/2012/main">
        <p15:guide id="1" orient="horz" pos="3514">
          <p15:clr>
            <a:srgbClr val="FBAE40"/>
          </p15:clr>
        </p15:guide>
        <p15:guide id="2" pos="63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48" name="bg object 16">
            <a:extLst>
              <a:ext uri="{FF2B5EF4-FFF2-40B4-BE49-F238E27FC236}">
                <a16:creationId xmlns:a16="http://schemas.microsoft.com/office/drawing/2014/main" id="{98FD7DF1-6330-5B4D-9A77-A2886A229B7C}"/>
              </a:ext>
            </a:extLst>
          </p:cNvPr>
          <p:cNvSpPr/>
          <p:nvPr userDrawn="1"/>
        </p:nvSpPr>
        <p:spPr>
          <a:xfrm>
            <a:off x="0" y="-1"/>
            <a:ext cx="20104100" cy="1045527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6213F"/>
          </a:solidFill>
          <a:ln w="38100">
            <a:solidFill>
              <a:srgbClr val="26213F"/>
            </a:solidFill>
          </a:ln>
        </p:spPr>
        <p:txBody>
          <a:bodyPr wrap="square" lIns="0" tIns="0" rIns="0" bIns="0" rtlCol="0"/>
          <a:lstStyle/>
          <a:p>
            <a:endParaRPr sz="1092" b="0" i="0">
              <a:latin typeface="Poppins Light" pitchFamily="2" charset="77"/>
            </a:endParaRPr>
          </a:p>
        </p:txBody>
      </p:sp>
      <p:sp>
        <p:nvSpPr>
          <p:cNvPr id="49" name="Text Placeholder 3">
            <a:extLst>
              <a:ext uri="{FF2B5EF4-FFF2-40B4-BE49-F238E27FC236}">
                <a16:creationId xmlns:a16="http://schemas.microsoft.com/office/drawing/2014/main" id="{D3EA50B0-46C0-DF41-AEC8-A9C076562C46}"/>
              </a:ext>
            </a:extLst>
          </p:cNvPr>
          <p:cNvSpPr>
            <a:spLocks noGrp="1"/>
          </p:cNvSpPr>
          <p:nvPr>
            <p:ph type="body" sz="quarter" idx="15" hasCustomPrompt="1"/>
          </p:nvPr>
        </p:nvSpPr>
        <p:spPr>
          <a:xfrm>
            <a:off x="0" y="5689600"/>
            <a:ext cx="20104100" cy="1260475"/>
          </a:xfrm>
          <a:prstGeom prst="rect">
            <a:avLst/>
          </a:prstGeom>
        </p:spPr>
        <p:txBody>
          <a:bodyPr/>
          <a:lstStyle>
            <a:lvl1pPr algn="ctr">
              <a:defRPr sz="7500" b="1" i="1">
                <a:solidFill>
                  <a:schemeClr val="bg1"/>
                </a:solidFill>
                <a:latin typeface="Poppins" pitchFamily="2" charset="77"/>
                <a:cs typeface="Poppins" pitchFamily="2" charset="77"/>
              </a:defRPr>
            </a:lvl1pPr>
          </a:lstStyle>
          <a:p>
            <a:r>
              <a:rPr lang="en-US"/>
              <a:t>TITLE PAGE</a:t>
            </a:r>
          </a:p>
        </p:txBody>
      </p:sp>
      <p:sp>
        <p:nvSpPr>
          <p:cNvPr id="50" name="Text Placeholder 3">
            <a:extLst>
              <a:ext uri="{FF2B5EF4-FFF2-40B4-BE49-F238E27FC236}">
                <a16:creationId xmlns:a16="http://schemas.microsoft.com/office/drawing/2014/main" id="{B2F60820-F75D-B747-BF47-88C2FD1DAF13}"/>
              </a:ext>
            </a:extLst>
          </p:cNvPr>
          <p:cNvSpPr>
            <a:spLocks noGrp="1"/>
          </p:cNvSpPr>
          <p:nvPr>
            <p:ph type="body" sz="quarter" idx="16" hasCustomPrompt="1"/>
          </p:nvPr>
        </p:nvSpPr>
        <p:spPr>
          <a:xfrm>
            <a:off x="7194550" y="4587875"/>
            <a:ext cx="5715000" cy="1066800"/>
          </a:xfrm>
          <a:prstGeom prst="rect">
            <a:avLst/>
          </a:prstGeom>
        </p:spPr>
        <p:txBody>
          <a:bodyPr/>
          <a:lstStyle>
            <a:lvl1pPr algn="ctr">
              <a:defRPr sz="7500" b="1" i="1">
                <a:solidFill>
                  <a:srgbClr val="FEC700"/>
                </a:solidFill>
                <a:latin typeface="Poppins" pitchFamily="2" charset="77"/>
                <a:cs typeface="Poppins" pitchFamily="2" charset="77"/>
              </a:defRPr>
            </a:lvl1pPr>
          </a:lstStyle>
          <a:p>
            <a:r>
              <a:rPr lang="en-US"/>
              <a:t>01</a:t>
            </a:r>
          </a:p>
        </p:txBody>
      </p:sp>
    </p:spTree>
    <p:extLst>
      <p:ext uri="{BB962C8B-B14F-4D97-AF65-F5344CB8AC3E}">
        <p14:creationId xmlns:p14="http://schemas.microsoft.com/office/powerpoint/2010/main" val="3974780468"/>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Overview">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98D86016-5CA8-374A-B16A-0D42F2956CEC}"/>
              </a:ext>
            </a:extLst>
          </p:cNvPr>
          <p:cNvSpPr>
            <a:spLocks noGrp="1"/>
          </p:cNvSpPr>
          <p:nvPr>
            <p:ph type="body" sz="quarter" idx="11" hasCustomPrompt="1"/>
          </p:nvPr>
        </p:nvSpPr>
        <p:spPr>
          <a:xfrm>
            <a:off x="715964" y="2567254"/>
            <a:ext cx="11926886" cy="6155532"/>
          </a:xfrm>
          <a:prstGeom prst="rect">
            <a:avLst/>
          </a:prstGeom>
          <a:noFill/>
        </p:spPr>
        <p:txBody>
          <a:bodyPr/>
          <a:lstStyle>
            <a:lvl1pPr>
              <a:lnSpc>
                <a:spcPts val="8000"/>
              </a:lnSpc>
              <a:defRPr sz="7500" b="1" i="1" spc="-150">
                <a:solidFill>
                  <a:srgbClr val="FEC700"/>
                </a:solidFill>
                <a:latin typeface="Poppins" pitchFamily="2" charset="77"/>
                <a:cs typeface="Poppins" pitchFamily="2" charset="77"/>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lvl="0"/>
            <a:r>
              <a:rPr lang="en-GB"/>
              <a:t>LOREM IPSUM </a:t>
            </a:r>
            <a:br>
              <a:rPr lang="en-GB"/>
            </a:br>
            <a:r>
              <a:rPr lang="en-GB"/>
              <a:t>DOLOR SIT AMET, CONSECTETUR ADIPISCING ELIT.</a:t>
            </a:r>
          </a:p>
          <a:p>
            <a:pPr lvl="0"/>
            <a:r>
              <a:rPr lang="en-GB"/>
              <a:t>DOLOR SIT AMET, CONSECTETUR</a:t>
            </a:r>
            <a:endParaRPr lang="en-US"/>
          </a:p>
        </p:txBody>
      </p:sp>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TITLE HERE</a:t>
            </a:r>
          </a:p>
        </p:txBody>
      </p:sp>
    </p:spTree>
    <p:extLst>
      <p:ext uri="{BB962C8B-B14F-4D97-AF65-F5344CB8AC3E}">
        <p14:creationId xmlns:p14="http://schemas.microsoft.com/office/powerpoint/2010/main" val="2393699371"/>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2_Overview">
    <p:spTree>
      <p:nvGrpSpPr>
        <p:cNvPr id="1" name=""/>
        <p:cNvGrpSpPr/>
        <p:nvPr/>
      </p:nvGrpSpPr>
      <p:grpSpPr>
        <a:xfrm>
          <a:off x="0" y="0"/>
          <a:ext cx="0" cy="0"/>
          <a:chOff x="0" y="0"/>
          <a:chExt cx="0" cy="0"/>
        </a:xfrm>
      </p:grpSpPr>
      <p:sp>
        <p:nvSpPr>
          <p:cNvPr id="5" name="bg object 16">
            <a:extLst>
              <a:ext uri="{FF2B5EF4-FFF2-40B4-BE49-F238E27FC236}">
                <a16:creationId xmlns:a16="http://schemas.microsoft.com/office/drawing/2014/main" id="{FAD84EE5-5B82-3741-92A2-DF6AF596A013}"/>
              </a:ext>
            </a:extLst>
          </p:cNvPr>
          <p:cNvSpPr/>
          <p:nvPr userDrawn="1"/>
        </p:nvSpPr>
        <p:spPr>
          <a:xfrm>
            <a:off x="0" y="0"/>
            <a:ext cx="20104100" cy="10524283"/>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EC700"/>
          </a:solidFill>
        </p:spPr>
        <p:txBody>
          <a:bodyPr wrap="square" lIns="0" tIns="0" rIns="0" bIns="0" rtlCol="0"/>
          <a:lstStyle/>
          <a:p>
            <a:endParaRPr sz="1092" b="0" i="0">
              <a:latin typeface="Poppins Light" pitchFamily="2" charset="77"/>
            </a:endParaRPr>
          </a:p>
        </p:txBody>
      </p:sp>
      <p:sp>
        <p:nvSpPr>
          <p:cNvPr id="10" name="Text Placeholder 14">
            <a:extLst>
              <a:ext uri="{FF2B5EF4-FFF2-40B4-BE49-F238E27FC236}">
                <a16:creationId xmlns:a16="http://schemas.microsoft.com/office/drawing/2014/main" id="{98D86016-5CA8-374A-B16A-0D42F2956CEC}"/>
              </a:ext>
            </a:extLst>
          </p:cNvPr>
          <p:cNvSpPr>
            <a:spLocks noGrp="1"/>
          </p:cNvSpPr>
          <p:nvPr>
            <p:ph type="body" sz="quarter" idx="11" hasCustomPrompt="1"/>
          </p:nvPr>
        </p:nvSpPr>
        <p:spPr>
          <a:xfrm>
            <a:off x="715964" y="2567254"/>
            <a:ext cx="11926886" cy="6155532"/>
          </a:xfrm>
          <a:prstGeom prst="rect">
            <a:avLst/>
          </a:prstGeom>
          <a:noFill/>
        </p:spPr>
        <p:txBody>
          <a:bodyPr/>
          <a:lstStyle>
            <a:lvl1pPr>
              <a:lnSpc>
                <a:spcPts val="8000"/>
              </a:lnSpc>
              <a:defRPr sz="7500" b="1" i="1" spc="-150">
                <a:solidFill>
                  <a:schemeClr val="bg1"/>
                </a:solidFill>
                <a:latin typeface="Poppins" pitchFamily="2" charset="77"/>
                <a:cs typeface="Poppins" pitchFamily="2" charset="77"/>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lvl="0"/>
            <a:r>
              <a:rPr lang="en-GB"/>
              <a:t>LOREM IPSUM </a:t>
            </a:r>
            <a:br>
              <a:rPr lang="en-GB"/>
            </a:br>
            <a:r>
              <a:rPr lang="en-GB"/>
              <a:t>DOLOR SIT AMET, CONSECTETUR ADIPISCING ELIT.</a:t>
            </a:r>
          </a:p>
          <a:p>
            <a:pPr lvl="0"/>
            <a:r>
              <a:rPr lang="en-GB"/>
              <a:t>DOLOR SIT AMET, CONSECTETUR</a:t>
            </a:r>
            <a:endParaRPr lang="en-US"/>
          </a:p>
        </p:txBody>
      </p:sp>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chemeClr val="bg1"/>
            </a:solidFill>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TITLE HERE</a:t>
            </a:r>
          </a:p>
        </p:txBody>
      </p:sp>
    </p:spTree>
    <p:extLst>
      <p:ext uri="{BB962C8B-B14F-4D97-AF65-F5344CB8AC3E}">
        <p14:creationId xmlns:p14="http://schemas.microsoft.com/office/powerpoint/2010/main" val="206790059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Overview">
    <p:spTree>
      <p:nvGrpSpPr>
        <p:cNvPr id="1" name=""/>
        <p:cNvGrpSpPr/>
        <p:nvPr/>
      </p:nvGrpSpPr>
      <p:grpSpPr>
        <a:xfrm>
          <a:off x="0" y="0"/>
          <a:ext cx="0" cy="0"/>
          <a:chOff x="0" y="0"/>
          <a:chExt cx="0" cy="0"/>
        </a:xfrm>
      </p:grpSpPr>
      <p:sp>
        <p:nvSpPr>
          <p:cNvPr id="6" name="bg object 16">
            <a:extLst>
              <a:ext uri="{FF2B5EF4-FFF2-40B4-BE49-F238E27FC236}">
                <a16:creationId xmlns:a16="http://schemas.microsoft.com/office/drawing/2014/main" id="{0769DE1E-0D1F-C547-901F-EF698F48600E}"/>
              </a:ext>
            </a:extLst>
          </p:cNvPr>
          <p:cNvSpPr/>
          <p:nvPr userDrawn="1"/>
        </p:nvSpPr>
        <p:spPr>
          <a:xfrm>
            <a:off x="0" y="-60326"/>
            <a:ext cx="20104100" cy="105336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6213F"/>
          </a:solidFill>
          <a:ln w="12700">
            <a:solidFill>
              <a:srgbClr val="27203E"/>
            </a:solidFill>
          </a:ln>
        </p:spPr>
        <p:txBody>
          <a:bodyPr wrap="square" lIns="0" tIns="0" rIns="0" bIns="0" rtlCol="0"/>
          <a:lstStyle/>
          <a:p>
            <a:endParaRPr sz="1092" b="0" i="0">
              <a:latin typeface="Poppins Light" pitchFamily="2" charset="77"/>
            </a:endParaRPr>
          </a:p>
        </p:txBody>
      </p:sp>
      <p:sp>
        <p:nvSpPr>
          <p:cNvPr id="10" name="Text Placeholder 14">
            <a:extLst>
              <a:ext uri="{FF2B5EF4-FFF2-40B4-BE49-F238E27FC236}">
                <a16:creationId xmlns:a16="http://schemas.microsoft.com/office/drawing/2014/main" id="{98D86016-5CA8-374A-B16A-0D42F2956CEC}"/>
              </a:ext>
            </a:extLst>
          </p:cNvPr>
          <p:cNvSpPr>
            <a:spLocks noGrp="1"/>
          </p:cNvSpPr>
          <p:nvPr>
            <p:ph type="body" sz="quarter" idx="11" hasCustomPrompt="1"/>
          </p:nvPr>
        </p:nvSpPr>
        <p:spPr>
          <a:xfrm>
            <a:off x="715964" y="2567253"/>
            <a:ext cx="11926804" cy="7202217"/>
          </a:xfrm>
          <a:prstGeom prst="rect">
            <a:avLst/>
          </a:prstGeom>
          <a:noFill/>
        </p:spPr>
        <p:txBody>
          <a:bodyPr/>
          <a:lstStyle>
            <a:lvl1pPr>
              <a:lnSpc>
                <a:spcPts val="8000"/>
              </a:lnSpc>
              <a:defRPr sz="7500" b="1" i="1" spc="-150">
                <a:solidFill>
                  <a:srgbClr val="FEC700"/>
                </a:solidFill>
                <a:latin typeface="Poppins" pitchFamily="2" charset="77"/>
                <a:cs typeface="Poppins" pitchFamily="2" charset="77"/>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lvl="0"/>
            <a:r>
              <a:rPr lang="en-GB"/>
              <a:t>LOREM IPSUM </a:t>
            </a:r>
            <a:br>
              <a:rPr lang="en-GB"/>
            </a:br>
            <a:r>
              <a:rPr lang="en-GB"/>
              <a:t>DOLOR SIT AMET, CONSECTETUR ADIPISCING ELIT.</a:t>
            </a:r>
          </a:p>
          <a:p>
            <a:pPr lvl="0"/>
            <a:r>
              <a:rPr lang="en-GB"/>
              <a:t>DOLOR SIT AMET, CONSECTETUR</a:t>
            </a:r>
            <a:endParaRPr lang="en-US"/>
          </a:p>
        </p:txBody>
      </p:sp>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chemeClr val="bg1"/>
            </a:solidFill>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chemeClr val="bg1"/>
                </a:solidFill>
                <a:latin typeface="Poppins" pitchFamily="2" charset="77"/>
                <a:cs typeface="Poppins" pitchFamily="2" charset="77"/>
              </a:defRPr>
            </a:lvl1pPr>
          </a:lstStyle>
          <a:p>
            <a:pPr lvl="0"/>
            <a:r>
              <a:rPr lang="en-GB"/>
              <a:t>TITLE HERE</a:t>
            </a:r>
          </a:p>
        </p:txBody>
      </p:sp>
    </p:spTree>
    <p:extLst>
      <p:ext uri="{BB962C8B-B14F-4D97-AF65-F5344CB8AC3E}">
        <p14:creationId xmlns:p14="http://schemas.microsoft.com/office/powerpoint/2010/main" val="82367327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4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6" name="Text Placeholder 2">
            <a:extLst>
              <a:ext uri="{FF2B5EF4-FFF2-40B4-BE49-F238E27FC236}">
                <a16:creationId xmlns:a16="http://schemas.microsoft.com/office/drawing/2014/main" id="{F8EF12B4-8131-604D-87C7-AE4CB0F793B6}"/>
              </a:ext>
            </a:extLst>
          </p:cNvPr>
          <p:cNvSpPr>
            <a:spLocks noGrp="1"/>
          </p:cNvSpPr>
          <p:nvPr>
            <p:ph type="body" sz="quarter" idx="11" hasCustomPrompt="1"/>
          </p:nvPr>
        </p:nvSpPr>
        <p:spPr>
          <a:xfrm>
            <a:off x="744972" y="2575140"/>
            <a:ext cx="8773678" cy="7270534"/>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endParaRPr lang="en-GB"/>
          </a:p>
          <a:p>
            <a:pPr lvl="0"/>
            <a:endParaRPr lang="en-GB"/>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endParaRPr lang="en-GB"/>
          </a:p>
          <a:p>
            <a:pPr lvl="0"/>
            <a:endParaRPr lang="en-GB"/>
          </a:p>
          <a:p>
            <a:pPr marL="0" marR="0" lvl="0" indent="0" defTabSz="914400" eaLnBrk="1" fontAlgn="auto" latinLnBrk="0" hangingPunct="1">
              <a:lnSpc>
                <a:spcPct val="100000"/>
              </a:lnSpc>
              <a:spcBef>
                <a:spcPts val="0"/>
              </a:spcBef>
              <a:spcAft>
                <a:spcPts val="0"/>
              </a:spcAft>
              <a:buClr>
                <a:srgbClr val="282727"/>
              </a:buClr>
              <a:buSzPct val="120000"/>
              <a:buFontTx/>
              <a:buNone/>
              <a:tabLst/>
              <a:defRPr/>
            </a:pP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a:t>
            </a:r>
          </a:p>
          <a:p>
            <a:pPr lvl="0"/>
            <a:endParaRPr lang="en-GB"/>
          </a:p>
          <a:p>
            <a:pPr lvl="0"/>
            <a:endParaRPr lang="en-GB"/>
          </a:p>
          <a:p>
            <a:pPr lvl="0"/>
            <a:endParaRPr lang="en-GB"/>
          </a:p>
        </p:txBody>
      </p:sp>
      <p:sp>
        <p:nvSpPr>
          <p:cNvPr id="8" name="Text Placeholder 2">
            <a:extLst>
              <a:ext uri="{FF2B5EF4-FFF2-40B4-BE49-F238E27FC236}">
                <a16:creationId xmlns:a16="http://schemas.microsoft.com/office/drawing/2014/main" id="{7103A1AE-9223-F143-81CC-F5707BBCBEF1}"/>
              </a:ext>
            </a:extLst>
          </p:cNvPr>
          <p:cNvSpPr>
            <a:spLocks noGrp="1"/>
          </p:cNvSpPr>
          <p:nvPr>
            <p:ph type="body" sz="quarter" idx="16" hasCustomPrompt="1"/>
          </p:nvPr>
        </p:nvSpPr>
        <p:spPr>
          <a:xfrm>
            <a:off x="10549372" y="2575140"/>
            <a:ext cx="8773678" cy="7270534"/>
          </a:xfrm>
          <a:prstGeom prst="rect">
            <a:avLst/>
          </a:prstGeom>
        </p:spPr>
        <p:txBody>
          <a:bodyPr/>
          <a:lstStyle>
            <a:lvl1pPr marL="342900" marR="0" indent="-342900" defTabSz="914400" eaLnBrk="1" fontAlgn="auto" latinLnBrk="0" hangingPunct="1">
              <a:lnSpc>
                <a:spcPct val="100000"/>
              </a:lnSpc>
              <a:spcBef>
                <a:spcPts val="0"/>
              </a:spcBef>
              <a:spcAft>
                <a:spcPts val="0"/>
              </a:spcAft>
              <a:buClr>
                <a:srgbClr val="F70059"/>
              </a:buClr>
              <a:buSzPct val="130000"/>
              <a:buFont typeface="Wingdings" pitchFamily="2" charset="2"/>
              <a:buChar char="§"/>
              <a:tabLst/>
              <a:defRPr sz="2000" b="0" i="1">
                <a:solidFill>
                  <a:srgbClr val="26213F"/>
                </a:solidFill>
                <a:latin typeface="Poppins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endParaRPr lang="en-GB"/>
          </a:p>
          <a:p>
            <a:pPr lvl="0"/>
            <a:endParaRPr lang="en-GB"/>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
            </a:r>
            <a:endParaRPr lang="en-GB"/>
          </a:p>
          <a:p>
            <a:pPr lvl="0"/>
            <a:endParaRPr lang="en-GB"/>
          </a:p>
          <a:p>
            <a:pPr marL="342900" marR="0" lvl="0" indent="-342900" defTabSz="914400" eaLnBrk="1" fontAlgn="auto" latinLnBrk="0" hangingPunct="1">
              <a:lnSpc>
                <a:spcPct val="100000"/>
              </a:lnSpc>
              <a:spcBef>
                <a:spcPts val="0"/>
              </a:spcBef>
              <a:spcAft>
                <a:spcPts val="0"/>
              </a:spcAft>
              <a:buClr>
                <a:srgbClr val="F70059"/>
              </a:buClr>
              <a:buSzPct val="120000"/>
              <a:buFont typeface="Wingdings" pitchFamily="2" charset="2"/>
              <a:buChar char="§"/>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Cras sit</a:t>
            </a:r>
          </a:p>
          <a:p>
            <a:pPr lvl="0"/>
            <a:endParaRPr lang="en-GB"/>
          </a:p>
          <a:p>
            <a:pPr lvl="0"/>
            <a:endParaRPr lang="en-GB"/>
          </a:p>
        </p:txBody>
      </p:sp>
      <p:sp>
        <p:nvSpPr>
          <p:cNvPr id="7" name="Text Placeholder 2">
            <a:extLst>
              <a:ext uri="{FF2B5EF4-FFF2-40B4-BE49-F238E27FC236}">
                <a16:creationId xmlns:a16="http://schemas.microsoft.com/office/drawing/2014/main" id="{F050255E-9D1D-D94B-AF0B-B0CF1A67CCA3}"/>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TITLE HERE</a:t>
            </a:r>
          </a:p>
        </p:txBody>
      </p:sp>
    </p:spTree>
    <p:extLst>
      <p:ext uri="{BB962C8B-B14F-4D97-AF65-F5344CB8AC3E}">
        <p14:creationId xmlns:p14="http://schemas.microsoft.com/office/powerpoint/2010/main" val="4106377204"/>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4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7" name="Text Placeholder 2">
            <a:extLst>
              <a:ext uri="{FF2B5EF4-FFF2-40B4-BE49-F238E27FC236}">
                <a16:creationId xmlns:a16="http://schemas.microsoft.com/office/drawing/2014/main" id="{F050255E-9D1D-D94B-AF0B-B0CF1A67CCA3}"/>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TITLE HERE</a:t>
            </a:r>
          </a:p>
        </p:txBody>
      </p:sp>
    </p:spTree>
    <p:extLst>
      <p:ext uri="{BB962C8B-B14F-4D97-AF65-F5344CB8AC3E}">
        <p14:creationId xmlns:p14="http://schemas.microsoft.com/office/powerpoint/2010/main" val="3591064596"/>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3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6" name="Text Placeholder 2">
            <a:extLst>
              <a:ext uri="{FF2B5EF4-FFF2-40B4-BE49-F238E27FC236}">
                <a16:creationId xmlns:a16="http://schemas.microsoft.com/office/drawing/2014/main" id="{F8EF12B4-8131-604D-87C7-AE4CB0F793B6}"/>
              </a:ext>
            </a:extLst>
          </p:cNvPr>
          <p:cNvSpPr>
            <a:spLocks noGrp="1"/>
          </p:cNvSpPr>
          <p:nvPr>
            <p:ph type="body" sz="quarter" idx="11" hasCustomPrompt="1"/>
          </p:nvPr>
        </p:nvSpPr>
        <p:spPr>
          <a:xfrm>
            <a:off x="744972" y="2575140"/>
            <a:ext cx="8773678" cy="7270534"/>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endParaRPr lang="en-GB"/>
          </a:p>
          <a:p>
            <a:pPr lvl="0"/>
            <a:endParaRPr lang="en-GB"/>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endParaRPr lang="en-GB"/>
          </a:p>
          <a:p>
            <a:pPr lvl="0"/>
            <a:endParaRPr lang="en-GB"/>
          </a:p>
          <a:p>
            <a:pPr marL="0" marR="0" lvl="0" indent="0" defTabSz="914400" eaLnBrk="1" fontAlgn="auto" latinLnBrk="0" hangingPunct="1">
              <a:lnSpc>
                <a:spcPct val="100000"/>
              </a:lnSpc>
              <a:spcBef>
                <a:spcPts val="0"/>
              </a:spcBef>
              <a:spcAft>
                <a:spcPts val="0"/>
              </a:spcAft>
              <a:buClr>
                <a:srgbClr val="282727"/>
              </a:buClr>
              <a:buSzPct val="120000"/>
              <a:buFontTx/>
              <a:buNone/>
              <a:tabLst/>
              <a:defRPr/>
            </a:pP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a:t>
            </a:r>
          </a:p>
          <a:p>
            <a:pPr lvl="0"/>
            <a:endParaRPr lang="en-GB"/>
          </a:p>
          <a:p>
            <a:pPr lvl="0"/>
            <a:endParaRPr lang="en-GB"/>
          </a:p>
          <a:p>
            <a:pPr lvl="0"/>
            <a:endParaRPr lang="en-GB"/>
          </a:p>
        </p:txBody>
      </p:sp>
      <p:sp>
        <p:nvSpPr>
          <p:cNvPr id="8" name="Text Placeholder 2">
            <a:extLst>
              <a:ext uri="{FF2B5EF4-FFF2-40B4-BE49-F238E27FC236}">
                <a16:creationId xmlns:a16="http://schemas.microsoft.com/office/drawing/2014/main" id="{7103A1AE-9223-F143-81CC-F5707BBCBEF1}"/>
              </a:ext>
            </a:extLst>
          </p:cNvPr>
          <p:cNvSpPr>
            <a:spLocks noGrp="1"/>
          </p:cNvSpPr>
          <p:nvPr>
            <p:ph type="body" sz="quarter" idx="16" hasCustomPrompt="1"/>
          </p:nvPr>
        </p:nvSpPr>
        <p:spPr>
          <a:xfrm>
            <a:off x="10549372" y="2575140"/>
            <a:ext cx="8773678" cy="7270534"/>
          </a:xfrm>
          <a:prstGeom prst="rect">
            <a:avLst/>
          </a:prstGeom>
        </p:spPr>
        <p:txBody>
          <a:bodyPr/>
          <a:lstStyle>
            <a:lvl1pPr marL="342900" marR="0" indent="-342900" defTabSz="914400" eaLnBrk="1" fontAlgn="auto" latinLnBrk="0" hangingPunct="1">
              <a:lnSpc>
                <a:spcPct val="100000"/>
              </a:lnSpc>
              <a:spcBef>
                <a:spcPts val="0"/>
              </a:spcBef>
              <a:spcAft>
                <a:spcPts val="0"/>
              </a:spcAft>
              <a:buClr>
                <a:srgbClr val="FEC759"/>
              </a:buClr>
              <a:buSzPct val="130000"/>
              <a:buFont typeface="Wingdings" pitchFamily="2" charset="2"/>
              <a:buChar char="§"/>
              <a:tabLst/>
              <a:defRPr sz="2000" b="0" i="1">
                <a:solidFill>
                  <a:srgbClr val="26213F"/>
                </a:solidFill>
                <a:latin typeface="Poppins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endParaRPr lang="en-GB"/>
          </a:p>
          <a:p>
            <a:pPr lvl="0"/>
            <a:endParaRPr lang="en-GB"/>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
            </a:r>
            <a:endParaRPr lang="en-GB"/>
          </a:p>
          <a:p>
            <a:pPr lvl="0"/>
            <a:endParaRPr lang="en-GB"/>
          </a:p>
          <a:p>
            <a:pPr marL="342900" marR="0" lvl="0" indent="-342900" defTabSz="914400" eaLnBrk="1" fontAlgn="auto" latinLnBrk="0" hangingPunct="1">
              <a:lnSpc>
                <a:spcPct val="100000"/>
              </a:lnSpc>
              <a:spcBef>
                <a:spcPts val="0"/>
              </a:spcBef>
              <a:spcAft>
                <a:spcPts val="0"/>
              </a:spcAft>
              <a:buClr>
                <a:srgbClr val="F70059"/>
              </a:buClr>
              <a:buSzPct val="120000"/>
              <a:buFont typeface="Wingdings" pitchFamily="2" charset="2"/>
              <a:buChar char="§"/>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Cras sit</a:t>
            </a:r>
          </a:p>
          <a:p>
            <a:pPr lvl="0"/>
            <a:endParaRPr lang="en-GB"/>
          </a:p>
          <a:p>
            <a:pPr lvl="0"/>
            <a:endParaRPr lang="en-GB"/>
          </a:p>
        </p:txBody>
      </p:sp>
      <p:sp>
        <p:nvSpPr>
          <p:cNvPr id="7" name="Text Placeholder 2">
            <a:extLst>
              <a:ext uri="{FF2B5EF4-FFF2-40B4-BE49-F238E27FC236}">
                <a16:creationId xmlns:a16="http://schemas.microsoft.com/office/drawing/2014/main" id="{F050255E-9D1D-D94B-AF0B-B0CF1A67CCA3}"/>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TITLE HERE</a:t>
            </a:r>
          </a:p>
        </p:txBody>
      </p:sp>
    </p:spTree>
    <p:extLst>
      <p:ext uri="{BB962C8B-B14F-4D97-AF65-F5344CB8AC3E}">
        <p14:creationId xmlns:p14="http://schemas.microsoft.com/office/powerpoint/2010/main" val="352808956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0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2" y="2987675"/>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6" name="Text Placeholder 2">
            <a:extLst>
              <a:ext uri="{FF2B5EF4-FFF2-40B4-BE49-F238E27FC236}">
                <a16:creationId xmlns:a16="http://schemas.microsoft.com/office/drawing/2014/main" id="{F8EF12B4-8131-604D-87C7-AE4CB0F793B6}"/>
              </a:ext>
            </a:extLst>
          </p:cNvPr>
          <p:cNvSpPr>
            <a:spLocks noGrp="1"/>
          </p:cNvSpPr>
          <p:nvPr>
            <p:ph type="body" sz="quarter" idx="11" hasCustomPrompt="1"/>
          </p:nvPr>
        </p:nvSpPr>
        <p:spPr>
          <a:xfrm>
            <a:off x="744972" y="3444875"/>
            <a:ext cx="8773678" cy="1784131"/>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600" b="1" i="1">
                <a:solidFill>
                  <a:srgbClr val="26213F"/>
                </a:solidFill>
                <a:latin typeface="Poppins" pitchFamily="2" charset="77"/>
                <a:cs typeface="Poppins"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p>
        </p:txBody>
      </p:sp>
      <p:sp>
        <p:nvSpPr>
          <p:cNvPr id="7" name="Text Placeholder 2">
            <a:extLst>
              <a:ext uri="{FF2B5EF4-FFF2-40B4-BE49-F238E27FC236}">
                <a16:creationId xmlns:a16="http://schemas.microsoft.com/office/drawing/2014/main" id="{F050255E-9D1D-D94B-AF0B-B0CF1A67CCA3}"/>
              </a:ext>
            </a:extLst>
          </p:cNvPr>
          <p:cNvSpPr>
            <a:spLocks noGrp="1"/>
          </p:cNvSpPr>
          <p:nvPr>
            <p:ph type="body" sz="quarter" idx="15" hasCustomPrompt="1"/>
          </p:nvPr>
        </p:nvSpPr>
        <p:spPr>
          <a:xfrm>
            <a:off x="715882" y="1089917"/>
            <a:ext cx="8802768" cy="189775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TITLE HERE</a:t>
            </a:r>
          </a:p>
          <a:p>
            <a:pPr lvl="0"/>
            <a:r>
              <a:rPr lang="en-GB"/>
              <a:t>TITLE HERE</a:t>
            </a:r>
          </a:p>
        </p:txBody>
      </p:sp>
      <p:sp>
        <p:nvSpPr>
          <p:cNvPr id="9" name="Text Placeholder 2">
            <a:extLst>
              <a:ext uri="{FF2B5EF4-FFF2-40B4-BE49-F238E27FC236}">
                <a16:creationId xmlns:a16="http://schemas.microsoft.com/office/drawing/2014/main" id="{611D89B8-776E-7B43-A963-AC75C8FDFAB3}"/>
              </a:ext>
            </a:extLst>
          </p:cNvPr>
          <p:cNvSpPr>
            <a:spLocks noGrp="1"/>
          </p:cNvSpPr>
          <p:nvPr>
            <p:ph type="body" sz="quarter" idx="16" hasCustomPrompt="1"/>
          </p:nvPr>
        </p:nvSpPr>
        <p:spPr>
          <a:xfrm>
            <a:off x="744972" y="5457610"/>
            <a:ext cx="8773678" cy="4343400"/>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endParaRPr lang="en-GB"/>
          </a:p>
          <a:p>
            <a:pPr lvl="0"/>
            <a:endParaRPr lang="en-GB"/>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Cras sit </a:t>
            </a:r>
            <a:r>
              <a:rPr lang="en-GB" err="1"/>
              <a:t>amet</a:t>
            </a:r>
            <a:r>
              <a:rPr lang="en-GB"/>
              <a:t> </a:t>
            </a:r>
            <a:r>
              <a:rPr lang="en-GB" err="1"/>
              <a:t>neque</a:t>
            </a:r>
            <a:r>
              <a:rPr lang="en-GB"/>
              <a:t> dui. </a:t>
            </a:r>
          </a:p>
        </p:txBody>
      </p:sp>
      <p:sp>
        <p:nvSpPr>
          <p:cNvPr id="11" name="Picture Placeholder 18">
            <a:extLst>
              <a:ext uri="{FF2B5EF4-FFF2-40B4-BE49-F238E27FC236}">
                <a16:creationId xmlns:a16="http://schemas.microsoft.com/office/drawing/2014/main" id="{1A0DA1DB-4758-AA46-B91A-6220096FC09D}"/>
              </a:ext>
            </a:extLst>
          </p:cNvPr>
          <p:cNvSpPr>
            <a:spLocks noGrp="1"/>
          </p:cNvSpPr>
          <p:nvPr>
            <p:ph type="pic" sz="quarter" idx="14"/>
          </p:nvPr>
        </p:nvSpPr>
        <p:spPr>
          <a:xfrm>
            <a:off x="10052050" y="-1"/>
            <a:ext cx="10052050" cy="10476000"/>
          </a:xfrm>
          <a:prstGeom prst="rect">
            <a:avLst/>
          </a:prstGeom>
        </p:spPr>
        <p:txBody>
          <a:bodyPr/>
          <a:lstStyle>
            <a:lvl1pPr>
              <a:defRPr b="1" i="0">
                <a:latin typeface="Poppins SemiBold" pitchFamily="2" charset="77"/>
              </a:defRPr>
            </a:lvl1pPr>
          </a:lstStyle>
          <a:p>
            <a:endParaRPr lang="en-US"/>
          </a:p>
        </p:txBody>
      </p:sp>
    </p:spTree>
    <p:extLst>
      <p:ext uri="{BB962C8B-B14F-4D97-AF65-F5344CB8AC3E}">
        <p14:creationId xmlns:p14="http://schemas.microsoft.com/office/powerpoint/2010/main" val="209561102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bg object 16">
            <a:extLst>
              <a:ext uri="{FF2B5EF4-FFF2-40B4-BE49-F238E27FC236}">
                <a16:creationId xmlns:a16="http://schemas.microsoft.com/office/drawing/2014/main" id="{1E23DB2D-E8DA-F442-B0AC-990F11144D17}"/>
              </a:ext>
            </a:extLst>
          </p:cNvPr>
          <p:cNvSpPr/>
          <p:nvPr userDrawn="1"/>
        </p:nvSpPr>
        <p:spPr>
          <a:xfrm>
            <a:off x="0" y="10473683"/>
            <a:ext cx="20104100" cy="846455"/>
          </a:xfrm>
          <a:custGeom>
            <a:avLst/>
            <a:gdLst/>
            <a:ahLst/>
            <a:cxnLst/>
            <a:rect l="l" t="t" r="r" b="b"/>
            <a:pathLst>
              <a:path w="20104100" h="846454">
                <a:moveTo>
                  <a:pt x="20104099" y="0"/>
                </a:moveTo>
                <a:lnTo>
                  <a:pt x="0" y="0"/>
                </a:lnTo>
                <a:lnTo>
                  <a:pt x="0" y="846131"/>
                </a:lnTo>
                <a:lnTo>
                  <a:pt x="20104099" y="846131"/>
                </a:lnTo>
                <a:lnTo>
                  <a:pt x="20104099" y="0"/>
                </a:lnTo>
                <a:close/>
              </a:path>
            </a:pathLst>
          </a:custGeom>
          <a:solidFill>
            <a:srgbClr val="26213F"/>
          </a:solidFill>
        </p:spPr>
        <p:txBody>
          <a:bodyPr wrap="square" lIns="0" tIns="0" rIns="0" bIns="0" rtlCol="0"/>
          <a:lstStyle/>
          <a:p>
            <a:endParaRPr sz="1092" b="0" i="0">
              <a:latin typeface="Poppins Light" pitchFamily="2" charset="77"/>
            </a:endParaRPr>
          </a:p>
        </p:txBody>
      </p:sp>
      <p:sp>
        <p:nvSpPr>
          <p:cNvPr id="5" name="TextBox 4">
            <a:extLst>
              <a:ext uri="{FF2B5EF4-FFF2-40B4-BE49-F238E27FC236}">
                <a16:creationId xmlns:a16="http://schemas.microsoft.com/office/drawing/2014/main" id="{4371CB3E-2BB4-BB4F-9E76-2907A79FC1B7}"/>
              </a:ext>
            </a:extLst>
          </p:cNvPr>
          <p:cNvSpPr txBox="1"/>
          <p:nvPr userDrawn="1"/>
        </p:nvSpPr>
        <p:spPr>
          <a:xfrm>
            <a:off x="1400573"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a:solidFill>
                  <a:schemeClr val="bg1"/>
                </a:solidFill>
                <a:latin typeface="Poppins" pitchFamily="2" charset="77"/>
              </a:rPr>
              <a:t>THE BIG BANG CHALLENGE</a:t>
            </a:r>
          </a:p>
        </p:txBody>
      </p:sp>
      <p:sp>
        <p:nvSpPr>
          <p:cNvPr id="9" name="Holder 4">
            <a:extLst>
              <a:ext uri="{FF2B5EF4-FFF2-40B4-BE49-F238E27FC236}">
                <a16:creationId xmlns:a16="http://schemas.microsoft.com/office/drawing/2014/main" id="{11D47F15-D911-AC4F-8494-F82BF8873B42}"/>
              </a:ext>
            </a:extLst>
          </p:cNvPr>
          <p:cNvSpPr txBox="1">
            <a:spLocks/>
          </p:cNvSpPr>
          <p:nvPr userDrawn="1"/>
        </p:nvSpPr>
        <p:spPr>
          <a:xfrm>
            <a:off x="18357850" y="10712528"/>
            <a:ext cx="1136728" cy="346249"/>
          </a:xfrm>
          <a:prstGeom prst="rect">
            <a:avLst/>
          </a:prstGeom>
        </p:spPr>
        <p:txBody>
          <a:bodyPr lIns="0" tIns="0" rIns="0" bIns="0"/>
          <a:lstStyle>
            <a:defPPr>
              <a:defRPr lang="en-US"/>
            </a:defPPr>
            <a:lvl1pPr marL="0" algn="r" defTabSz="914400" rtl="0" eaLnBrk="1" latinLnBrk="0" hangingPunct="1">
              <a:defRPr sz="2250" b="1" i="0" kern="1200">
                <a:solidFill>
                  <a:schemeClr val="bg1"/>
                </a:solidFill>
                <a:latin typeface="Proxima Nova Semibold" panose="02000506030000020004" pitchFamily="2" charset="0"/>
                <a:ea typeface="+mn-ea"/>
                <a:cs typeface="Poppi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326">
              <a:spcBef>
                <a:spcPts val="219"/>
              </a:spcBef>
            </a:pPr>
            <a:fld id="{81D60167-4931-47E6-BA6A-407CBD079E47}" type="slidenum">
              <a:rPr lang="en-GB" sz="2249" b="0" i="0" smtClean="0">
                <a:solidFill>
                  <a:schemeClr val="bg1"/>
                </a:solidFill>
                <a:latin typeface="Poppins" pitchFamily="2" charset="77"/>
                <a:cs typeface="Poppins" pitchFamily="2" charset="77"/>
              </a:rPr>
              <a:pPr marL="60326">
                <a:spcBef>
                  <a:spcPts val="219"/>
                </a:spcBef>
              </a:pPr>
              <a:t>‹#›</a:t>
            </a:fld>
            <a:endParaRPr lang="en-GB" sz="2249" b="0" i="0">
              <a:solidFill>
                <a:schemeClr val="bg1"/>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61AFD14E-4060-9D46-86C7-B257EB292C8F}"/>
              </a:ext>
            </a:extLst>
          </p:cNvPr>
          <p:cNvSpPr txBox="1"/>
          <p:nvPr userDrawn="1"/>
        </p:nvSpPr>
        <p:spPr>
          <a:xfrm>
            <a:off x="15496116" y="10712528"/>
            <a:ext cx="2937934" cy="369460"/>
          </a:xfrm>
          <a:prstGeom prst="rect">
            <a:avLst/>
          </a:prstGeom>
          <a:noFill/>
        </p:spPr>
        <p:txBody>
          <a:bodyPr wrap="square" rtlCol="0">
            <a:spAutoFit/>
          </a:bodyPr>
          <a:lstStyle/>
          <a:p>
            <a:r>
              <a:rPr lang="en-GB" sz="1801" b="0" i="1" kern="1200">
                <a:solidFill>
                  <a:schemeClr val="bg1"/>
                </a:solidFill>
                <a:effectLst/>
                <a:latin typeface="Poppins" pitchFamily="2" charset="77"/>
                <a:ea typeface="+mn-ea"/>
                <a:cs typeface="Poppins" pitchFamily="2" charset="77"/>
              </a:rPr>
              <a:t>www.thebigbang.org.uk</a:t>
            </a:r>
          </a:p>
        </p:txBody>
      </p:sp>
      <p:pic>
        <p:nvPicPr>
          <p:cNvPr id="4" name="Picture 3" descr="A picture containing text, sign&#10;&#10;Description automatically generated">
            <a:extLst>
              <a:ext uri="{FF2B5EF4-FFF2-40B4-BE49-F238E27FC236}">
                <a16:creationId xmlns:a16="http://schemas.microsoft.com/office/drawing/2014/main" id="{E6344FC2-AD01-5801-2E4E-66B3D56750F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91526" y="10601775"/>
            <a:ext cx="634304" cy="567754"/>
          </a:xfrm>
          <a:prstGeom prst="rect">
            <a:avLst/>
          </a:prstGeom>
        </p:spPr>
      </p:pic>
    </p:spTree>
  </p:cSld>
  <p:clrMap bg1="lt1" tx1="dk1" bg2="lt2" tx2="dk2" accent1="accent1" accent2="accent2" accent3="accent3" accent4="accent4" accent5="accent5" accent6="accent6" hlink="hlink" folHlink="folHlink"/>
  <p:sldLayoutIdLst>
    <p:sldLayoutId id="2147483716" r:id="rId1"/>
    <p:sldLayoutId id="2147483718" r:id="rId2"/>
    <p:sldLayoutId id="2147483699" r:id="rId3"/>
    <p:sldLayoutId id="2147483719" r:id="rId4"/>
    <p:sldLayoutId id="2147483720" r:id="rId5"/>
    <p:sldLayoutId id="2147483721" r:id="rId6"/>
    <p:sldLayoutId id="2147483734" r:id="rId7"/>
    <p:sldLayoutId id="2147483733" r:id="rId8"/>
    <p:sldLayoutId id="2147483731" r:id="rId9"/>
    <p:sldLayoutId id="2147483730" r:id="rId10"/>
    <p:sldLayoutId id="2147483735" r:id="rId11"/>
    <p:sldLayoutId id="2147483722" r:id="rId12"/>
    <p:sldLayoutId id="2147483732" r:id="rId13"/>
    <p:sldLayoutId id="2147483729" r:id="rId14"/>
    <p:sldLayoutId id="2147483723" r:id="rId15"/>
    <p:sldLayoutId id="2147483724" r:id="rId16"/>
    <p:sldLayoutId id="2147483725" r:id="rId17"/>
  </p:sldLayoutIdLst>
  <p:hf hdr="0" ftr="0" dt="0"/>
  <p:txStyles>
    <p:titleStyle>
      <a:lvl1pPr>
        <a:defRPr b="1" i="0">
          <a:latin typeface="Proxima Nova Semibold" panose="02000506030000020004" pitchFamily="2" charset="0"/>
          <a:ea typeface="+mj-ea"/>
          <a:cs typeface="+mj-cs"/>
        </a:defRPr>
      </a:lvl1pPr>
    </p:titleStyle>
    <p:bodyStyle>
      <a:lvl1pPr marL="0">
        <a:defRPr b="0" i="0">
          <a:latin typeface="Gotham-Light" pitchFamily="2" charset="0"/>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p:bodyStyle>
    <p:otherStyle>
      <a:lvl1pPr marL="0">
        <a:defRPr>
          <a:latin typeface="+mn-lt"/>
          <a:ea typeface="+mn-ea"/>
          <a:cs typeface="+mn-cs"/>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mailto:competition@thebigbang.org.uk" TargetMode="Externa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thebigbang.org.uk/the-big-bang-competition/the-big-bang-project-gallery/" TargetMode="External"/><Relationship Id="rId2" Type="http://schemas.openxmlformats.org/officeDocument/2006/relationships/hyperlink" Target="mailto:competition@thebigbang.org.uk" TargetMode="External"/><Relationship Id="rId1" Type="http://schemas.openxmlformats.org/officeDocument/2006/relationships/slideLayout" Target="../slideLayouts/slideLayout8.xml"/><Relationship Id="rId6" Type="http://schemas.openxmlformats.org/officeDocument/2006/relationships/hyperlink" Target="https://www.thebigbang.org.uk/media/435jvpid/certificates-rewards-and-gameboard-big-bang-challenge.zip" TargetMode="External"/><Relationship Id="rId5" Type="http://schemas.openxmlformats.org/officeDocument/2006/relationships/hyperlink" Target="https://www.thebigbang.org.uk/the-big-bang-competition/" TargetMode="External"/><Relationship Id="rId4" Type="http://schemas.openxmlformats.org/officeDocument/2006/relationships/hyperlink" Target="https://www.thebigbang.org.uk/the-big-bang-competition/the-big-bang-project-gallery-entr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4.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4FC427B-BE91-5E41-A145-B7B5D61B1AD7}"/>
              </a:ext>
            </a:extLst>
          </p:cNvPr>
          <p:cNvSpPr>
            <a:spLocks noGrp="1"/>
          </p:cNvSpPr>
          <p:nvPr>
            <p:ph type="body" sz="quarter" idx="15"/>
          </p:nvPr>
        </p:nvSpPr>
        <p:spPr>
          <a:xfrm>
            <a:off x="4565650" y="9324653"/>
            <a:ext cx="14721393" cy="549273"/>
          </a:xfrm>
        </p:spPr>
        <p:txBody>
          <a:bodyPr/>
          <a:lstStyle/>
          <a:p>
            <a:r>
              <a:rPr lang="en-US"/>
              <a:t>THE BIG BANG CHALLENGE</a:t>
            </a:r>
          </a:p>
        </p:txBody>
      </p:sp>
      <p:sp>
        <p:nvSpPr>
          <p:cNvPr id="5" name="Text Placeholder 4">
            <a:extLst>
              <a:ext uri="{FF2B5EF4-FFF2-40B4-BE49-F238E27FC236}">
                <a16:creationId xmlns:a16="http://schemas.microsoft.com/office/drawing/2014/main" id="{B3B6CE8E-2470-274B-AF97-90029B660FB0}"/>
              </a:ext>
            </a:extLst>
          </p:cNvPr>
          <p:cNvSpPr>
            <a:spLocks noGrp="1"/>
          </p:cNvSpPr>
          <p:nvPr>
            <p:ph type="body" sz="quarter" idx="16"/>
          </p:nvPr>
        </p:nvSpPr>
        <p:spPr>
          <a:xfrm>
            <a:off x="4565650" y="9891581"/>
            <a:ext cx="14721393" cy="549273"/>
          </a:xfrm>
        </p:spPr>
        <p:txBody>
          <a:bodyPr/>
          <a:lstStyle/>
          <a:p>
            <a:r>
              <a:rPr lang="en-US"/>
              <a:t>TEACHER RESOURCE</a:t>
            </a:r>
          </a:p>
        </p:txBody>
      </p:sp>
    </p:spTree>
    <p:extLst>
      <p:ext uri="{BB962C8B-B14F-4D97-AF65-F5344CB8AC3E}">
        <p14:creationId xmlns:p14="http://schemas.microsoft.com/office/powerpoint/2010/main" val="4872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B67FE5-01F0-1A41-A7FA-6D862A13BFBF}"/>
              </a:ext>
            </a:extLst>
          </p:cNvPr>
          <p:cNvSpPr>
            <a:spLocks noGrp="1"/>
          </p:cNvSpPr>
          <p:nvPr>
            <p:ph type="body" sz="quarter" idx="11"/>
          </p:nvPr>
        </p:nvSpPr>
        <p:spPr>
          <a:xfrm>
            <a:off x="715963" y="2567253"/>
            <a:ext cx="18430606" cy="7202217"/>
          </a:xfrm>
        </p:spPr>
        <p:txBody>
          <a:bodyPr lIns="91440" tIns="45720" rIns="91440" bIns="45720" anchor="t"/>
          <a:lstStyle/>
          <a:p>
            <a:pPr marL="457200" indent="-457200">
              <a:buClr>
                <a:srgbClr val="FEC759"/>
              </a:buClr>
              <a:buSzPct val="110000"/>
              <a:buFont typeface="Wingdings" panose="05000000000000000000" pitchFamily="2" charset="2"/>
              <a:buChar char="§"/>
            </a:pPr>
            <a:r>
              <a:rPr lang="en-US" sz="3200" i="0" dirty="0">
                <a:solidFill>
                  <a:schemeClr val="bg1"/>
                </a:solidFill>
                <a:latin typeface="Poppins"/>
                <a:cs typeface="Poppins"/>
              </a:rPr>
              <a:t>You just need to be curious, willing to try and happy to take on a challenge.</a:t>
            </a:r>
          </a:p>
          <a:p>
            <a:pPr marL="457200" indent="-457200">
              <a:buClr>
                <a:srgbClr val="FEC759"/>
              </a:buClr>
              <a:buSzPct val="110000"/>
              <a:buFont typeface="Wingdings" panose="05000000000000000000" pitchFamily="2" charset="2"/>
              <a:buChar char="§"/>
            </a:pPr>
            <a:r>
              <a:rPr lang="en-US" sz="3200" i="0" dirty="0">
                <a:solidFill>
                  <a:schemeClr val="bg1"/>
                </a:solidFill>
                <a:latin typeface="Poppins"/>
                <a:cs typeface="Poppins"/>
              </a:rPr>
              <a:t>There are seven challenges for you to choose from:</a:t>
            </a:r>
          </a:p>
          <a:p>
            <a:pPr>
              <a:lnSpc>
                <a:spcPct val="150000"/>
              </a:lnSpc>
              <a:buClr>
                <a:srgbClr val="FEC759"/>
              </a:buClr>
              <a:buSzPct val="110000"/>
            </a:pPr>
            <a:r>
              <a:rPr lang="en-US" sz="3200" i="0" dirty="0">
                <a:solidFill>
                  <a:schemeClr val="bg1"/>
                </a:solidFill>
                <a:latin typeface="Poppins"/>
                <a:cs typeface="Poppins"/>
              </a:rPr>
              <a:t> 1.  Can we eat our way to a healthier planet? (slides 11 - 23)</a:t>
            </a:r>
          </a:p>
          <a:p>
            <a:pPr>
              <a:lnSpc>
                <a:spcPct val="150000"/>
              </a:lnSpc>
              <a:buClr>
                <a:srgbClr val="FEC759"/>
              </a:buClr>
              <a:buSzPct val="110000"/>
            </a:pPr>
            <a:r>
              <a:rPr lang="en-US" sz="3200" i="0" dirty="0">
                <a:solidFill>
                  <a:schemeClr val="bg1"/>
                </a:solidFill>
                <a:latin typeface="Poppins"/>
                <a:cs typeface="Poppins"/>
              </a:rPr>
              <a:t>2. Technology making a greener world (slides 24 – 36)</a:t>
            </a:r>
          </a:p>
          <a:p>
            <a:pPr>
              <a:lnSpc>
                <a:spcPct val="150000"/>
              </a:lnSpc>
              <a:buClr>
                <a:srgbClr val="FEC759"/>
              </a:buClr>
              <a:buSzPct val="110000"/>
            </a:pPr>
            <a:r>
              <a:rPr lang="en-US" sz="3200" i="0" dirty="0">
                <a:solidFill>
                  <a:schemeClr val="bg1"/>
                </a:solidFill>
                <a:latin typeface="Poppins"/>
                <a:cs typeface="Poppins"/>
              </a:rPr>
              <a:t>3. Game, set, match: transforming sport with STEM (slides 37 – 49)</a:t>
            </a:r>
          </a:p>
          <a:p>
            <a:pPr>
              <a:lnSpc>
                <a:spcPct val="150000"/>
              </a:lnSpc>
              <a:buClr>
                <a:srgbClr val="FEC759"/>
              </a:buClr>
              <a:buSzPct val="110000"/>
            </a:pPr>
            <a:r>
              <a:rPr lang="en-US" sz="3200" i="0" dirty="0">
                <a:solidFill>
                  <a:schemeClr val="bg1"/>
                </a:solidFill>
                <a:latin typeface="Poppins"/>
                <a:cs typeface="Poppins"/>
              </a:rPr>
              <a:t>4. How can Robots and AI help humankind? (slides 50 – 62)</a:t>
            </a:r>
          </a:p>
          <a:p>
            <a:pPr>
              <a:lnSpc>
                <a:spcPct val="150000"/>
              </a:lnSpc>
              <a:buClr>
                <a:srgbClr val="FEC759"/>
              </a:buClr>
              <a:buSzPct val="110000"/>
            </a:pPr>
            <a:r>
              <a:rPr lang="en-US" sz="3200" i="0" dirty="0">
                <a:solidFill>
                  <a:schemeClr val="bg1"/>
                </a:solidFill>
                <a:latin typeface="Poppins"/>
                <a:cs typeface="Poppins"/>
              </a:rPr>
              <a:t>5. Engineering for the extreme (slides 63 – 75) </a:t>
            </a:r>
          </a:p>
          <a:p>
            <a:pPr>
              <a:lnSpc>
                <a:spcPct val="150000"/>
              </a:lnSpc>
              <a:buClr>
                <a:srgbClr val="FEC759"/>
              </a:buClr>
              <a:buSzPct val="110000"/>
            </a:pPr>
            <a:r>
              <a:rPr lang="en-US" sz="3200" i="0" dirty="0">
                <a:solidFill>
                  <a:schemeClr val="bg1"/>
                </a:solidFill>
                <a:latin typeface="Poppins"/>
                <a:cs typeface="Poppins"/>
              </a:rPr>
              <a:t>6. Can we make our air fresh again? (slides 76 – 88)</a:t>
            </a:r>
          </a:p>
          <a:p>
            <a:pPr>
              <a:lnSpc>
                <a:spcPct val="150000"/>
              </a:lnSpc>
            </a:pPr>
            <a:r>
              <a:rPr lang="en-US" sz="3200" i="0" dirty="0">
                <a:solidFill>
                  <a:schemeClr val="bg1"/>
                </a:solidFill>
                <a:latin typeface="Poppins"/>
                <a:cs typeface="Poppins"/>
              </a:rPr>
              <a:t>7. On track to net zero? (slides 89 – 101)</a:t>
            </a:r>
          </a:p>
          <a:p>
            <a:pPr marL="457200" indent="-457200">
              <a:lnSpc>
                <a:spcPct val="150000"/>
              </a:lnSpc>
              <a:buClr>
                <a:srgbClr val="FEC759"/>
              </a:buClr>
              <a:buSzPct val="110000"/>
              <a:buFont typeface="Wingdings" panose="05000000000000000000" pitchFamily="2" charset="2"/>
              <a:buChar char="§"/>
            </a:pPr>
            <a:r>
              <a:rPr lang="en-US" sz="3200" i="0" dirty="0">
                <a:solidFill>
                  <a:schemeClr val="bg1"/>
                </a:solidFill>
                <a:latin typeface="Poppins"/>
                <a:cs typeface="Poppins"/>
              </a:rPr>
              <a:t>Look through the briefs to begin your challenge and start thinking about your solutions!</a:t>
            </a:r>
          </a:p>
          <a:p>
            <a:pPr marL="1143000" indent="-1143000">
              <a:buClr>
                <a:srgbClr val="FEC759"/>
              </a:buClr>
              <a:buSzPct val="110000"/>
              <a:buFont typeface="Wingdings" panose="05000000000000000000" pitchFamily="2" charset="2"/>
              <a:buChar char="§"/>
            </a:pPr>
            <a:endParaRPr lang="en-US" sz="3200" dirty="0">
              <a:solidFill>
                <a:schemeClr val="bg1"/>
              </a:solidFill>
            </a:endParaRPr>
          </a:p>
          <a:p>
            <a:pPr marL="1143000" indent="-1143000">
              <a:buClr>
                <a:srgbClr val="FEC759"/>
              </a:buClr>
              <a:buSzPct val="110000"/>
              <a:buFont typeface="Wingdings" panose="05000000000000000000" pitchFamily="2" charset="2"/>
              <a:buChar char="§"/>
            </a:pPr>
            <a:endParaRPr lang="en-US" sz="3200" dirty="0">
              <a:solidFill>
                <a:schemeClr val="bg1"/>
              </a:solidFill>
            </a:endParaRPr>
          </a:p>
          <a:p>
            <a:pPr marL="1143000" indent="-1143000">
              <a:buClr>
                <a:srgbClr val="FEC759"/>
              </a:buClr>
              <a:buSzPct val="110000"/>
              <a:buFont typeface="Wingdings" panose="05000000000000000000" pitchFamily="2" charset="2"/>
              <a:buChar char="§"/>
            </a:pPr>
            <a:r>
              <a:rPr lang="en-US" sz="3200" dirty="0">
                <a:solidFill>
                  <a:schemeClr val="bg1"/>
                </a:solidFill>
                <a:latin typeface="Poppins"/>
                <a:cs typeface="Poppins"/>
              </a:rPr>
              <a:t>Use the activity brief to inspire your solution and see where it takes you</a:t>
            </a:r>
          </a:p>
          <a:p>
            <a:pPr marL="1143000" indent="-1143000">
              <a:buClr>
                <a:srgbClr val="FEC759"/>
              </a:buClr>
              <a:buSzPct val="110000"/>
              <a:buFont typeface="Wingdings" panose="05000000000000000000" pitchFamily="2" charset="2"/>
              <a:buChar char="§"/>
            </a:pPr>
            <a:endParaRPr lang="en-US" sz="3200" dirty="0">
              <a:solidFill>
                <a:schemeClr val="bg1"/>
              </a:solidFill>
            </a:endParaRPr>
          </a:p>
        </p:txBody>
      </p:sp>
      <p:sp>
        <p:nvSpPr>
          <p:cNvPr id="15" name="Text Placeholder 14">
            <a:extLst>
              <a:ext uri="{FF2B5EF4-FFF2-40B4-BE49-F238E27FC236}">
                <a16:creationId xmlns:a16="http://schemas.microsoft.com/office/drawing/2014/main" id="{D8D6E024-FB28-AE4E-8CFA-5E7228D6F977}"/>
              </a:ext>
            </a:extLst>
          </p:cNvPr>
          <p:cNvSpPr>
            <a:spLocks noGrp="1"/>
          </p:cNvSpPr>
          <p:nvPr>
            <p:ph type="body" sz="quarter" idx="15"/>
          </p:nvPr>
        </p:nvSpPr>
        <p:spPr>
          <a:xfrm>
            <a:off x="715882" y="1089917"/>
            <a:ext cx="14507034" cy="738665"/>
          </a:xfrm>
        </p:spPr>
        <p:txBody>
          <a:bodyPr lIns="91440" tIns="45720" rIns="91440" bIns="45720" anchor="t"/>
          <a:lstStyle/>
          <a:p>
            <a:r>
              <a:rPr lang="en-US" sz="4800">
                <a:latin typeface="Poppins"/>
                <a:cs typeface="Poppins"/>
              </a:rPr>
              <a:t>Taking part in The Big Bang Challenge </a:t>
            </a:r>
          </a:p>
        </p:txBody>
      </p:sp>
      <p:grpSp>
        <p:nvGrpSpPr>
          <p:cNvPr id="4" name="Group 3">
            <a:extLst>
              <a:ext uri="{FF2B5EF4-FFF2-40B4-BE49-F238E27FC236}">
                <a16:creationId xmlns:a16="http://schemas.microsoft.com/office/drawing/2014/main" id="{C2A84F80-0D97-194B-BDD9-570702D51874}"/>
              </a:ext>
            </a:extLst>
          </p:cNvPr>
          <p:cNvGrpSpPr/>
          <p:nvPr/>
        </p:nvGrpSpPr>
        <p:grpSpPr>
          <a:xfrm>
            <a:off x="12338050" y="0"/>
            <a:ext cx="7108886" cy="549273"/>
            <a:chOff x="691727" y="2"/>
            <a:chExt cx="4881727" cy="377190"/>
          </a:xfrm>
        </p:grpSpPr>
        <p:sp>
          <p:nvSpPr>
            <p:cNvPr id="6" name="object 22">
              <a:extLst>
                <a:ext uri="{FF2B5EF4-FFF2-40B4-BE49-F238E27FC236}">
                  <a16:creationId xmlns:a16="http://schemas.microsoft.com/office/drawing/2014/main" id="{BE6FADF6-79A9-C44D-9BDC-7A681E7B1F8B}"/>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7" name="object 23">
              <a:extLst>
                <a:ext uri="{FF2B5EF4-FFF2-40B4-BE49-F238E27FC236}">
                  <a16:creationId xmlns:a16="http://schemas.microsoft.com/office/drawing/2014/main" id="{94072B06-0E3D-874A-9D01-B606823F64E9}"/>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8" name="object 24">
              <a:extLst>
                <a:ext uri="{FF2B5EF4-FFF2-40B4-BE49-F238E27FC236}">
                  <a16:creationId xmlns:a16="http://schemas.microsoft.com/office/drawing/2014/main" id="{BABDE5C7-0132-4343-A0D6-2AF48E008A92}"/>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9" name="object 25">
              <a:extLst>
                <a:ext uri="{FF2B5EF4-FFF2-40B4-BE49-F238E27FC236}">
                  <a16:creationId xmlns:a16="http://schemas.microsoft.com/office/drawing/2014/main" id="{120FDBC9-A778-BB4D-981E-5BB3F276C29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0" name="object 26">
              <a:extLst>
                <a:ext uri="{FF2B5EF4-FFF2-40B4-BE49-F238E27FC236}">
                  <a16:creationId xmlns:a16="http://schemas.microsoft.com/office/drawing/2014/main" id="{F6E1E666-3605-1549-809A-D35165023E7D}"/>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11" name="object 27">
              <a:extLst>
                <a:ext uri="{FF2B5EF4-FFF2-40B4-BE49-F238E27FC236}">
                  <a16:creationId xmlns:a16="http://schemas.microsoft.com/office/drawing/2014/main" id="{7D2C43AA-D058-F14D-9CF8-EA64F0E1E089}"/>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12" name="object 28">
              <a:extLst>
                <a:ext uri="{FF2B5EF4-FFF2-40B4-BE49-F238E27FC236}">
                  <a16:creationId xmlns:a16="http://schemas.microsoft.com/office/drawing/2014/main" id="{A7DFBEA1-F431-7544-846E-C8F8B63B444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3" name="object 29">
              <a:extLst>
                <a:ext uri="{FF2B5EF4-FFF2-40B4-BE49-F238E27FC236}">
                  <a16:creationId xmlns:a16="http://schemas.microsoft.com/office/drawing/2014/main" id="{07406717-674B-BA4F-9C8D-F16FF9F7C515}"/>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FEC700"/>
            </a:solidFill>
          </p:spPr>
          <p:txBody>
            <a:bodyPr wrap="square" lIns="0" tIns="0" rIns="0" bIns="0" rtlCol="0"/>
            <a:lstStyle/>
            <a:p>
              <a:endParaRPr/>
            </a:p>
          </p:txBody>
        </p:sp>
        <p:sp>
          <p:nvSpPr>
            <p:cNvPr id="14" name="object 30">
              <a:extLst>
                <a:ext uri="{FF2B5EF4-FFF2-40B4-BE49-F238E27FC236}">
                  <a16:creationId xmlns:a16="http://schemas.microsoft.com/office/drawing/2014/main" id="{12988BAC-7B59-7D45-8DF3-D2364F16C4C6}"/>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grpSp>
      <p:grpSp>
        <p:nvGrpSpPr>
          <p:cNvPr id="58" name="Group 57">
            <a:extLst>
              <a:ext uri="{FF2B5EF4-FFF2-40B4-BE49-F238E27FC236}">
                <a16:creationId xmlns:a16="http://schemas.microsoft.com/office/drawing/2014/main" id="{CC57002F-4370-98EC-C9F6-00604E636AF2}"/>
              </a:ext>
            </a:extLst>
          </p:cNvPr>
          <p:cNvGrpSpPr/>
          <p:nvPr/>
        </p:nvGrpSpPr>
        <p:grpSpPr>
          <a:xfrm rot="17119093">
            <a:off x="16789700" y="7615388"/>
            <a:ext cx="2181677" cy="2177393"/>
            <a:chOff x="5876490" y="3444908"/>
            <a:chExt cx="1293975" cy="1291434"/>
          </a:xfrm>
          <a:solidFill>
            <a:schemeClr val="bg1"/>
          </a:solidFill>
        </p:grpSpPr>
        <p:sp>
          <p:nvSpPr>
            <p:cNvPr id="59" name="object 144">
              <a:extLst>
                <a:ext uri="{FF2B5EF4-FFF2-40B4-BE49-F238E27FC236}">
                  <a16:creationId xmlns:a16="http://schemas.microsoft.com/office/drawing/2014/main" id="{B7679EFC-D87E-7394-7414-56D70183537A}"/>
                </a:ext>
              </a:extLst>
            </p:cNvPr>
            <p:cNvSpPr/>
            <p:nvPr/>
          </p:nvSpPr>
          <p:spPr>
            <a:xfrm>
              <a:off x="5876490"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60" name="object 145">
              <a:extLst>
                <a:ext uri="{FF2B5EF4-FFF2-40B4-BE49-F238E27FC236}">
                  <a16:creationId xmlns:a16="http://schemas.microsoft.com/office/drawing/2014/main" id="{3B4D4583-9167-BFEA-2C5D-9CDD5CA41A4D}"/>
                </a:ext>
              </a:extLst>
            </p:cNvPr>
            <p:cNvSpPr/>
            <p:nvPr/>
          </p:nvSpPr>
          <p:spPr>
            <a:xfrm>
              <a:off x="5973197"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61" name="object 146">
              <a:extLst>
                <a:ext uri="{FF2B5EF4-FFF2-40B4-BE49-F238E27FC236}">
                  <a16:creationId xmlns:a16="http://schemas.microsoft.com/office/drawing/2014/main" id="{D5607AE1-909C-C9F0-70B5-6C1541370B02}"/>
                </a:ext>
              </a:extLst>
            </p:cNvPr>
            <p:cNvSpPr/>
            <p:nvPr/>
          </p:nvSpPr>
          <p:spPr>
            <a:xfrm>
              <a:off x="6069899"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62" name="object 147">
              <a:extLst>
                <a:ext uri="{FF2B5EF4-FFF2-40B4-BE49-F238E27FC236}">
                  <a16:creationId xmlns:a16="http://schemas.microsoft.com/office/drawing/2014/main" id="{F26A337D-5CF3-1953-C1E1-73CEE5AC599D}"/>
                </a:ext>
              </a:extLst>
            </p:cNvPr>
            <p:cNvSpPr/>
            <p:nvPr/>
          </p:nvSpPr>
          <p:spPr>
            <a:xfrm>
              <a:off x="6166593" y="4702052"/>
              <a:ext cx="36830" cy="34290"/>
            </a:xfrm>
            <a:custGeom>
              <a:avLst/>
              <a:gdLst/>
              <a:ahLst/>
              <a:cxnLst/>
              <a:rect l="l" t="t" r="r" b="b"/>
              <a:pathLst>
                <a:path w="36829" h="34289">
                  <a:moveTo>
                    <a:pt x="25212" y="33845"/>
                  </a:moveTo>
                  <a:lnTo>
                    <a:pt x="6530" y="33845"/>
                  </a:lnTo>
                  <a:lnTo>
                    <a:pt x="0" y="26276"/>
                  </a:lnTo>
                  <a:lnTo>
                    <a:pt x="2627" y="7581"/>
                  </a:lnTo>
                  <a:lnTo>
                    <a:pt x="11287" y="0"/>
                  </a:lnTo>
                  <a:lnTo>
                    <a:pt x="29969" y="0"/>
                  </a:lnTo>
                  <a:lnTo>
                    <a:pt x="36485" y="7581"/>
                  </a:lnTo>
                  <a:lnTo>
                    <a:pt x="35171" y="16929"/>
                  </a:lnTo>
                  <a:lnTo>
                    <a:pt x="33858" y="26276"/>
                  </a:lnTo>
                  <a:lnTo>
                    <a:pt x="25212" y="33845"/>
                  </a:lnTo>
                  <a:close/>
                </a:path>
              </a:pathLst>
            </a:custGeom>
            <a:grpFill/>
          </p:spPr>
          <p:txBody>
            <a:bodyPr wrap="square" lIns="0" tIns="0" rIns="0" bIns="0" rtlCol="0"/>
            <a:lstStyle/>
            <a:p>
              <a:endParaRPr/>
            </a:p>
          </p:txBody>
        </p:sp>
        <p:sp>
          <p:nvSpPr>
            <p:cNvPr id="63" name="object 148">
              <a:extLst>
                <a:ext uri="{FF2B5EF4-FFF2-40B4-BE49-F238E27FC236}">
                  <a16:creationId xmlns:a16="http://schemas.microsoft.com/office/drawing/2014/main" id="{81F9278C-8467-211F-C1B3-48142B774342}"/>
                </a:ext>
              </a:extLst>
            </p:cNvPr>
            <p:cNvSpPr/>
            <p:nvPr/>
          </p:nvSpPr>
          <p:spPr>
            <a:xfrm>
              <a:off x="6263309"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64" name="object 149">
              <a:extLst>
                <a:ext uri="{FF2B5EF4-FFF2-40B4-BE49-F238E27FC236}">
                  <a16:creationId xmlns:a16="http://schemas.microsoft.com/office/drawing/2014/main" id="{8CBCCE2D-6F89-490F-7626-E7D63232B31D}"/>
                </a:ext>
              </a:extLst>
            </p:cNvPr>
            <p:cNvSpPr/>
            <p:nvPr/>
          </p:nvSpPr>
          <p:spPr>
            <a:xfrm>
              <a:off x="6360010"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65" name="object 150">
              <a:extLst>
                <a:ext uri="{FF2B5EF4-FFF2-40B4-BE49-F238E27FC236}">
                  <a16:creationId xmlns:a16="http://schemas.microsoft.com/office/drawing/2014/main" id="{185C2189-0BCA-9030-945E-F97AB0F01CCB}"/>
                </a:ext>
              </a:extLst>
            </p:cNvPr>
            <p:cNvSpPr/>
            <p:nvPr/>
          </p:nvSpPr>
          <p:spPr>
            <a:xfrm>
              <a:off x="6456718"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66" name="object 151">
              <a:extLst>
                <a:ext uri="{FF2B5EF4-FFF2-40B4-BE49-F238E27FC236}">
                  <a16:creationId xmlns:a16="http://schemas.microsoft.com/office/drawing/2014/main" id="{D6DEBB5F-CC92-6B1D-7BE5-8BC2538A4807}"/>
                </a:ext>
              </a:extLst>
            </p:cNvPr>
            <p:cNvSpPr/>
            <p:nvPr/>
          </p:nvSpPr>
          <p:spPr>
            <a:xfrm>
              <a:off x="6553420"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67" name="object 152">
              <a:extLst>
                <a:ext uri="{FF2B5EF4-FFF2-40B4-BE49-F238E27FC236}">
                  <a16:creationId xmlns:a16="http://schemas.microsoft.com/office/drawing/2014/main" id="{DD313882-D2ED-E2CF-55B8-F46B6B91AEEA}"/>
                </a:ext>
              </a:extLst>
            </p:cNvPr>
            <p:cNvSpPr/>
            <p:nvPr/>
          </p:nvSpPr>
          <p:spPr>
            <a:xfrm>
              <a:off x="6650115" y="4702052"/>
              <a:ext cx="36830" cy="34290"/>
            </a:xfrm>
            <a:custGeom>
              <a:avLst/>
              <a:gdLst/>
              <a:ahLst/>
              <a:cxnLst/>
              <a:rect l="l" t="t" r="r" b="b"/>
              <a:pathLst>
                <a:path w="36829" h="34289">
                  <a:moveTo>
                    <a:pt x="25212" y="33845"/>
                  </a:moveTo>
                  <a:lnTo>
                    <a:pt x="6530" y="33845"/>
                  </a:lnTo>
                  <a:lnTo>
                    <a:pt x="0" y="26276"/>
                  </a:lnTo>
                  <a:lnTo>
                    <a:pt x="2627" y="7581"/>
                  </a:lnTo>
                  <a:lnTo>
                    <a:pt x="11287" y="0"/>
                  </a:lnTo>
                  <a:lnTo>
                    <a:pt x="29969" y="0"/>
                  </a:lnTo>
                  <a:lnTo>
                    <a:pt x="36485" y="7581"/>
                  </a:lnTo>
                  <a:lnTo>
                    <a:pt x="35171" y="16929"/>
                  </a:lnTo>
                  <a:lnTo>
                    <a:pt x="33858" y="26276"/>
                  </a:lnTo>
                  <a:lnTo>
                    <a:pt x="25212" y="33845"/>
                  </a:lnTo>
                  <a:close/>
                </a:path>
              </a:pathLst>
            </a:custGeom>
            <a:grpFill/>
          </p:spPr>
          <p:txBody>
            <a:bodyPr wrap="square" lIns="0" tIns="0" rIns="0" bIns="0" rtlCol="0"/>
            <a:lstStyle/>
            <a:p>
              <a:endParaRPr/>
            </a:p>
          </p:txBody>
        </p:sp>
        <p:sp>
          <p:nvSpPr>
            <p:cNvPr id="68" name="object 153">
              <a:extLst>
                <a:ext uri="{FF2B5EF4-FFF2-40B4-BE49-F238E27FC236}">
                  <a16:creationId xmlns:a16="http://schemas.microsoft.com/office/drawing/2014/main" id="{96A3617E-52E5-CC67-0096-70B224F2F948}"/>
                </a:ext>
              </a:extLst>
            </p:cNvPr>
            <p:cNvSpPr/>
            <p:nvPr/>
          </p:nvSpPr>
          <p:spPr>
            <a:xfrm>
              <a:off x="6746830"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69" name="object 154">
              <a:extLst>
                <a:ext uri="{FF2B5EF4-FFF2-40B4-BE49-F238E27FC236}">
                  <a16:creationId xmlns:a16="http://schemas.microsoft.com/office/drawing/2014/main" id="{8C3E3D06-22CB-4413-A324-0B981C9578DA}"/>
                </a:ext>
              </a:extLst>
            </p:cNvPr>
            <p:cNvSpPr/>
            <p:nvPr/>
          </p:nvSpPr>
          <p:spPr>
            <a:xfrm>
              <a:off x="6843531"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70" name="object 155">
              <a:extLst>
                <a:ext uri="{FF2B5EF4-FFF2-40B4-BE49-F238E27FC236}">
                  <a16:creationId xmlns:a16="http://schemas.microsoft.com/office/drawing/2014/main" id="{39DEB344-5AE0-3B9A-A3F8-1FED33BDE06F}"/>
                </a:ext>
              </a:extLst>
            </p:cNvPr>
            <p:cNvSpPr/>
            <p:nvPr/>
          </p:nvSpPr>
          <p:spPr>
            <a:xfrm>
              <a:off x="6940239"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71" name="object 156">
              <a:extLst>
                <a:ext uri="{FF2B5EF4-FFF2-40B4-BE49-F238E27FC236}">
                  <a16:creationId xmlns:a16="http://schemas.microsoft.com/office/drawing/2014/main" id="{08BB4DE4-E5CF-E6DB-75A4-58A8AC274D39}"/>
                </a:ext>
              </a:extLst>
            </p:cNvPr>
            <p:cNvSpPr/>
            <p:nvPr/>
          </p:nvSpPr>
          <p:spPr>
            <a:xfrm>
              <a:off x="7036941"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72" name="object 157">
              <a:extLst>
                <a:ext uri="{FF2B5EF4-FFF2-40B4-BE49-F238E27FC236}">
                  <a16:creationId xmlns:a16="http://schemas.microsoft.com/office/drawing/2014/main" id="{4FF15BB4-2DC8-9534-6349-1EB26CC47D4B}"/>
                </a:ext>
              </a:extLst>
            </p:cNvPr>
            <p:cNvSpPr/>
            <p:nvPr/>
          </p:nvSpPr>
          <p:spPr>
            <a:xfrm>
              <a:off x="7133635" y="4702052"/>
              <a:ext cx="36830" cy="34290"/>
            </a:xfrm>
            <a:custGeom>
              <a:avLst/>
              <a:gdLst/>
              <a:ahLst/>
              <a:cxnLst/>
              <a:rect l="l" t="t" r="r" b="b"/>
              <a:pathLst>
                <a:path w="36829" h="34289">
                  <a:moveTo>
                    <a:pt x="25212" y="33845"/>
                  </a:moveTo>
                  <a:lnTo>
                    <a:pt x="6530" y="33845"/>
                  </a:lnTo>
                  <a:lnTo>
                    <a:pt x="0" y="26276"/>
                  </a:lnTo>
                  <a:lnTo>
                    <a:pt x="2627" y="7581"/>
                  </a:lnTo>
                  <a:lnTo>
                    <a:pt x="11287" y="0"/>
                  </a:lnTo>
                  <a:lnTo>
                    <a:pt x="29969" y="0"/>
                  </a:lnTo>
                  <a:lnTo>
                    <a:pt x="36485" y="7581"/>
                  </a:lnTo>
                  <a:lnTo>
                    <a:pt x="35171" y="16929"/>
                  </a:lnTo>
                  <a:lnTo>
                    <a:pt x="33858" y="26276"/>
                  </a:lnTo>
                  <a:lnTo>
                    <a:pt x="25212" y="33845"/>
                  </a:lnTo>
                  <a:close/>
                </a:path>
              </a:pathLst>
            </a:custGeom>
            <a:grpFill/>
          </p:spPr>
          <p:txBody>
            <a:bodyPr wrap="square" lIns="0" tIns="0" rIns="0" bIns="0" rtlCol="0"/>
            <a:lstStyle/>
            <a:p>
              <a:endParaRPr/>
            </a:p>
          </p:txBody>
        </p:sp>
        <p:sp>
          <p:nvSpPr>
            <p:cNvPr id="73" name="object 158">
              <a:extLst>
                <a:ext uri="{FF2B5EF4-FFF2-40B4-BE49-F238E27FC236}">
                  <a16:creationId xmlns:a16="http://schemas.microsoft.com/office/drawing/2014/main" id="{D7DCC6AD-9D70-B2D6-614D-E0A1B0CCB69F}"/>
                </a:ext>
              </a:extLst>
            </p:cNvPr>
            <p:cNvSpPr/>
            <p:nvPr/>
          </p:nvSpPr>
          <p:spPr>
            <a:xfrm>
              <a:off x="5890081"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74" name="object 159">
              <a:extLst>
                <a:ext uri="{FF2B5EF4-FFF2-40B4-BE49-F238E27FC236}">
                  <a16:creationId xmlns:a16="http://schemas.microsoft.com/office/drawing/2014/main" id="{10287923-9369-874B-418B-2F061CF1C1B7}"/>
                </a:ext>
              </a:extLst>
            </p:cNvPr>
            <p:cNvSpPr/>
            <p:nvPr/>
          </p:nvSpPr>
          <p:spPr>
            <a:xfrm>
              <a:off x="5986789"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75" name="object 160">
              <a:extLst>
                <a:ext uri="{FF2B5EF4-FFF2-40B4-BE49-F238E27FC236}">
                  <a16:creationId xmlns:a16="http://schemas.microsoft.com/office/drawing/2014/main" id="{8561FD2A-7617-9D05-AA33-DC2F23C9C02B}"/>
                </a:ext>
              </a:extLst>
            </p:cNvPr>
            <p:cNvSpPr/>
            <p:nvPr/>
          </p:nvSpPr>
          <p:spPr>
            <a:xfrm>
              <a:off x="6083491"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76" name="object 161">
              <a:extLst>
                <a:ext uri="{FF2B5EF4-FFF2-40B4-BE49-F238E27FC236}">
                  <a16:creationId xmlns:a16="http://schemas.microsoft.com/office/drawing/2014/main" id="{B48B56EA-B48F-75AB-2D58-BE263A54F87D}"/>
                </a:ext>
              </a:extLst>
            </p:cNvPr>
            <p:cNvSpPr/>
            <p:nvPr/>
          </p:nvSpPr>
          <p:spPr>
            <a:xfrm>
              <a:off x="6180185" y="4605356"/>
              <a:ext cx="36830" cy="34290"/>
            </a:xfrm>
            <a:custGeom>
              <a:avLst/>
              <a:gdLst/>
              <a:ahLst/>
              <a:cxnLst/>
              <a:rect l="l" t="t" r="r" b="b"/>
              <a:pathLst>
                <a:path w="36829" h="34289">
                  <a:moveTo>
                    <a:pt x="25210" y="33845"/>
                  </a:moveTo>
                  <a:lnTo>
                    <a:pt x="6529" y="33845"/>
                  </a:lnTo>
                  <a:lnTo>
                    <a:pt x="0" y="26263"/>
                  </a:lnTo>
                  <a:lnTo>
                    <a:pt x="2627" y="7569"/>
                  </a:lnTo>
                  <a:lnTo>
                    <a:pt x="11285" y="0"/>
                  </a:lnTo>
                  <a:lnTo>
                    <a:pt x="29967" y="0"/>
                  </a:lnTo>
                  <a:lnTo>
                    <a:pt x="36485" y="7569"/>
                  </a:lnTo>
                  <a:lnTo>
                    <a:pt x="35171" y="16916"/>
                  </a:lnTo>
                  <a:lnTo>
                    <a:pt x="33858" y="26263"/>
                  </a:lnTo>
                  <a:lnTo>
                    <a:pt x="25210" y="33845"/>
                  </a:lnTo>
                  <a:close/>
                </a:path>
              </a:pathLst>
            </a:custGeom>
            <a:grpFill/>
          </p:spPr>
          <p:txBody>
            <a:bodyPr wrap="square" lIns="0" tIns="0" rIns="0" bIns="0" rtlCol="0"/>
            <a:lstStyle/>
            <a:p>
              <a:endParaRPr/>
            </a:p>
          </p:txBody>
        </p:sp>
        <p:sp>
          <p:nvSpPr>
            <p:cNvPr id="77" name="object 162">
              <a:extLst>
                <a:ext uri="{FF2B5EF4-FFF2-40B4-BE49-F238E27FC236}">
                  <a16:creationId xmlns:a16="http://schemas.microsoft.com/office/drawing/2014/main" id="{AF270F6C-003B-B272-A5D4-5B20BBFEF993}"/>
                </a:ext>
              </a:extLst>
            </p:cNvPr>
            <p:cNvSpPr/>
            <p:nvPr/>
          </p:nvSpPr>
          <p:spPr>
            <a:xfrm>
              <a:off x="6276900"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78" name="object 163">
              <a:extLst>
                <a:ext uri="{FF2B5EF4-FFF2-40B4-BE49-F238E27FC236}">
                  <a16:creationId xmlns:a16="http://schemas.microsoft.com/office/drawing/2014/main" id="{7F2E047A-E7D1-5B87-15C3-BC40F12174C5}"/>
                </a:ext>
              </a:extLst>
            </p:cNvPr>
            <p:cNvSpPr/>
            <p:nvPr/>
          </p:nvSpPr>
          <p:spPr>
            <a:xfrm>
              <a:off x="6373602"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79" name="object 164">
              <a:extLst>
                <a:ext uri="{FF2B5EF4-FFF2-40B4-BE49-F238E27FC236}">
                  <a16:creationId xmlns:a16="http://schemas.microsoft.com/office/drawing/2014/main" id="{C83243A9-4F0A-97D1-1F5E-CBDE5A0442B4}"/>
                </a:ext>
              </a:extLst>
            </p:cNvPr>
            <p:cNvSpPr/>
            <p:nvPr/>
          </p:nvSpPr>
          <p:spPr>
            <a:xfrm>
              <a:off x="6470310"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80" name="object 165">
              <a:extLst>
                <a:ext uri="{FF2B5EF4-FFF2-40B4-BE49-F238E27FC236}">
                  <a16:creationId xmlns:a16="http://schemas.microsoft.com/office/drawing/2014/main" id="{E8BF94DA-FC13-EC15-218D-7612C63F7E2D}"/>
                </a:ext>
              </a:extLst>
            </p:cNvPr>
            <p:cNvSpPr/>
            <p:nvPr/>
          </p:nvSpPr>
          <p:spPr>
            <a:xfrm>
              <a:off x="6567011"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81" name="object 166">
              <a:extLst>
                <a:ext uri="{FF2B5EF4-FFF2-40B4-BE49-F238E27FC236}">
                  <a16:creationId xmlns:a16="http://schemas.microsoft.com/office/drawing/2014/main" id="{64BD742B-5CB3-0691-1574-77D81DCD3C8E}"/>
                </a:ext>
              </a:extLst>
            </p:cNvPr>
            <p:cNvSpPr/>
            <p:nvPr/>
          </p:nvSpPr>
          <p:spPr>
            <a:xfrm>
              <a:off x="6663707" y="4605356"/>
              <a:ext cx="36830" cy="34290"/>
            </a:xfrm>
            <a:custGeom>
              <a:avLst/>
              <a:gdLst/>
              <a:ahLst/>
              <a:cxnLst/>
              <a:rect l="l" t="t" r="r" b="b"/>
              <a:pathLst>
                <a:path w="36829" h="34289">
                  <a:moveTo>
                    <a:pt x="25210" y="33845"/>
                  </a:moveTo>
                  <a:lnTo>
                    <a:pt x="6529" y="33845"/>
                  </a:lnTo>
                  <a:lnTo>
                    <a:pt x="0" y="26263"/>
                  </a:lnTo>
                  <a:lnTo>
                    <a:pt x="2627" y="7569"/>
                  </a:lnTo>
                  <a:lnTo>
                    <a:pt x="11285" y="0"/>
                  </a:lnTo>
                  <a:lnTo>
                    <a:pt x="29967" y="0"/>
                  </a:lnTo>
                  <a:lnTo>
                    <a:pt x="36485" y="7569"/>
                  </a:lnTo>
                  <a:lnTo>
                    <a:pt x="35171" y="16916"/>
                  </a:lnTo>
                  <a:lnTo>
                    <a:pt x="33858" y="26263"/>
                  </a:lnTo>
                  <a:lnTo>
                    <a:pt x="25210" y="33845"/>
                  </a:lnTo>
                  <a:close/>
                </a:path>
              </a:pathLst>
            </a:custGeom>
            <a:grpFill/>
          </p:spPr>
          <p:txBody>
            <a:bodyPr wrap="square" lIns="0" tIns="0" rIns="0" bIns="0" rtlCol="0"/>
            <a:lstStyle/>
            <a:p>
              <a:endParaRPr/>
            </a:p>
          </p:txBody>
        </p:sp>
        <p:sp>
          <p:nvSpPr>
            <p:cNvPr id="82" name="object 167">
              <a:extLst>
                <a:ext uri="{FF2B5EF4-FFF2-40B4-BE49-F238E27FC236}">
                  <a16:creationId xmlns:a16="http://schemas.microsoft.com/office/drawing/2014/main" id="{BA667255-A582-F299-83B3-2481E860504C}"/>
                </a:ext>
              </a:extLst>
            </p:cNvPr>
            <p:cNvSpPr/>
            <p:nvPr/>
          </p:nvSpPr>
          <p:spPr>
            <a:xfrm>
              <a:off x="6760421"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83" name="object 168">
              <a:extLst>
                <a:ext uri="{FF2B5EF4-FFF2-40B4-BE49-F238E27FC236}">
                  <a16:creationId xmlns:a16="http://schemas.microsoft.com/office/drawing/2014/main" id="{16873F22-B843-FD13-B59E-D17075C6E70E}"/>
                </a:ext>
              </a:extLst>
            </p:cNvPr>
            <p:cNvSpPr/>
            <p:nvPr/>
          </p:nvSpPr>
          <p:spPr>
            <a:xfrm>
              <a:off x="6857123"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84" name="object 169">
              <a:extLst>
                <a:ext uri="{FF2B5EF4-FFF2-40B4-BE49-F238E27FC236}">
                  <a16:creationId xmlns:a16="http://schemas.microsoft.com/office/drawing/2014/main" id="{9FFA8A04-23D3-9E68-9EBE-D7CA52EC9664}"/>
                </a:ext>
              </a:extLst>
            </p:cNvPr>
            <p:cNvSpPr/>
            <p:nvPr/>
          </p:nvSpPr>
          <p:spPr>
            <a:xfrm>
              <a:off x="6953830"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85" name="object 170">
              <a:extLst>
                <a:ext uri="{FF2B5EF4-FFF2-40B4-BE49-F238E27FC236}">
                  <a16:creationId xmlns:a16="http://schemas.microsoft.com/office/drawing/2014/main" id="{CF8F2390-5001-58B0-5011-594BAF6DB88F}"/>
                </a:ext>
              </a:extLst>
            </p:cNvPr>
            <p:cNvSpPr/>
            <p:nvPr/>
          </p:nvSpPr>
          <p:spPr>
            <a:xfrm>
              <a:off x="7050532"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86" name="object 171">
              <a:extLst>
                <a:ext uri="{FF2B5EF4-FFF2-40B4-BE49-F238E27FC236}">
                  <a16:creationId xmlns:a16="http://schemas.microsoft.com/office/drawing/2014/main" id="{A8498127-A6BE-D51E-4A5B-376CA1E86F81}"/>
                </a:ext>
              </a:extLst>
            </p:cNvPr>
            <p:cNvSpPr/>
            <p:nvPr/>
          </p:nvSpPr>
          <p:spPr>
            <a:xfrm>
              <a:off x="5903671" y="4508642"/>
              <a:ext cx="36830" cy="34290"/>
            </a:xfrm>
            <a:custGeom>
              <a:avLst/>
              <a:gdLst/>
              <a:ahLst/>
              <a:cxnLst/>
              <a:rect l="l" t="t" r="r" b="b"/>
              <a:pathLst>
                <a:path w="36829" h="34289">
                  <a:moveTo>
                    <a:pt x="25210" y="33858"/>
                  </a:moveTo>
                  <a:lnTo>
                    <a:pt x="6516" y="33858"/>
                  </a:lnTo>
                  <a:lnTo>
                    <a:pt x="0" y="26276"/>
                  </a:lnTo>
                  <a:lnTo>
                    <a:pt x="2627" y="7581"/>
                  </a:lnTo>
                  <a:lnTo>
                    <a:pt x="11274" y="0"/>
                  </a:lnTo>
                  <a:lnTo>
                    <a:pt x="29969" y="0"/>
                  </a:lnTo>
                  <a:lnTo>
                    <a:pt x="36472" y="7581"/>
                  </a:lnTo>
                  <a:lnTo>
                    <a:pt x="35159" y="16929"/>
                  </a:lnTo>
                  <a:lnTo>
                    <a:pt x="33845" y="26276"/>
                  </a:lnTo>
                  <a:lnTo>
                    <a:pt x="25210" y="33858"/>
                  </a:lnTo>
                  <a:close/>
                </a:path>
              </a:pathLst>
            </a:custGeom>
            <a:grpFill/>
          </p:spPr>
          <p:txBody>
            <a:bodyPr wrap="square" lIns="0" tIns="0" rIns="0" bIns="0" rtlCol="0"/>
            <a:lstStyle/>
            <a:p>
              <a:endParaRPr/>
            </a:p>
          </p:txBody>
        </p:sp>
        <p:sp>
          <p:nvSpPr>
            <p:cNvPr id="87" name="object 172">
              <a:extLst>
                <a:ext uri="{FF2B5EF4-FFF2-40B4-BE49-F238E27FC236}">
                  <a16:creationId xmlns:a16="http://schemas.microsoft.com/office/drawing/2014/main" id="{545B97E0-41B7-C4F3-8B1D-1792EEB4D478}"/>
                </a:ext>
              </a:extLst>
            </p:cNvPr>
            <p:cNvSpPr/>
            <p:nvPr/>
          </p:nvSpPr>
          <p:spPr>
            <a:xfrm>
              <a:off x="6000379" y="4508642"/>
              <a:ext cx="36830" cy="34290"/>
            </a:xfrm>
            <a:custGeom>
              <a:avLst/>
              <a:gdLst/>
              <a:ahLst/>
              <a:cxnLst/>
              <a:rect l="l" t="t" r="r" b="b"/>
              <a:pathLst>
                <a:path w="36829" h="34289">
                  <a:moveTo>
                    <a:pt x="25210" y="33858"/>
                  </a:moveTo>
                  <a:lnTo>
                    <a:pt x="6516" y="33858"/>
                  </a:lnTo>
                  <a:lnTo>
                    <a:pt x="0" y="26276"/>
                  </a:lnTo>
                  <a:lnTo>
                    <a:pt x="2627" y="7581"/>
                  </a:lnTo>
                  <a:lnTo>
                    <a:pt x="11274" y="0"/>
                  </a:lnTo>
                  <a:lnTo>
                    <a:pt x="29969" y="0"/>
                  </a:lnTo>
                  <a:lnTo>
                    <a:pt x="36472" y="7581"/>
                  </a:lnTo>
                  <a:lnTo>
                    <a:pt x="35159" y="16929"/>
                  </a:lnTo>
                  <a:lnTo>
                    <a:pt x="33845" y="26276"/>
                  </a:lnTo>
                  <a:lnTo>
                    <a:pt x="25210" y="33858"/>
                  </a:lnTo>
                  <a:close/>
                </a:path>
              </a:pathLst>
            </a:custGeom>
            <a:grpFill/>
          </p:spPr>
          <p:txBody>
            <a:bodyPr wrap="square" lIns="0" tIns="0" rIns="0" bIns="0" rtlCol="0"/>
            <a:lstStyle/>
            <a:p>
              <a:endParaRPr/>
            </a:p>
          </p:txBody>
        </p:sp>
        <p:sp>
          <p:nvSpPr>
            <p:cNvPr id="88" name="object 173">
              <a:extLst>
                <a:ext uri="{FF2B5EF4-FFF2-40B4-BE49-F238E27FC236}">
                  <a16:creationId xmlns:a16="http://schemas.microsoft.com/office/drawing/2014/main" id="{E601CEFC-E026-B8AC-1BE1-76F0B011B337}"/>
                </a:ext>
              </a:extLst>
            </p:cNvPr>
            <p:cNvSpPr/>
            <p:nvPr/>
          </p:nvSpPr>
          <p:spPr>
            <a:xfrm>
              <a:off x="6097081" y="4508642"/>
              <a:ext cx="36830" cy="34290"/>
            </a:xfrm>
            <a:custGeom>
              <a:avLst/>
              <a:gdLst/>
              <a:ahLst/>
              <a:cxnLst/>
              <a:rect l="l" t="t" r="r" b="b"/>
              <a:pathLst>
                <a:path w="36829" h="34289">
                  <a:moveTo>
                    <a:pt x="25210" y="33858"/>
                  </a:moveTo>
                  <a:lnTo>
                    <a:pt x="6516" y="33858"/>
                  </a:lnTo>
                  <a:lnTo>
                    <a:pt x="0" y="26276"/>
                  </a:lnTo>
                  <a:lnTo>
                    <a:pt x="2627" y="7581"/>
                  </a:lnTo>
                  <a:lnTo>
                    <a:pt x="11274" y="0"/>
                  </a:lnTo>
                  <a:lnTo>
                    <a:pt x="29969" y="0"/>
                  </a:lnTo>
                  <a:lnTo>
                    <a:pt x="36472" y="7581"/>
                  </a:lnTo>
                  <a:lnTo>
                    <a:pt x="35159" y="16929"/>
                  </a:lnTo>
                  <a:lnTo>
                    <a:pt x="33845" y="26276"/>
                  </a:lnTo>
                  <a:lnTo>
                    <a:pt x="25210" y="33858"/>
                  </a:lnTo>
                  <a:close/>
                </a:path>
              </a:pathLst>
            </a:custGeom>
            <a:grpFill/>
          </p:spPr>
          <p:txBody>
            <a:bodyPr wrap="square" lIns="0" tIns="0" rIns="0" bIns="0" rtlCol="0"/>
            <a:lstStyle/>
            <a:p>
              <a:endParaRPr/>
            </a:p>
          </p:txBody>
        </p:sp>
        <p:sp>
          <p:nvSpPr>
            <p:cNvPr id="89" name="object 174">
              <a:extLst>
                <a:ext uri="{FF2B5EF4-FFF2-40B4-BE49-F238E27FC236}">
                  <a16:creationId xmlns:a16="http://schemas.microsoft.com/office/drawing/2014/main" id="{FFECCF54-4C62-6995-4DFD-AA8FE5A40356}"/>
                </a:ext>
              </a:extLst>
            </p:cNvPr>
            <p:cNvSpPr/>
            <p:nvPr/>
          </p:nvSpPr>
          <p:spPr>
            <a:xfrm>
              <a:off x="6193775" y="4508642"/>
              <a:ext cx="36830" cy="34290"/>
            </a:xfrm>
            <a:custGeom>
              <a:avLst/>
              <a:gdLst/>
              <a:ahLst/>
              <a:cxnLst/>
              <a:rect l="l" t="t" r="r" b="b"/>
              <a:pathLst>
                <a:path w="36829" h="34289">
                  <a:moveTo>
                    <a:pt x="25210" y="33858"/>
                  </a:moveTo>
                  <a:lnTo>
                    <a:pt x="6529" y="33858"/>
                  </a:lnTo>
                  <a:lnTo>
                    <a:pt x="0" y="26276"/>
                  </a:lnTo>
                  <a:lnTo>
                    <a:pt x="2627" y="7581"/>
                  </a:lnTo>
                  <a:lnTo>
                    <a:pt x="11287" y="0"/>
                  </a:lnTo>
                  <a:lnTo>
                    <a:pt x="29969" y="0"/>
                  </a:lnTo>
                  <a:lnTo>
                    <a:pt x="36485" y="7581"/>
                  </a:lnTo>
                  <a:lnTo>
                    <a:pt x="35171" y="16929"/>
                  </a:lnTo>
                  <a:lnTo>
                    <a:pt x="33858" y="26276"/>
                  </a:lnTo>
                  <a:lnTo>
                    <a:pt x="25210" y="33858"/>
                  </a:lnTo>
                  <a:close/>
                </a:path>
              </a:pathLst>
            </a:custGeom>
            <a:grpFill/>
          </p:spPr>
          <p:txBody>
            <a:bodyPr wrap="square" lIns="0" tIns="0" rIns="0" bIns="0" rtlCol="0"/>
            <a:lstStyle/>
            <a:p>
              <a:endParaRPr/>
            </a:p>
          </p:txBody>
        </p:sp>
        <p:sp>
          <p:nvSpPr>
            <p:cNvPr id="90" name="object 175">
              <a:extLst>
                <a:ext uri="{FF2B5EF4-FFF2-40B4-BE49-F238E27FC236}">
                  <a16:creationId xmlns:a16="http://schemas.microsoft.com/office/drawing/2014/main" id="{D6F717BB-82BF-6625-01DD-393D2C9AA4A4}"/>
                </a:ext>
              </a:extLst>
            </p:cNvPr>
            <p:cNvSpPr/>
            <p:nvPr/>
          </p:nvSpPr>
          <p:spPr>
            <a:xfrm>
              <a:off x="6290491" y="4508642"/>
              <a:ext cx="36830" cy="34290"/>
            </a:xfrm>
            <a:custGeom>
              <a:avLst/>
              <a:gdLst/>
              <a:ahLst/>
              <a:cxnLst/>
              <a:rect l="l" t="t" r="r" b="b"/>
              <a:pathLst>
                <a:path w="36829" h="34289">
                  <a:moveTo>
                    <a:pt x="25210" y="33858"/>
                  </a:moveTo>
                  <a:lnTo>
                    <a:pt x="6516" y="33858"/>
                  </a:lnTo>
                  <a:lnTo>
                    <a:pt x="0" y="26276"/>
                  </a:lnTo>
                  <a:lnTo>
                    <a:pt x="2627" y="7581"/>
                  </a:lnTo>
                  <a:lnTo>
                    <a:pt x="11274" y="0"/>
                  </a:lnTo>
                  <a:lnTo>
                    <a:pt x="29969" y="0"/>
                  </a:lnTo>
                  <a:lnTo>
                    <a:pt x="36472" y="7581"/>
                  </a:lnTo>
                  <a:lnTo>
                    <a:pt x="35159" y="16929"/>
                  </a:lnTo>
                  <a:lnTo>
                    <a:pt x="33845" y="26276"/>
                  </a:lnTo>
                  <a:lnTo>
                    <a:pt x="25210" y="33858"/>
                  </a:lnTo>
                  <a:close/>
                </a:path>
              </a:pathLst>
            </a:custGeom>
            <a:grpFill/>
          </p:spPr>
          <p:txBody>
            <a:bodyPr wrap="square" lIns="0" tIns="0" rIns="0" bIns="0" rtlCol="0"/>
            <a:lstStyle/>
            <a:p>
              <a:endParaRPr/>
            </a:p>
          </p:txBody>
        </p:sp>
        <p:sp>
          <p:nvSpPr>
            <p:cNvPr id="91" name="object 176">
              <a:extLst>
                <a:ext uri="{FF2B5EF4-FFF2-40B4-BE49-F238E27FC236}">
                  <a16:creationId xmlns:a16="http://schemas.microsoft.com/office/drawing/2014/main" id="{383DF378-514F-7655-37E5-2EA7AA50D3B1}"/>
                </a:ext>
              </a:extLst>
            </p:cNvPr>
            <p:cNvSpPr/>
            <p:nvPr/>
          </p:nvSpPr>
          <p:spPr>
            <a:xfrm>
              <a:off x="6387192" y="4508642"/>
              <a:ext cx="36830" cy="34290"/>
            </a:xfrm>
            <a:custGeom>
              <a:avLst/>
              <a:gdLst/>
              <a:ahLst/>
              <a:cxnLst/>
              <a:rect l="l" t="t" r="r" b="b"/>
              <a:pathLst>
                <a:path w="36829" h="34289">
                  <a:moveTo>
                    <a:pt x="25210" y="33858"/>
                  </a:moveTo>
                  <a:lnTo>
                    <a:pt x="6516" y="33858"/>
                  </a:lnTo>
                  <a:lnTo>
                    <a:pt x="0" y="26276"/>
                  </a:lnTo>
                  <a:lnTo>
                    <a:pt x="2627" y="7581"/>
                  </a:lnTo>
                  <a:lnTo>
                    <a:pt x="11274" y="0"/>
                  </a:lnTo>
                  <a:lnTo>
                    <a:pt x="29969" y="0"/>
                  </a:lnTo>
                  <a:lnTo>
                    <a:pt x="36472" y="7581"/>
                  </a:lnTo>
                  <a:lnTo>
                    <a:pt x="35159" y="16929"/>
                  </a:lnTo>
                  <a:lnTo>
                    <a:pt x="33845" y="26276"/>
                  </a:lnTo>
                  <a:lnTo>
                    <a:pt x="25210" y="33858"/>
                  </a:lnTo>
                  <a:close/>
                </a:path>
              </a:pathLst>
            </a:custGeom>
            <a:grpFill/>
          </p:spPr>
          <p:txBody>
            <a:bodyPr wrap="square" lIns="0" tIns="0" rIns="0" bIns="0" rtlCol="0"/>
            <a:lstStyle/>
            <a:p>
              <a:endParaRPr/>
            </a:p>
          </p:txBody>
        </p:sp>
        <p:sp>
          <p:nvSpPr>
            <p:cNvPr id="92" name="object 177">
              <a:extLst>
                <a:ext uri="{FF2B5EF4-FFF2-40B4-BE49-F238E27FC236}">
                  <a16:creationId xmlns:a16="http://schemas.microsoft.com/office/drawing/2014/main" id="{C25412CD-1419-E6C8-5B55-A976A7E6081C}"/>
                </a:ext>
              </a:extLst>
            </p:cNvPr>
            <p:cNvSpPr/>
            <p:nvPr/>
          </p:nvSpPr>
          <p:spPr>
            <a:xfrm>
              <a:off x="6483900" y="4508642"/>
              <a:ext cx="36830" cy="34290"/>
            </a:xfrm>
            <a:custGeom>
              <a:avLst/>
              <a:gdLst/>
              <a:ahLst/>
              <a:cxnLst/>
              <a:rect l="l" t="t" r="r" b="b"/>
              <a:pathLst>
                <a:path w="36829" h="34289">
                  <a:moveTo>
                    <a:pt x="25210" y="33858"/>
                  </a:moveTo>
                  <a:lnTo>
                    <a:pt x="6516" y="33858"/>
                  </a:lnTo>
                  <a:lnTo>
                    <a:pt x="0" y="26276"/>
                  </a:lnTo>
                  <a:lnTo>
                    <a:pt x="2627" y="7581"/>
                  </a:lnTo>
                  <a:lnTo>
                    <a:pt x="11274" y="0"/>
                  </a:lnTo>
                  <a:lnTo>
                    <a:pt x="29969" y="0"/>
                  </a:lnTo>
                  <a:lnTo>
                    <a:pt x="36472" y="7581"/>
                  </a:lnTo>
                  <a:lnTo>
                    <a:pt x="35159" y="16929"/>
                  </a:lnTo>
                  <a:lnTo>
                    <a:pt x="33845" y="26276"/>
                  </a:lnTo>
                  <a:lnTo>
                    <a:pt x="25210" y="33858"/>
                  </a:lnTo>
                  <a:close/>
                </a:path>
              </a:pathLst>
            </a:custGeom>
            <a:grpFill/>
          </p:spPr>
          <p:txBody>
            <a:bodyPr wrap="square" lIns="0" tIns="0" rIns="0" bIns="0" rtlCol="0"/>
            <a:lstStyle/>
            <a:p>
              <a:endParaRPr/>
            </a:p>
          </p:txBody>
        </p:sp>
        <p:sp>
          <p:nvSpPr>
            <p:cNvPr id="93" name="object 178">
              <a:extLst>
                <a:ext uri="{FF2B5EF4-FFF2-40B4-BE49-F238E27FC236}">
                  <a16:creationId xmlns:a16="http://schemas.microsoft.com/office/drawing/2014/main" id="{EF9D68D8-81BE-3FBC-C253-AF4D59349C13}"/>
                </a:ext>
              </a:extLst>
            </p:cNvPr>
            <p:cNvSpPr/>
            <p:nvPr/>
          </p:nvSpPr>
          <p:spPr>
            <a:xfrm>
              <a:off x="6580602" y="4508642"/>
              <a:ext cx="36830" cy="34290"/>
            </a:xfrm>
            <a:custGeom>
              <a:avLst/>
              <a:gdLst/>
              <a:ahLst/>
              <a:cxnLst/>
              <a:rect l="l" t="t" r="r" b="b"/>
              <a:pathLst>
                <a:path w="36829" h="34289">
                  <a:moveTo>
                    <a:pt x="25210" y="33858"/>
                  </a:moveTo>
                  <a:lnTo>
                    <a:pt x="6516" y="33858"/>
                  </a:lnTo>
                  <a:lnTo>
                    <a:pt x="0" y="26276"/>
                  </a:lnTo>
                  <a:lnTo>
                    <a:pt x="2627" y="7581"/>
                  </a:lnTo>
                  <a:lnTo>
                    <a:pt x="11274" y="0"/>
                  </a:lnTo>
                  <a:lnTo>
                    <a:pt x="29969" y="0"/>
                  </a:lnTo>
                  <a:lnTo>
                    <a:pt x="36472" y="7581"/>
                  </a:lnTo>
                  <a:lnTo>
                    <a:pt x="35159" y="16929"/>
                  </a:lnTo>
                  <a:lnTo>
                    <a:pt x="33845" y="26276"/>
                  </a:lnTo>
                  <a:lnTo>
                    <a:pt x="25210" y="33858"/>
                  </a:lnTo>
                  <a:close/>
                </a:path>
              </a:pathLst>
            </a:custGeom>
            <a:grpFill/>
          </p:spPr>
          <p:txBody>
            <a:bodyPr wrap="square" lIns="0" tIns="0" rIns="0" bIns="0" rtlCol="0"/>
            <a:lstStyle/>
            <a:p>
              <a:endParaRPr/>
            </a:p>
          </p:txBody>
        </p:sp>
        <p:sp>
          <p:nvSpPr>
            <p:cNvPr id="94" name="object 179">
              <a:extLst>
                <a:ext uri="{FF2B5EF4-FFF2-40B4-BE49-F238E27FC236}">
                  <a16:creationId xmlns:a16="http://schemas.microsoft.com/office/drawing/2014/main" id="{1F9CF23F-E028-28B1-F19F-05B51DEA3EB1}"/>
                </a:ext>
              </a:extLst>
            </p:cNvPr>
            <p:cNvSpPr/>
            <p:nvPr/>
          </p:nvSpPr>
          <p:spPr>
            <a:xfrm>
              <a:off x="6677297" y="4508642"/>
              <a:ext cx="36830" cy="34290"/>
            </a:xfrm>
            <a:custGeom>
              <a:avLst/>
              <a:gdLst/>
              <a:ahLst/>
              <a:cxnLst/>
              <a:rect l="l" t="t" r="r" b="b"/>
              <a:pathLst>
                <a:path w="36829" h="34289">
                  <a:moveTo>
                    <a:pt x="25210" y="33858"/>
                  </a:moveTo>
                  <a:lnTo>
                    <a:pt x="6529" y="33858"/>
                  </a:lnTo>
                  <a:lnTo>
                    <a:pt x="0" y="26276"/>
                  </a:lnTo>
                  <a:lnTo>
                    <a:pt x="2627" y="7581"/>
                  </a:lnTo>
                  <a:lnTo>
                    <a:pt x="11287" y="0"/>
                  </a:lnTo>
                  <a:lnTo>
                    <a:pt x="29969" y="0"/>
                  </a:lnTo>
                  <a:lnTo>
                    <a:pt x="36485" y="7581"/>
                  </a:lnTo>
                  <a:lnTo>
                    <a:pt x="35171" y="16929"/>
                  </a:lnTo>
                  <a:lnTo>
                    <a:pt x="33858" y="26276"/>
                  </a:lnTo>
                  <a:lnTo>
                    <a:pt x="25210" y="33858"/>
                  </a:lnTo>
                  <a:close/>
                </a:path>
              </a:pathLst>
            </a:custGeom>
            <a:grpFill/>
          </p:spPr>
          <p:txBody>
            <a:bodyPr wrap="square" lIns="0" tIns="0" rIns="0" bIns="0" rtlCol="0"/>
            <a:lstStyle/>
            <a:p>
              <a:endParaRPr/>
            </a:p>
          </p:txBody>
        </p:sp>
        <p:sp>
          <p:nvSpPr>
            <p:cNvPr id="95" name="object 180">
              <a:extLst>
                <a:ext uri="{FF2B5EF4-FFF2-40B4-BE49-F238E27FC236}">
                  <a16:creationId xmlns:a16="http://schemas.microsoft.com/office/drawing/2014/main" id="{BA676AB3-C271-03DD-1AD2-90733C1F0E64}"/>
                </a:ext>
              </a:extLst>
            </p:cNvPr>
            <p:cNvSpPr/>
            <p:nvPr/>
          </p:nvSpPr>
          <p:spPr>
            <a:xfrm>
              <a:off x="6774012" y="4508642"/>
              <a:ext cx="36830" cy="34290"/>
            </a:xfrm>
            <a:custGeom>
              <a:avLst/>
              <a:gdLst/>
              <a:ahLst/>
              <a:cxnLst/>
              <a:rect l="l" t="t" r="r" b="b"/>
              <a:pathLst>
                <a:path w="36829" h="34289">
                  <a:moveTo>
                    <a:pt x="25210" y="33858"/>
                  </a:moveTo>
                  <a:lnTo>
                    <a:pt x="6516" y="33858"/>
                  </a:lnTo>
                  <a:lnTo>
                    <a:pt x="0" y="26276"/>
                  </a:lnTo>
                  <a:lnTo>
                    <a:pt x="2627" y="7581"/>
                  </a:lnTo>
                  <a:lnTo>
                    <a:pt x="11274" y="0"/>
                  </a:lnTo>
                  <a:lnTo>
                    <a:pt x="29969" y="0"/>
                  </a:lnTo>
                  <a:lnTo>
                    <a:pt x="36472" y="7581"/>
                  </a:lnTo>
                  <a:lnTo>
                    <a:pt x="35159" y="16929"/>
                  </a:lnTo>
                  <a:lnTo>
                    <a:pt x="33845" y="26276"/>
                  </a:lnTo>
                  <a:lnTo>
                    <a:pt x="25210" y="33858"/>
                  </a:lnTo>
                  <a:close/>
                </a:path>
              </a:pathLst>
            </a:custGeom>
            <a:grpFill/>
          </p:spPr>
          <p:txBody>
            <a:bodyPr wrap="square" lIns="0" tIns="0" rIns="0" bIns="0" rtlCol="0"/>
            <a:lstStyle/>
            <a:p>
              <a:endParaRPr/>
            </a:p>
          </p:txBody>
        </p:sp>
        <p:sp>
          <p:nvSpPr>
            <p:cNvPr id="96" name="object 181">
              <a:extLst>
                <a:ext uri="{FF2B5EF4-FFF2-40B4-BE49-F238E27FC236}">
                  <a16:creationId xmlns:a16="http://schemas.microsoft.com/office/drawing/2014/main" id="{7B32BD63-EB59-E0B3-228A-61D6E558FC0E}"/>
                </a:ext>
              </a:extLst>
            </p:cNvPr>
            <p:cNvSpPr/>
            <p:nvPr/>
          </p:nvSpPr>
          <p:spPr>
            <a:xfrm>
              <a:off x="6870713" y="4508642"/>
              <a:ext cx="36830" cy="34290"/>
            </a:xfrm>
            <a:custGeom>
              <a:avLst/>
              <a:gdLst/>
              <a:ahLst/>
              <a:cxnLst/>
              <a:rect l="l" t="t" r="r" b="b"/>
              <a:pathLst>
                <a:path w="36829" h="34289">
                  <a:moveTo>
                    <a:pt x="25210" y="33858"/>
                  </a:moveTo>
                  <a:lnTo>
                    <a:pt x="6516" y="33858"/>
                  </a:lnTo>
                  <a:lnTo>
                    <a:pt x="0" y="26276"/>
                  </a:lnTo>
                  <a:lnTo>
                    <a:pt x="2627" y="7581"/>
                  </a:lnTo>
                  <a:lnTo>
                    <a:pt x="11274" y="0"/>
                  </a:lnTo>
                  <a:lnTo>
                    <a:pt x="29969" y="0"/>
                  </a:lnTo>
                  <a:lnTo>
                    <a:pt x="36472" y="7581"/>
                  </a:lnTo>
                  <a:lnTo>
                    <a:pt x="35159" y="16929"/>
                  </a:lnTo>
                  <a:lnTo>
                    <a:pt x="33845" y="26276"/>
                  </a:lnTo>
                  <a:lnTo>
                    <a:pt x="25210" y="33858"/>
                  </a:lnTo>
                  <a:close/>
                </a:path>
              </a:pathLst>
            </a:custGeom>
            <a:grpFill/>
          </p:spPr>
          <p:txBody>
            <a:bodyPr wrap="square" lIns="0" tIns="0" rIns="0" bIns="0" rtlCol="0"/>
            <a:lstStyle/>
            <a:p>
              <a:endParaRPr/>
            </a:p>
          </p:txBody>
        </p:sp>
        <p:sp>
          <p:nvSpPr>
            <p:cNvPr id="97" name="object 182">
              <a:extLst>
                <a:ext uri="{FF2B5EF4-FFF2-40B4-BE49-F238E27FC236}">
                  <a16:creationId xmlns:a16="http://schemas.microsoft.com/office/drawing/2014/main" id="{B5CD3872-F59C-6871-4931-6DAF81D1F052}"/>
                </a:ext>
              </a:extLst>
            </p:cNvPr>
            <p:cNvSpPr/>
            <p:nvPr/>
          </p:nvSpPr>
          <p:spPr>
            <a:xfrm>
              <a:off x="6967421" y="4508642"/>
              <a:ext cx="36830" cy="34290"/>
            </a:xfrm>
            <a:custGeom>
              <a:avLst/>
              <a:gdLst/>
              <a:ahLst/>
              <a:cxnLst/>
              <a:rect l="l" t="t" r="r" b="b"/>
              <a:pathLst>
                <a:path w="36829" h="34289">
                  <a:moveTo>
                    <a:pt x="25210" y="33858"/>
                  </a:moveTo>
                  <a:lnTo>
                    <a:pt x="6516" y="33858"/>
                  </a:lnTo>
                  <a:lnTo>
                    <a:pt x="0" y="26276"/>
                  </a:lnTo>
                  <a:lnTo>
                    <a:pt x="2627" y="7581"/>
                  </a:lnTo>
                  <a:lnTo>
                    <a:pt x="11274" y="0"/>
                  </a:lnTo>
                  <a:lnTo>
                    <a:pt x="29969" y="0"/>
                  </a:lnTo>
                  <a:lnTo>
                    <a:pt x="36472" y="7581"/>
                  </a:lnTo>
                  <a:lnTo>
                    <a:pt x="35159" y="16929"/>
                  </a:lnTo>
                  <a:lnTo>
                    <a:pt x="33845" y="26276"/>
                  </a:lnTo>
                  <a:lnTo>
                    <a:pt x="25210" y="33858"/>
                  </a:lnTo>
                  <a:close/>
                </a:path>
              </a:pathLst>
            </a:custGeom>
            <a:grpFill/>
          </p:spPr>
          <p:txBody>
            <a:bodyPr wrap="square" lIns="0" tIns="0" rIns="0" bIns="0" rtlCol="0"/>
            <a:lstStyle/>
            <a:p>
              <a:endParaRPr/>
            </a:p>
          </p:txBody>
        </p:sp>
        <p:sp>
          <p:nvSpPr>
            <p:cNvPr id="98" name="object 183">
              <a:extLst>
                <a:ext uri="{FF2B5EF4-FFF2-40B4-BE49-F238E27FC236}">
                  <a16:creationId xmlns:a16="http://schemas.microsoft.com/office/drawing/2014/main" id="{5EDF0044-1931-7EED-DC9C-B70770C8A6E7}"/>
                </a:ext>
              </a:extLst>
            </p:cNvPr>
            <p:cNvSpPr/>
            <p:nvPr/>
          </p:nvSpPr>
          <p:spPr>
            <a:xfrm>
              <a:off x="5917262" y="4411939"/>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99" name="object 184">
              <a:extLst>
                <a:ext uri="{FF2B5EF4-FFF2-40B4-BE49-F238E27FC236}">
                  <a16:creationId xmlns:a16="http://schemas.microsoft.com/office/drawing/2014/main" id="{0EE5EF71-1F02-850C-397C-3D7C7751A592}"/>
                </a:ext>
              </a:extLst>
            </p:cNvPr>
            <p:cNvSpPr/>
            <p:nvPr/>
          </p:nvSpPr>
          <p:spPr>
            <a:xfrm>
              <a:off x="6013970" y="4411939"/>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00" name="object 185">
              <a:extLst>
                <a:ext uri="{FF2B5EF4-FFF2-40B4-BE49-F238E27FC236}">
                  <a16:creationId xmlns:a16="http://schemas.microsoft.com/office/drawing/2014/main" id="{D0DC8FFF-9938-C8F5-DE56-12D438EE8217}"/>
                </a:ext>
              </a:extLst>
            </p:cNvPr>
            <p:cNvSpPr/>
            <p:nvPr/>
          </p:nvSpPr>
          <p:spPr>
            <a:xfrm>
              <a:off x="6110672" y="4411939"/>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01" name="object 186">
              <a:extLst>
                <a:ext uri="{FF2B5EF4-FFF2-40B4-BE49-F238E27FC236}">
                  <a16:creationId xmlns:a16="http://schemas.microsoft.com/office/drawing/2014/main" id="{055DE772-A297-1A44-17BE-6426BF759B71}"/>
                </a:ext>
              </a:extLst>
            </p:cNvPr>
            <p:cNvSpPr/>
            <p:nvPr/>
          </p:nvSpPr>
          <p:spPr>
            <a:xfrm>
              <a:off x="6207366" y="4411939"/>
              <a:ext cx="36830" cy="34290"/>
            </a:xfrm>
            <a:custGeom>
              <a:avLst/>
              <a:gdLst/>
              <a:ahLst/>
              <a:cxnLst/>
              <a:rect l="l" t="t" r="r" b="b"/>
              <a:pathLst>
                <a:path w="36829" h="34289">
                  <a:moveTo>
                    <a:pt x="25212" y="33845"/>
                  </a:moveTo>
                  <a:lnTo>
                    <a:pt x="6530" y="33845"/>
                  </a:lnTo>
                  <a:lnTo>
                    <a:pt x="0" y="26276"/>
                  </a:lnTo>
                  <a:lnTo>
                    <a:pt x="2627" y="7581"/>
                  </a:lnTo>
                  <a:lnTo>
                    <a:pt x="11287" y="0"/>
                  </a:lnTo>
                  <a:lnTo>
                    <a:pt x="29969" y="0"/>
                  </a:lnTo>
                  <a:lnTo>
                    <a:pt x="36485" y="7581"/>
                  </a:lnTo>
                  <a:lnTo>
                    <a:pt x="35171" y="16929"/>
                  </a:lnTo>
                  <a:lnTo>
                    <a:pt x="33858" y="26276"/>
                  </a:lnTo>
                  <a:lnTo>
                    <a:pt x="25212" y="33845"/>
                  </a:lnTo>
                  <a:close/>
                </a:path>
              </a:pathLst>
            </a:custGeom>
            <a:grpFill/>
          </p:spPr>
          <p:txBody>
            <a:bodyPr wrap="square" lIns="0" tIns="0" rIns="0" bIns="0" rtlCol="0"/>
            <a:lstStyle/>
            <a:p>
              <a:endParaRPr/>
            </a:p>
          </p:txBody>
        </p:sp>
        <p:sp>
          <p:nvSpPr>
            <p:cNvPr id="102" name="object 187">
              <a:extLst>
                <a:ext uri="{FF2B5EF4-FFF2-40B4-BE49-F238E27FC236}">
                  <a16:creationId xmlns:a16="http://schemas.microsoft.com/office/drawing/2014/main" id="{CB4F89AF-92B0-05B9-40BC-2139CD5B449C}"/>
                </a:ext>
              </a:extLst>
            </p:cNvPr>
            <p:cNvSpPr/>
            <p:nvPr/>
          </p:nvSpPr>
          <p:spPr>
            <a:xfrm>
              <a:off x="6304081" y="4411939"/>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03" name="object 188">
              <a:extLst>
                <a:ext uri="{FF2B5EF4-FFF2-40B4-BE49-F238E27FC236}">
                  <a16:creationId xmlns:a16="http://schemas.microsoft.com/office/drawing/2014/main" id="{25461D81-ACEF-2BEE-9C90-07A38C16F46B}"/>
                </a:ext>
              </a:extLst>
            </p:cNvPr>
            <p:cNvSpPr/>
            <p:nvPr/>
          </p:nvSpPr>
          <p:spPr>
            <a:xfrm>
              <a:off x="6400783" y="4411939"/>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04" name="object 189">
              <a:extLst>
                <a:ext uri="{FF2B5EF4-FFF2-40B4-BE49-F238E27FC236}">
                  <a16:creationId xmlns:a16="http://schemas.microsoft.com/office/drawing/2014/main" id="{7E84383B-5A40-0B83-26A1-4E6ED395870C}"/>
                </a:ext>
              </a:extLst>
            </p:cNvPr>
            <p:cNvSpPr/>
            <p:nvPr/>
          </p:nvSpPr>
          <p:spPr>
            <a:xfrm>
              <a:off x="6497491" y="4411939"/>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05" name="object 190">
              <a:extLst>
                <a:ext uri="{FF2B5EF4-FFF2-40B4-BE49-F238E27FC236}">
                  <a16:creationId xmlns:a16="http://schemas.microsoft.com/office/drawing/2014/main" id="{D9910DF9-E037-68E9-B94F-DDF4E9270477}"/>
                </a:ext>
              </a:extLst>
            </p:cNvPr>
            <p:cNvSpPr/>
            <p:nvPr/>
          </p:nvSpPr>
          <p:spPr>
            <a:xfrm>
              <a:off x="6594192" y="4411939"/>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06" name="object 191">
              <a:extLst>
                <a:ext uri="{FF2B5EF4-FFF2-40B4-BE49-F238E27FC236}">
                  <a16:creationId xmlns:a16="http://schemas.microsoft.com/office/drawing/2014/main" id="{E134564A-CF90-C978-C45E-BF97CAAB7B38}"/>
                </a:ext>
              </a:extLst>
            </p:cNvPr>
            <p:cNvSpPr/>
            <p:nvPr/>
          </p:nvSpPr>
          <p:spPr>
            <a:xfrm>
              <a:off x="6690888" y="4411939"/>
              <a:ext cx="36830" cy="34290"/>
            </a:xfrm>
            <a:custGeom>
              <a:avLst/>
              <a:gdLst/>
              <a:ahLst/>
              <a:cxnLst/>
              <a:rect l="l" t="t" r="r" b="b"/>
              <a:pathLst>
                <a:path w="36829" h="34289">
                  <a:moveTo>
                    <a:pt x="25212" y="33845"/>
                  </a:moveTo>
                  <a:lnTo>
                    <a:pt x="6530" y="33845"/>
                  </a:lnTo>
                  <a:lnTo>
                    <a:pt x="0" y="26276"/>
                  </a:lnTo>
                  <a:lnTo>
                    <a:pt x="2627" y="7581"/>
                  </a:lnTo>
                  <a:lnTo>
                    <a:pt x="11287" y="0"/>
                  </a:lnTo>
                  <a:lnTo>
                    <a:pt x="29969" y="0"/>
                  </a:lnTo>
                  <a:lnTo>
                    <a:pt x="36485" y="7581"/>
                  </a:lnTo>
                  <a:lnTo>
                    <a:pt x="35171" y="16929"/>
                  </a:lnTo>
                  <a:lnTo>
                    <a:pt x="33858" y="26276"/>
                  </a:lnTo>
                  <a:lnTo>
                    <a:pt x="25212" y="33845"/>
                  </a:lnTo>
                  <a:close/>
                </a:path>
              </a:pathLst>
            </a:custGeom>
            <a:grpFill/>
          </p:spPr>
          <p:txBody>
            <a:bodyPr wrap="square" lIns="0" tIns="0" rIns="0" bIns="0" rtlCol="0"/>
            <a:lstStyle/>
            <a:p>
              <a:endParaRPr/>
            </a:p>
          </p:txBody>
        </p:sp>
        <p:sp>
          <p:nvSpPr>
            <p:cNvPr id="107" name="object 192">
              <a:extLst>
                <a:ext uri="{FF2B5EF4-FFF2-40B4-BE49-F238E27FC236}">
                  <a16:creationId xmlns:a16="http://schemas.microsoft.com/office/drawing/2014/main" id="{9EE82704-A7D7-0CF9-460A-B92DFD2538DA}"/>
                </a:ext>
              </a:extLst>
            </p:cNvPr>
            <p:cNvSpPr/>
            <p:nvPr/>
          </p:nvSpPr>
          <p:spPr>
            <a:xfrm>
              <a:off x="6787602" y="4411939"/>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08" name="object 193">
              <a:extLst>
                <a:ext uri="{FF2B5EF4-FFF2-40B4-BE49-F238E27FC236}">
                  <a16:creationId xmlns:a16="http://schemas.microsoft.com/office/drawing/2014/main" id="{48768316-AAC5-23F9-D5AE-B60F477BE327}"/>
                </a:ext>
              </a:extLst>
            </p:cNvPr>
            <p:cNvSpPr/>
            <p:nvPr/>
          </p:nvSpPr>
          <p:spPr>
            <a:xfrm>
              <a:off x="6884303" y="4411939"/>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09" name="object 194">
              <a:extLst>
                <a:ext uri="{FF2B5EF4-FFF2-40B4-BE49-F238E27FC236}">
                  <a16:creationId xmlns:a16="http://schemas.microsoft.com/office/drawing/2014/main" id="{B2768986-AF8A-750A-7FA7-9F650FFF369C}"/>
                </a:ext>
              </a:extLst>
            </p:cNvPr>
            <p:cNvSpPr/>
            <p:nvPr/>
          </p:nvSpPr>
          <p:spPr>
            <a:xfrm>
              <a:off x="5930853" y="4315245"/>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10" name="object 195">
              <a:extLst>
                <a:ext uri="{FF2B5EF4-FFF2-40B4-BE49-F238E27FC236}">
                  <a16:creationId xmlns:a16="http://schemas.microsoft.com/office/drawing/2014/main" id="{8DE1183F-F630-1DD9-AD68-37145A7B669B}"/>
                </a:ext>
              </a:extLst>
            </p:cNvPr>
            <p:cNvSpPr/>
            <p:nvPr/>
          </p:nvSpPr>
          <p:spPr>
            <a:xfrm>
              <a:off x="6027561" y="4315245"/>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11" name="object 196">
              <a:extLst>
                <a:ext uri="{FF2B5EF4-FFF2-40B4-BE49-F238E27FC236}">
                  <a16:creationId xmlns:a16="http://schemas.microsoft.com/office/drawing/2014/main" id="{66B0B528-8F2E-5C3C-37FE-CC34A173A390}"/>
                </a:ext>
              </a:extLst>
            </p:cNvPr>
            <p:cNvSpPr/>
            <p:nvPr/>
          </p:nvSpPr>
          <p:spPr>
            <a:xfrm>
              <a:off x="6124263" y="4315245"/>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12" name="object 197">
              <a:extLst>
                <a:ext uri="{FF2B5EF4-FFF2-40B4-BE49-F238E27FC236}">
                  <a16:creationId xmlns:a16="http://schemas.microsoft.com/office/drawing/2014/main" id="{516E5167-1B4E-D4B6-056E-A97814112655}"/>
                </a:ext>
              </a:extLst>
            </p:cNvPr>
            <p:cNvSpPr/>
            <p:nvPr/>
          </p:nvSpPr>
          <p:spPr>
            <a:xfrm>
              <a:off x="6220957" y="4315245"/>
              <a:ext cx="36830" cy="34290"/>
            </a:xfrm>
            <a:custGeom>
              <a:avLst/>
              <a:gdLst/>
              <a:ahLst/>
              <a:cxnLst/>
              <a:rect l="l" t="t" r="r" b="b"/>
              <a:pathLst>
                <a:path w="36829" h="34289">
                  <a:moveTo>
                    <a:pt x="25210" y="33845"/>
                  </a:moveTo>
                  <a:lnTo>
                    <a:pt x="6529" y="33845"/>
                  </a:lnTo>
                  <a:lnTo>
                    <a:pt x="0" y="26263"/>
                  </a:lnTo>
                  <a:lnTo>
                    <a:pt x="2627" y="7569"/>
                  </a:lnTo>
                  <a:lnTo>
                    <a:pt x="11285" y="0"/>
                  </a:lnTo>
                  <a:lnTo>
                    <a:pt x="29967" y="0"/>
                  </a:lnTo>
                  <a:lnTo>
                    <a:pt x="36485" y="7569"/>
                  </a:lnTo>
                  <a:lnTo>
                    <a:pt x="35171" y="16916"/>
                  </a:lnTo>
                  <a:lnTo>
                    <a:pt x="33858" y="26263"/>
                  </a:lnTo>
                  <a:lnTo>
                    <a:pt x="25210" y="33845"/>
                  </a:lnTo>
                  <a:close/>
                </a:path>
              </a:pathLst>
            </a:custGeom>
            <a:grpFill/>
          </p:spPr>
          <p:txBody>
            <a:bodyPr wrap="square" lIns="0" tIns="0" rIns="0" bIns="0" rtlCol="0"/>
            <a:lstStyle/>
            <a:p>
              <a:endParaRPr/>
            </a:p>
          </p:txBody>
        </p:sp>
        <p:sp>
          <p:nvSpPr>
            <p:cNvPr id="113" name="object 198">
              <a:extLst>
                <a:ext uri="{FF2B5EF4-FFF2-40B4-BE49-F238E27FC236}">
                  <a16:creationId xmlns:a16="http://schemas.microsoft.com/office/drawing/2014/main" id="{D4B4B6FA-90DE-B1FD-FE14-8B7CEB084622}"/>
                </a:ext>
              </a:extLst>
            </p:cNvPr>
            <p:cNvSpPr/>
            <p:nvPr/>
          </p:nvSpPr>
          <p:spPr>
            <a:xfrm>
              <a:off x="6317672" y="4315245"/>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14" name="object 199">
              <a:extLst>
                <a:ext uri="{FF2B5EF4-FFF2-40B4-BE49-F238E27FC236}">
                  <a16:creationId xmlns:a16="http://schemas.microsoft.com/office/drawing/2014/main" id="{42C48730-F3FD-4BBB-30D4-F7194E5AE42B}"/>
                </a:ext>
              </a:extLst>
            </p:cNvPr>
            <p:cNvSpPr/>
            <p:nvPr/>
          </p:nvSpPr>
          <p:spPr>
            <a:xfrm>
              <a:off x="6414374" y="4315245"/>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15" name="object 200">
              <a:extLst>
                <a:ext uri="{FF2B5EF4-FFF2-40B4-BE49-F238E27FC236}">
                  <a16:creationId xmlns:a16="http://schemas.microsoft.com/office/drawing/2014/main" id="{8D79CA8D-54F5-1D6B-DA28-CF753BFCDADC}"/>
                </a:ext>
              </a:extLst>
            </p:cNvPr>
            <p:cNvSpPr/>
            <p:nvPr/>
          </p:nvSpPr>
          <p:spPr>
            <a:xfrm>
              <a:off x="6511082" y="4315245"/>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16" name="object 201">
              <a:extLst>
                <a:ext uri="{FF2B5EF4-FFF2-40B4-BE49-F238E27FC236}">
                  <a16:creationId xmlns:a16="http://schemas.microsoft.com/office/drawing/2014/main" id="{1C19563E-DE7A-AEDB-33A1-B8C288A5FA73}"/>
                </a:ext>
              </a:extLst>
            </p:cNvPr>
            <p:cNvSpPr/>
            <p:nvPr/>
          </p:nvSpPr>
          <p:spPr>
            <a:xfrm>
              <a:off x="6607784" y="4315245"/>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17" name="object 202">
              <a:extLst>
                <a:ext uri="{FF2B5EF4-FFF2-40B4-BE49-F238E27FC236}">
                  <a16:creationId xmlns:a16="http://schemas.microsoft.com/office/drawing/2014/main" id="{BBD396FE-9B95-8E15-8B3F-3A4F54AD3DEA}"/>
                </a:ext>
              </a:extLst>
            </p:cNvPr>
            <p:cNvSpPr/>
            <p:nvPr/>
          </p:nvSpPr>
          <p:spPr>
            <a:xfrm>
              <a:off x="6704479" y="4315245"/>
              <a:ext cx="36830" cy="34290"/>
            </a:xfrm>
            <a:custGeom>
              <a:avLst/>
              <a:gdLst/>
              <a:ahLst/>
              <a:cxnLst/>
              <a:rect l="l" t="t" r="r" b="b"/>
              <a:pathLst>
                <a:path w="36829" h="34289">
                  <a:moveTo>
                    <a:pt x="25210" y="33845"/>
                  </a:moveTo>
                  <a:lnTo>
                    <a:pt x="6529" y="33845"/>
                  </a:lnTo>
                  <a:lnTo>
                    <a:pt x="0" y="26263"/>
                  </a:lnTo>
                  <a:lnTo>
                    <a:pt x="2627" y="7569"/>
                  </a:lnTo>
                  <a:lnTo>
                    <a:pt x="11285" y="0"/>
                  </a:lnTo>
                  <a:lnTo>
                    <a:pt x="29967" y="0"/>
                  </a:lnTo>
                  <a:lnTo>
                    <a:pt x="36485" y="7569"/>
                  </a:lnTo>
                  <a:lnTo>
                    <a:pt x="35171" y="16916"/>
                  </a:lnTo>
                  <a:lnTo>
                    <a:pt x="33858" y="26263"/>
                  </a:lnTo>
                  <a:lnTo>
                    <a:pt x="25210" y="33845"/>
                  </a:lnTo>
                  <a:close/>
                </a:path>
              </a:pathLst>
            </a:custGeom>
            <a:grpFill/>
          </p:spPr>
          <p:txBody>
            <a:bodyPr wrap="square" lIns="0" tIns="0" rIns="0" bIns="0" rtlCol="0"/>
            <a:lstStyle/>
            <a:p>
              <a:endParaRPr/>
            </a:p>
          </p:txBody>
        </p:sp>
        <p:sp>
          <p:nvSpPr>
            <p:cNvPr id="118" name="object 203">
              <a:extLst>
                <a:ext uri="{FF2B5EF4-FFF2-40B4-BE49-F238E27FC236}">
                  <a16:creationId xmlns:a16="http://schemas.microsoft.com/office/drawing/2014/main" id="{04A99911-8BAE-FB4F-465B-13E12C6031F1}"/>
                </a:ext>
              </a:extLst>
            </p:cNvPr>
            <p:cNvSpPr/>
            <p:nvPr/>
          </p:nvSpPr>
          <p:spPr>
            <a:xfrm>
              <a:off x="6801193" y="4315245"/>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19" name="object 204">
              <a:extLst>
                <a:ext uri="{FF2B5EF4-FFF2-40B4-BE49-F238E27FC236}">
                  <a16:creationId xmlns:a16="http://schemas.microsoft.com/office/drawing/2014/main" id="{1FE55673-FDDC-23FE-482D-F31845300D1B}"/>
                </a:ext>
              </a:extLst>
            </p:cNvPr>
            <p:cNvSpPr/>
            <p:nvPr/>
          </p:nvSpPr>
          <p:spPr>
            <a:xfrm>
              <a:off x="5944444" y="4218530"/>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20" name="object 205">
              <a:extLst>
                <a:ext uri="{FF2B5EF4-FFF2-40B4-BE49-F238E27FC236}">
                  <a16:creationId xmlns:a16="http://schemas.microsoft.com/office/drawing/2014/main" id="{1A2C907C-C51F-D989-F3B4-856F0689C72C}"/>
                </a:ext>
              </a:extLst>
            </p:cNvPr>
            <p:cNvSpPr/>
            <p:nvPr/>
          </p:nvSpPr>
          <p:spPr>
            <a:xfrm>
              <a:off x="6041152" y="4218530"/>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21" name="object 206">
              <a:extLst>
                <a:ext uri="{FF2B5EF4-FFF2-40B4-BE49-F238E27FC236}">
                  <a16:creationId xmlns:a16="http://schemas.microsoft.com/office/drawing/2014/main" id="{3AB1F822-8625-42A1-AC6D-8E88E36B41B1}"/>
                </a:ext>
              </a:extLst>
            </p:cNvPr>
            <p:cNvSpPr/>
            <p:nvPr/>
          </p:nvSpPr>
          <p:spPr>
            <a:xfrm>
              <a:off x="6137854" y="4218530"/>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22" name="object 207">
              <a:extLst>
                <a:ext uri="{FF2B5EF4-FFF2-40B4-BE49-F238E27FC236}">
                  <a16:creationId xmlns:a16="http://schemas.microsoft.com/office/drawing/2014/main" id="{93F06D8E-72FB-B2C7-DAB6-2E00ECA83ACD}"/>
                </a:ext>
              </a:extLst>
            </p:cNvPr>
            <p:cNvSpPr/>
            <p:nvPr/>
          </p:nvSpPr>
          <p:spPr>
            <a:xfrm>
              <a:off x="6234548" y="4218530"/>
              <a:ext cx="36830" cy="34290"/>
            </a:xfrm>
            <a:custGeom>
              <a:avLst/>
              <a:gdLst/>
              <a:ahLst/>
              <a:cxnLst/>
              <a:rect l="l" t="t" r="r" b="b"/>
              <a:pathLst>
                <a:path w="36829" h="34289">
                  <a:moveTo>
                    <a:pt x="25212" y="33845"/>
                  </a:moveTo>
                  <a:lnTo>
                    <a:pt x="6530" y="33845"/>
                  </a:lnTo>
                  <a:lnTo>
                    <a:pt x="0" y="26276"/>
                  </a:lnTo>
                  <a:lnTo>
                    <a:pt x="2627" y="7581"/>
                  </a:lnTo>
                  <a:lnTo>
                    <a:pt x="11287" y="0"/>
                  </a:lnTo>
                  <a:lnTo>
                    <a:pt x="29969" y="0"/>
                  </a:lnTo>
                  <a:lnTo>
                    <a:pt x="36485" y="7581"/>
                  </a:lnTo>
                  <a:lnTo>
                    <a:pt x="35171" y="16929"/>
                  </a:lnTo>
                  <a:lnTo>
                    <a:pt x="33858" y="26276"/>
                  </a:lnTo>
                  <a:lnTo>
                    <a:pt x="25212" y="33845"/>
                  </a:lnTo>
                  <a:close/>
                </a:path>
              </a:pathLst>
            </a:custGeom>
            <a:grpFill/>
          </p:spPr>
          <p:txBody>
            <a:bodyPr wrap="square" lIns="0" tIns="0" rIns="0" bIns="0" rtlCol="0"/>
            <a:lstStyle/>
            <a:p>
              <a:endParaRPr/>
            </a:p>
          </p:txBody>
        </p:sp>
        <p:sp>
          <p:nvSpPr>
            <p:cNvPr id="123" name="object 208">
              <a:extLst>
                <a:ext uri="{FF2B5EF4-FFF2-40B4-BE49-F238E27FC236}">
                  <a16:creationId xmlns:a16="http://schemas.microsoft.com/office/drawing/2014/main" id="{3493E998-DC3B-DE3A-BF2E-F6594C029481}"/>
                </a:ext>
              </a:extLst>
            </p:cNvPr>
            <p:cNvSpPr/>
            <p:nvPr/>
          </p:nvSpPr>
          <p:spPr>
            <a:xfrm>
              <a:off x="6331263" y="4218530"/>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24" name="object 209">
              <a:extLst>
                <a:ext uri="{FF2B5EF4-FFF2-40B4-BE49-F238E27FC236}">
                  <a16:creationId xmlns:a16="http://schemas.microsoft.com/office/drawing/2014/main" id="{1D47FA45-D4D4-66D8-A629-395EA4FAB92B}"/>
                </a:ext>
              </a:extLst>
            </p:cNvPr>
            <p:cNvSpPr/>
            <p:nvPr/>
          </p:nvSpPr>
          <p:spPr>
            <a:xfrm>
              <a:off x="6427965" y="4218530"/>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25" name="object 210">
              <a:extLst>
                <a:ext uri="{FF2B5EF4-FFF2-40B4-BE49-F238E27FC236}">
                  <a16:creationId xmlns:a16="http://schemas.microsoft.com/office/drawing/2014/main" id="{300A0412-0AAE-38E6-DB5D-EFF155C8DC65}"/>
                </a:ext>
              </a:extLst>
            </p:cNvPr>
            <p:cNvSpPr/>
            <p:nvPr/>
          </p:nvSpPr>
          <p:spPr>
            <a:xfrm>
              <a:off x="6524673" y="4218530"/>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26" name="object 211">
              <a:extLst>
                <a:ext uri="{FF2B5EF4-FFF2-40B4-BE49-F238E27FC236}">
                  <a16:creationId xmlns:a16="http://schemas.microsoft.com/office/drawing/2014/main" id="{14BB1FEF-D445-5032-8137-CC77F5AB51AF}"/>
                </a:ext>
              </a:extLst>
            </p:cNvPr>
            <p:cNvSpPr/>
            <p:nvPr/>
          </p:nvSpPr>
          <p:spPr>
            <a:xfrm>
              <a:off x="6621374" y="4218530"/>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27" name="object 212">
              <a:extLst>
                <a:ext uri="{FF2B5EF4-FFF2-40B4-BE49-F238E27FC236}">
                  <a16:creationId xmlns:a16="http://schemas.microsoft.com/office/drawing/2014/main" id="{1DE8BA45-78FD-7CF8-AF73-D9FBA7E960AE}"/>
                </a:ext>
              </a:extLst>
            </p:cNvPr>
            <p:cNvSpPr/>
            <p:nvPr/>
          </p:nvSpPr>
          <p:spPr>
            <a:xfrm>
              <a:off x="6718069" y="4218530"/>
              <a:ext cx="36830" cy="34290"/>
            </a:xfrm>
            <a:custGeom>
              <a:avLst/>
              <a:gdLst/>
              <a:ahLst/>
              <a:cxnLst/>
              <a:rect l="l" t="t" r="r" b="b"/>
              <a:pathLst>
                <a:path w="36829" h="34289">
                  <a:moveTo>
                    <a:pt x="25212" y="33845"/>
                  </a:moveTo>
                  <a:lnTo>
                    <a:pt x="6530" y="33845"/>
                  </a:lnTo>
                  <a:lnTo>
                    <a:pt x="0" y="26276"/>
                  </a:lnTo>
                  <a:lnTo>
                    <a:pt x="2627" y="7581"/>
                  </a:lnTo>
                  <a:lnTo>
                    <a:pt x="11287" y="0"/>
                  </a:lnTo>
                  <a:lnTo>
                    <a:pt x="29969" y="0"/>
                  </a:lnTo>
                  <a:lnTo>
                    <a:pt x="36485" y="7581"/>
                  </a:lnTo>
                  <a:lnTo>
                    <a:pt x="35171" y="16929"/>
                  </a:lnTo>
                  <a:lnTo>
                    <a:pt x="33858" y="26276"/>
                  </a:lnTo>
                  <a:lnTo>
                    <a:pt x="25212" y="33845"/>
                  </a:lnTo>
                  <a:close/>
                </a:path>
              </a:pathLst>
            </a:custGeom>
            <a:grpFill/>
          </p:spPr>
          <p:txBody>
            <a:bodyPr wrap="square" lIns="0" tIns="0" rIns="0" bIns="0" rtlCol="0"/>
            <a:lstStyle/>
            <a:p>
              <a:endParaRPr/>
            </a:p>
          </p:txBody>
        </p:sp>
        <p:sp>
          <p:nvSpPr>
            <p:cNvPr id="128" name="object 213">
              <a:extLst>
                <a:ext uri="{FF2B5EF4-FFF2-40B4-BE49-F238E27FC236}">
                  <a16:creationId xmlns:a16="http://schemas.microsoft.com/office/drawing/2014/main" id="{0DFE3B48-2660-6DF5-4CAC-BA9E3425542D}"/>
                </a:ext>
              </a:extLst>
            </p:cNvPr>
            <p:cNvSpPr/>
            <p:nvPr/>
          </p:nvSpPr>
          <p:spPr>
            <a:xfrm>
              <a:off x="5958035" y="4121838"/>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29" name="object 214">
              <a:extLst>
                <a:ext uri="{FF2B5EF4-FFF2-40B4-BE49-F238E27FC236}">
                  <a16:creationId xmlns:a16="http://schemas.microsoft.com/office/drawing/2014/main" id="{63EC321E-4A01-4582-C1D5-E988682111C6}"/>
                </a:ext>
              </a:extLst>
            </p:cNvPr>
            <p:cNvSpPr/>
            <p:nvPr/>
          </p:nvSpPr>
          <p:spPr>
            <a:xfrm>
              <a:off x="6054743" y="4121838"/>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30" name="object 215">
              <a:extLst>
                <a:ext uri="{FF2B5EF4-FFF2-40B4-BE49-F238E27FC236}">
                  <a16:creationId xmlns:a16="http://schemas.microsoft.com/office/drawing/2014/main" id="{A3317A5D-EBE3-0E62-326A-4185AE461C50}"/>
                </a:ext>
              </a:extLst>
            </p:cNvPr>
            <p:cNvSpPr/>
            <p:nvPr/>
          </p:nvSpPr>
          <p:spPr>
            <a:xfrm>
              <a:off x="6151445" y="4121838"/>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31" name="object 216">
              <a:extLst>
                <a:ext uri="{FF2B5EF4-FFF2-40B4-BE49-F238E27FC236}">
                  <a16:creationId xmlns:a16="http://schemas.microsoft.com/office/drawing/2014/main" id="{9B2119F7-0FC5-3B7F-6A78-E7617DC3B132}"/>
                </a:ext>
              </a:extLst>
            </p:cNvPr>
            <p:cNvSpPr/>
            <p:nvPr/>
          </p:nvSpPr>
          <p:spPr>
            <a:xfrm>
              <a:off x="6248139" y="4121838"/>
              <a:ext cx="36830" cy="34290"/>
            </a:xfrm>
            <a:custGeom>
              <a:avLst/>
              <a:gdLst/>
              <a:ahLst/>
              <a:cxnLst/>
              <a:rect l="l" t="t" r="r" b="b"/>
              <a:pathLst>
                <a:path w="36829" h="34289">
                  <a:moveTo>
                    <a:pt x="25212" y="33832"/>
                  </a:moveTo>
                  <a:lnTo>
                    <a:pt x="6530" y="33832"/>
                  </a:lnTo>
                  <a:lnTo>
                    <a:pt x="0" y="26263"/>
                  </a:lnTo>
                  <a:lnTo>
                    <a:pt x="2627" y="7569"/>
                  </a:lnTo>
                  <a:lnTo>
                    <a:pt x="11285" y="0"/>
                  </a:lnTo>
                  <a:lnTo>
                    <a:pt x="29967" y="0"/>
                  </a:lnTo>
                  <a:lnTo>
                    <a:pt x="36485" y="7569"/>
                  </a:lnTo>
                  <a:lnTo>
                    <a:pt x="35171" y="16916"/>
                  </a:lnTo>
                  <a:lnTo>
                    <a:pt x="33858" y="26263"/>
                  </a:lnTo>
                  <a:lnTo>
                    <a:pt x="25212" y="33832"/>
                  </a:lnTo>
                  <a:close/>
                </a:path>
              </a:pathLst>
            </a:custGeom>
            <a:grpFill/>
          </p:spPr>
          <p:txBody>
            <a:bodyPr wrap="square" lIns="0" tIns="0" rIns="0" bIns="0" rtlCol="0"/>
            <a:lstStyle/>
            <a:p>
              <a:endParaRPr/>
            </a:p>
          </p:txBody>
        </p:sp>
        <p:sp>
          <p:nvSpPr>
            <p:cNvPr id="132" name="object 217">
              <a:extLst>
                <a:ext uri="{FF2B5EF4-FFF2-40B4-BE49-F238E27FC236}">
                  <a16:creationId xmlns:a16="http://schemas.microsoft.com/office/drawing/2014/main" id="{FC4515DA-174F-0062-532B-3FB430B6B4E3}"/>
                </a:ext>
              </a:extLst>
            </p:cNvPr>
            <p:cNvSpPr/>
            <p:nvPr/>
          </p:nvSpPr>
          <p:spPr>
            <a:xfrm>
              <a:off x="6344854" y="4121838"/>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33" name="object 218">
              <a:extLst>
                <a:ext uri="{FF2B5EF4-FFF2-40B4-BE49-F238E27FC236}">
                  <a16:creationId xmlns:a16="http://schemas.microsoft.com/office/drawing/2014/main" id="{A1E44BE3-5EED-918E-8CC2-BCAA098BCBAC}"/>
                </a:ext>
              </a:extLst>
            </p:cNvPr>
            <p:cNvSpPr/>
            <p:nvPr/>
          </p:nvSpPr>
          <p:spPr>
            <a:xfrm>
              <a:off x="6441556" y="4121838"/>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34" name="object 219">
              <a:extLst>
                <a:ext uri="{FF2B5EF4-FFF2-40B4-BE49-F238E27FC236}">
                  <a16:creationId xmlns:a16="http://schemas.microsoft.com/office/drawing/2014/main" id="{2627F431-A83F-088C-3777-010A41B0DC47}"/>
                </a:ext>
              </a:extLst>
            </p:cNvPr>
            <p:cNvSpPr/>
            <p:nvPr/>
          </p:nvSpPr>
          <p:spPr>
            <a:xfrm>
              <a:off x="6538264" y="4121838"/>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35" name="object 220">
              <a:extLst>
                <a:ext uri="{FF2B5EF4-FFF2-40B4-BE49-F238E27FC236}">
                  <a16:creationId xmlns:a16="http://schemas.microsoft.com/office/drawing/2014/main" id="{6E657934-6587-1669-892F-EBB8C7052CD1}"/>
                </a:ext>
              </a:extLst>
            </p:cNvPr>
            <p:cNvSpPr/>
            <p:nvPr/>
          </p:nvSpPr>
          <p:spPr>
            <a:xfrm>
              <a:off x="6634965" y="4121838"/>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36" name="object 221">
              <a:extLst>
                <a:ext uri="{FF2B5EF4-FFF2-40B4-BE49-F238E27FC236}">
                  <a16:creationId xmlns:a16="http://schemas.microsoft.com/office/drawing/2014/main" id="{1D9FCB77-4125-EFE7-B68D-24B4A390C8D1}"/>
                </a:ext>
              </a:extLst>
            </p:cNvPr>
            <p:cNvSpPr/>
            <p:nvPr/>
          </p:nvSpPr>
          <p:spPr>
            <a:xfrm>
              <a:off x="5971626" y="4025134"/>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37" name="object 222">
              <a:extLst>
                <a:ext uri="{FF2B5EF4-FFF2-40B4-BE49-F238E27FC236}">
                  <a16:creationId xmlns:a16="http://schemas.microsoft.com/office/drawing/2014/main" id="{021EF439-15E0-740A-7225-E148E1BA8862}"/>
                </a:ext>
              </a:extLst>
            </p:cNvPr>
            <p:cNvSpPr/>
            <p:nvPr/>
          </p:nvSpPr>
          <p:spPr>
            <a:xfrm>
              <a:off x="6068334" y="4025134"/>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38" name="object 223">
              <a:extLst>
                <a:ext uri="{FF2B5EF4-FFF2-40B4-BE49-F238E27FC236}">
                  <a16:creationId xmlns:a16="http://schemas.microsoft.com/office/drawing/2014/main" id="{64753CD3-6131-8AFF-3DF0-7356C090BE20}"/>
                </a:ext>
              </a:extLst>
            </p:cNvPr>
            <p:cNvSpPr/>
            <p:nvPr/>
          </p:nvSpPr>
          <p:spPr>
            <a:xfrm>
              <a:off x="6165036" y="4025134"/>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39" name="object 224">
              <a:extLst>
                <a:ext uri="{FF2B5EF4-FFF2-40B4-BE49-F238E27FC236}">
                  <a16:creationId xmlns:a16="http://schemas.microsoft.com/office/drawing/2014/main" id="{507DA1D2-1300-C3ED-01DA-B705EF99D1FE}"/>
                </a:ext>
              </a:extLst>
            </p:cNvPr>
            <p:cNvSpPr/>
            <p:nvPr/>
          </p:nvSpPr>
          <p:spPr>
            <a:xfrm>
              <a:off x="6261729" y="4025134"/>
              <a:ext cx="36830" cy="34290"/>
            </a:xfrm>
            <a:custGeom>
              <a:avLst/>
              <a:gdLst/>
              <a:ahLst/>
              <a:cxnLst/>
              <a:rect l="l" t="t" r="r" b="b"/>
              <a:pathLst>
                <a:path w="36829" h="34289">
                  <a:moveTo>
                    <a:pt x="25212" y="33832"/>
                  </a:moveTo>
                  <a:lnTo>
                    <a:pt x="6530" y="33832"/>
                  </a:lnTo>
                  <a:lnTo>
                    <a:pt x="0" y="26263"/>
                  </a:lnTo>
                  <a:lnTo>
                    <a:pt x="2627" y="7569"/>
                  </a:lnTo>
                  <a:lnTo>
                    <a:pt x="11285" y="0"/>
                  </a:lnTo>
                  <a:lnTo>
                    <a:pt x="29967" y="0"/>
                  </a:lnTo>
                  <a:lnTo>
                    <a:pt x="36485" y="7569"/>
                  </a:lnTo>
                  <a:lnTo>
                    <a:pt x="35171" y="16916"/>
                  </a:lnTo>
                  <a:lnTo>
                    <a:pt x="33858" y="26263"/>
                  </a:lnTo>
                  <a:lnTo>
                    <a:pt x="25212" y="33832"/>
                  </a:lnTo>
                  <a:close/>
                </a:path>
              </a:pathLst>
            </a:custGeom>
            <a:grpFill/>
          </p:spPr>
          <p:txBody>
            <a:bodyPr wrap="square" lIns="0" tIns="0" rIns="0" bIns="0" rtlCol="0"/>
            <a:lstStyle/>
            <a:p>
              <a:endParaRPr/>
            </a:p>
          </p:txBody>
        </p:sp>
        <p:sp>
          <p:nvSpPr>
            <p:cNvPr id="140" name="object 225">
              <a:extLst>
                <a:ext uri="{FF2B5EF4-FFF2-40B4-BE49-F238E27FC236}">
                  <a16:creationId xmlns:a16="http://schemas.microsoft.com/office/drawing/2014/main" id="{6A1DD546-01CD-4E25-0F19-A07A96129F7F}"/>
                </a:ext>
              </a:extLst>
            </p:cNvPr>
            <p:cNvSpPr/>
            <p:nvPr/>
          </p:nvSpPr>
          <p:spPr>
            <a:xfrm>
              <a:off x="6358445" y="4025134"/>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41" name="object 226">
              <a:extLst>
                <a:ext uri="{FF2B5EF4-FFF2-40B4-BE49-F238E27FC236}">
                  <a16:creationId xmlns:a16="http://schemas.microsoft.com/office/drawing/2014/main" id="{7E252F06-DEB0-1F45-1C05-0DD40DA279AC}"/>
                </a:ext>
              </a:extLst>
            </p:cNvPr>
            <p:cNvSpPr/>
            <p:nvPr/>
          </p:nvSpPr>
          <p:spPr>
            <a:xfrm>
              <a:off x="6455147" y="4025134"/>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42" name="object 227">
              <a:extLst>
                <a:ext uri="{FF2B5EF4-FFF2-40B4-BE49-F238E27FC236}">
                  <a16:creationId xmlns:a16="http://schemas.microsoft.com/office/drawing/2014/main" id="{DC5A50C4-D380-2332-B121-04879635A507}"/>
                </a:ext>
              </a:extLst>
            </p:cNvPr>
            <p:cNvSpPr/>
            <p:nvPr/>
          </p:nvSpPr>
          <p:spPr>
            <a:xfrm>
              <a:off x="6551855" y="4025134"/>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43" name="object 228">
              <a:extLst>
                <a:ext uri="{FF2B5EF4-FFF2-40B4-BE49-F238E27FC236}">
                  <a16:creationId xmlns:a16="http://schemas.microsoft.com/office/drawing/2014/main" id="{202CD340-67BD-534F-3D62-D6400B6594AD}"/>
                </a:ext>
              </a:extLst>
            </p:cNvPr>
            <p:cNvSpPr/>
            <p:nvPr/>
          </p:nvSpPr>
          <p:spPr>
            <a:xfrm>
              <a:off x="5985217" y="3928430"/>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44" name="object 229">
              <a:extLst>
                <a:ext uri="{FF2B5EF4-FFF2-40B4-BE49-F238E27FC236}">
                  <a16:creationId xmlns:a16="http://schemas.microsoft.com/office/drawing/2014/main" id="{C9574DDE-C362-160B-D0C2-EE323A19C473}"/>
                </a:ext>
              </a:extLst>
            </p:cNvPr>
            <p:cNvSpPr/>
            <p:nvPr/>
          </p:nvSpPr>
          <p:spPr>
            <a:xfrm>
              <a:off x="6081925" y="3928430"/>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45" name="object 230">
              <a:extLst>
                <a:ext uri="{FF2B5EF4-FFF2-40B4-BE49-F238E27FC236}">
                  <a16:creationId xmlns:a16="http://schemas.microsoft.com/office/drawing/2014/main" id="{1444C95D-64DE-5810-9AEC-EB6AB1BF2A2A}"/>
                </a:ext>
              </a:extLst>
            </p:cNvPr>
            <p:cNvSpPr/>
            <p:nvPr/>
          </p:nvSpPr>
          <p:spPr>
            <a:xfrm>
              <a:off x="6178626" y="3928430"/>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46" name="object 231">
              <a:extLst>
                <a:ext uri="{FF2B5EF4-FFF2-40B4-BE49-F238E27FC236}">
                  <a16:creationId xmlns:a16="http://schemas.microsoft.com/office/drawing/2014/main" id="{E12BA4D9-A3F0-DADC-5E3C-1D957AD3F6E9}"/>
                </a:ext>
              </a:extLst>
            </p:cNvPr>
            <p:cNvSpPr/>
            <p:nvPr/>
          </p:nvSpPr>
          <p:spPr>
            <a:xfrm>
              <a:off x="6275320" y="3928430"/>
              <a:ext cx="36830" cy="34290"/>
            </a:xfrm>
            <a:custGeom>
              <a:avLst/>
              <a:gdLst/>
              <a:ahLst/>
              <a:cxnLst/>
              <a:rect l="l" t="t" r="r" b="b"/>
              <a:pathLst>
                <a:path w="36829" h="34289">
                  <a:moveTo>
                    <a:pt x="25212" y="33832"/>
                  </a:moveTo>
                  <a:lnTo>
                    <a:pt x="6530" y="33832"/>
                  </a:lnTo>
                  <a:lnTo>
                    <a:pt x="0" y="26263"/>
                  </a:lnTo>
                  <a:lnTo>
                    <a:pt x="2627" y="7569"/>
                  </a:lnTo>
                  <a:lnTo>
                    <a:pt x="11285" y="0"/>
                  </a:lnTo>
                  <a:lnTo>
                    <a:pt x="29967" y="0"/>
                  </a:lnTo>
                  <a:lnTo>
                    <a:pt x="36485" y="7569"/>
                  </a:lnTo>
                  <a:lnTo>
                    <a:pt x="35171" y="16916"/>
                  </a:lnTo>
                  <a:lnTo>
                    <a:pt x="33858" y="26263"/>
                  </a:lnTo>
                  <a:lnTo>
                    <a:pt x="25212" y="33832"/>
                  </a:lnTo>
                  <a:close/>
                </a:path>
              </a:pathLst>
            </a:custGeom>
            <a:grpFill/>
          </p:spPr>
          <p:txBody>
            <a:bodyPr wrap="square" lIns="0" tIns="0" rIns="0" bIns="0" rtlCol="0"/>
            <a:lstStyle/>
            <a:p>
              <a:endParaRPr/>
            </a:p>
          </p:txBody>
        </p:sp>
        <p:sp>
          <p:nvSpPr>
            <p:cNvPr id="147" name="object 232">
              <a:extLst>
                <a:ext uri="{FF2B5EF4-FFF2-40B4-BE49-F238E27FC236}">
                  <a16:creationId xmlns:a16="http://schemas.microsoft.com/office/drawing/2014/main" id="{83366EE3-E6B4-3EA9-4D96-74468C10AC99}"/>
                </a:ext>
              </a:extLst>
            </p:cNvPr>
            <p:cNvSpPr/>
            <p:nvPr/>
          </p:nvSpPr>
          <p:spPr>
            <a:xfrm>
              <a:off x="6372036" y="3928430"/>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48" name="object 233">
              <a:extLst>
                <a:ext uri="{FF2B5EF4-FFF2-40B4-BE49-F238E27FC236}">
                  <a16:creationId xmlns:a16="http://schemas.microsoft.com/office/drawing/2014/main" id="{25C58055-D8DD-C5E2-1FBF-850EE989C022}"/>
                </a:ext>
              </a:extLst>
            </p:cNvPr>
            <p:cNvSpPr/>
            <p:nvPr/>
          </p:nvSpPr>
          <p:spPr>
            <a:xfrm>
              <a:off x="6468738" y="3928430"/>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49" name="object 234">
              <a:extLst>
                <a:ext uri="{FF2B5EF4-FFF2-40B4-BE49-F238E27FC236}">
                  <a16:creationId xmlns:a16="http://schemas.microsoft.com/office/drawing/2014/main" id="{1849F841-DF0A-669A-1E73-D2C2A55910AB}"/>
                </a:ext>
              </a:extLst>
            </p:cNvPr>
            <p:cNvSpPr/>
            <p:nvPr/>
          </p:nvSpPr>
          <p:spPr>
            <a:xfrm>
              <a:off x="5998808" y="3831724"/>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50" name="object 235">
              <a:extLst>
                <a:ext uri="{FF2B5EF4-FFF2-40B4-BE49-F238E27FC236}">
                  <a16:creationId xmlns:a16="http://schemas.microsoft.com/office/drawing/2014/main" id="{8E045FA1-6136-E05A-A891-EBA0F71D8CFF}"/>
                </a:ext>
              </a:extLst>
            </p:cNvPr>
            <p:cNvSpPr/>
            <p:nvPr/>
          </p:nvSpPr>
          <p:spPr>
            <a:xfrm>
              <a:off x="6095516" y="3831724"/>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51" name="object 236">
              <a:extLst>
                <a:ext uri="{FF2B5EF4-FFF2-40B4-BE49-F238E27FC236}">
                  <a16:creationId xmlns:a16="http://schemas.microsoft.com/office/drawing/2014/main" id="{F0D0AA94-C58C-531A-DB44-A47FC3FD5F8E}"/>
                </a:ext>
              </a:extLst>
            </p:cNvPr>
            <p:cNvSpPr/>
            <p:nvPr/>
          </p:nvSpPr>
          <p:spPr>
            <a:xfrm>
              <a:off x="6192217" y="3831724"/>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52" name="object 237">
              <a:extLst>
                <a:ext uri="{FF2B5EF4-FFF2-40B4-BE49-F238E27FC236}">
                  <a16:creationId xmlns:a16="http://schemas.microsoft.com/office/drawing/2014/main" id="{F31B5F6A-ACE1-6C55-36CD-005BA2DC61BA}"/>
                </a:ext>
              </a:extLst>
            </p:cNvPr>
            <p:cNvSpPr/>
            <p:nvPr/>
          </p:nvSpPr>
          <p:spPr>
            <a:xfrm>
              <a:off x="6288911" y="3831724"/>
              <a:ext cx="36830" cy="34290"/>
            </a:xfrm>
            <a:custGeom>
              <a:avLst/>
              <a:gdLst/>
              <a:ahLst/>
              <a:cxnLst/>
              <a:rect l="l" t="t" r="r" b="b"/>
              <a:pathLst>
                <a:path w="36829" h="34289">
                  <a:moveTo>
                    <a:pt x="25210" y="33845"/>
                  </a:moveTo>
                  <a:lnTo>
                    <a:pt x="6529" y="33845"/>
                  </a:lnTo>
                  <a:lnTo>
                    <a:pt x="0" y="26263"/>
                  </a:lnTo>
                  <a:lnTo>
                    <a:pt x="2627" y="7569"/>
                  </a:lnTo>
                  <a:lnTo>
                    <a:pt x="11285" y="0"/>
                  </a:lnTo>
                  <a:lnTo>
                    <a:pt x="29967" y="0"/>
                  </a:lnTo>
                  <a:lnTo>
                    <a:pt x="36485" y="7569"/>
                  </a:lnTo>
                  <a:lnTo>
                    <a:pt x="35171" y="16916"/>
                  </a:lnTo>
                  <a:lnTo>
                    <a:pt x="33858" y="26263"/>
                  </a:lnTo>
                  <a:lnTo>
                    <a:pt x="25210" y="33845"/>
                  </a:lnTo>
                  <a:close/>
                </a:path>
              </a:pathLst>
            </a:custGeom>
            <a:grpFill/>
          </p:spPr>
          <p:txBody>
            <a:bodyPr wrap="square" lIns="0" tIns="0" rIns="0" bIns="0" rtlCol="0"/>
            <a:lstStyle/>
            <a:p>
              <a:endParaRPr/>
            </a:p>
          </p:txBody>
        </p:sp>
        <p:sp>
          <p:nvSpPr>
            <p:cNvPr id="153" name="object 238">
              <a:extLst>
                <a:ext uri="{FF2B5EF4-FFF2-40B4-BE49-F238E27FC236}">
                  <a16:creationId xmlns:a16="http://schemas.microsoft.com/office/drawing/2014/main" id="{BAA2494B-E5F5-9749-B8D0-F27939AD23E6}"/>
                </a:ext>
              </a:extLst>
            </p:cNvPr>
            <p:cNvSpPr/>
            <p:nvPr/>
          </p:nvSpPr>
          <p:spPr>
            <a:xfrm>
              <a:off x="6385627" y="3831724"/>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54" name="object 239">
              <a:extLst>
                <a:ext uri="{FF2B5EF4-FFF2-40B4-BE49-F238E27FC236}">
                  <a16:creationId xmlns:a16="http://schemas.microsoft.com/office/drawing/2014/main" id="{90FB0465-E68D-A91E-08E4-2792ED790526}"/>
                </a:ext>
              </a:extLst>
            </p:cNvPr>
            <p:cNvSpPr/>
            <p:nvPr/>
          </p:nvSpPr>
          <p:spPr>
            <a:xfrm>
              <a:off x="6012398" y="3735010"/>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55" name="object 240">
              <a:extLst>
                <a:ext uri="{FF2B5EF4-FFF2-40B4-BE49-F238E27FC236}">
                  <a16:creationId xmlns:a16="http://schemas.microsoft.com/office/drawing/2014/main" id="{E1B93E92-3158-B16A-A7DE-975B12747A31}"/>
                </a:ext>
              </a:extLst>
            </p:cNvPr>
            <p:cNvSpPr/>
            <p:nvPr/>
          </p:nvSpPr>
          <p:spPr>
            <a:xfrm>
              <a:off x="6109106" y="3735010"/>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56" name="object 241">
              <a:extLst>
                <a:ext uri="{FF2B5EF4-FFF2-40B4-BE49-F238E27FC236}">
                  <a16:creationId xmlns:a16="http://schemas.microsoft.com/office/drawing/2014/main" id="{BFC1F9A9-4CA7-451B-ACF2-822067126FB2}"/>
                </a:ext>
              </a:extLst>
            </p:cNvPr>
            <p:cNvSpPr/>
            <p:nvPr/>
          </p:nvSpPr>
          <p:spPr>
            <a:xfrm>
              <a:off x="6205808" y="3735010"/>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57" name="object 242">
              <a:extLst>
                <a:ext uri="{FF2B5EF4-FFF2-40B4-BE49-F238E27FC236}">
                  <a16:creationId xmlns:a16="http://schemas.microsoft.com/office/drawing/2014/main" id="{039A57CF-1234-F9FF-B9D1-BB3D18B4C061}"/>
                </a:ext>
              </a:extLst>
            </p:cNvPr>
            <p:cNvSpPr/>
            <p:nvPr/>
          </p:nvSpPr>
          <p:spPr>
            <a:xfrm>
              <a:off x="6302502" y="3735010"/>
              <a:ext cx="36830" cy="34290"/>
            </a:xfrm>
            <a:custGeom>
              <a:avLst/>
              <a:gdLst/>
              <a:ahLst/>
              <a:cxnLst/>
              <a:rect l="l" t="t" r="r" b="b"/>
              <a:pathLst>
                <a:path w="36829" h="34289">
                  <a:moveTo>
                    <a:pt x="25212" y="33845"/>
                  </a:moveTo>
                  <a:lnTo>
                    <a:pt x="6530" y="33845"/>
                  </a:lnTo>
                  <a:lnTo>
                    <a:pt x="0" y="26276"/>
                  </a:lnTo>
                  <a:lnTo>
                    <a:pt x="2627" y="7581"/>
                  </a:lnTo>
                  <a:lnTo>
                    <a:pt x="11287" y="0"/>
                  </a:lnTo>
                  <a:lnTo>
                    <a:pt x="29969" y="0"/>
                  </a:lnTo>
                  <a:lnTo>
                    <a:pt x="36485" y="7581"/>
                  </a:lnTo>
                  <a:lnTo>
                    <a:pt x="35171" y="16929"/>
                  </a:lnTo>
                  <a:lnTo>
                    <a:pt x="33858" y="26276"/>
                  </a:lnTo>
                  <a:lnTo>
                    <a:pt x="25212" y="33845"/>
                  </a:lnTo>
                  <a:close/>
                </a:path>
              </a:pathLst>
            </a:custGeom>
            <a:grpFill/>
          </p:spPr>
          <p:txBody>
            <a:bodyPr wrap="square" lIns="0" tIns="0" rIns="0" bIns="0" rtlCol="0"/>
            <a:lstStyle/>
            <a:p>
              <a:endParaRPr/>
            </a:p>
          </p:txBody>
        </p:sp>
        <p:sp>
          <p:nvSpPr>
            <p:cNvPr id="158" name="object 243">
              <a:extLst>
                <a:ext uri="{FF2B5EF4-FFF2-40B4-BE49-F238E27FC236}">
                  <a16:creationId xmlns:a16="http://schemas.microsoft.com/office/drawing/2014/main" id="{C5B61402-004F-C10F-FD13-E9204C9CB92D}"/>
                </a:ext>
              </a:extLst>
            </p:cNvPr>
            <p:cNvSpPr/>
            <p:nvPr/>
          </p:nvSpPr>
          <p:spPr>
            <a:xfrm>
              <a:off x="6025989" y="3638317"/>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59" name="object 244">
              <a:extLst>
                <a:ext uri="{FF2B5EF4-FFF2-40B4-BE49-F238E27FC236}">
                  <a16:creationId xmlns:a16="http://schemas.microsoft.com/office/drawing/2014/main" id="{D7ED79D1-1774-DDD4-3E72-A487B6A45916}"/>
                </a:ext>
              </a:extLst>
            </p:cNvPr>
            <p:cNvSpPr/>
            <p:nvPr/>
          </p:nvSpPr>
          <p:spPr>
            <a:xfrm>
              <a:off x="6122697" y="3638317"/>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60" name="object 245">
              <a:extLst>
                <a:ext uri="{FF2B5EF4-FFF2-40B4-BE49-F238E27FC236}">
                  <a16:creationId xmlns:a16="http://schemas.microsoft.com/office/drawing/2014/main" id="{DF975BEB-563E-DDD6-B089-4F8D03923B1B}"/>
                </a:ext>
              </a:extLst>
            </p:cNvPr>
            <p:cNvSpPr/>
            <p:nvPr/>
          </p:nvSpPr>
          <p:spPr>
            <a:xfrm>
              <a:off x="6219399" y="3638317"/>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61" name="object 246">
              <a:extLst>
                <a:ext uri="{FF2B5EF4-FFF2-40B4-BE49-F238E27FC236}">
                  <a16:creationId xmlns:a16="http://schemas.microsoft.com/office/drawing/2014/main" id="{AAA6457D-8957-54A6-E6D9-7F31D2FAB394}"/>
                </a:ext>
              </a:extLst>
            </p:cNvPr>
            <p:cNvSpPr/>
            <p:nvPr/>
          </p:nvSpPr>
          <p:spPr>
            <a:xfrm>
              <a:off x="6039580" y="3541613"/>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62" name="object 247">
              <a:extLst>
                <a:ext uri="{FF2B5EF4-FFF2-40B4-BE49-F238E27FC236}">
                  <a16:creationId xmlns:a16="http://schemas.microsoft.com/office/drawing/2014/main" id="{58A1A77C-8160-C025-2DB0-558883AFC05E}"/>
                </a:ext>
              </a:extLst>
            </p:cNvPr>
            <p:cNvSpPr/>
            <p:nvPr/>
          </p:nvSpPr>
          <p:spPr>
            <a:xfrm>
              <a:off x="6136288" y="3541613"/>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63" name="object 248">
              <a:extLst>
                <a:ext uri="{FF2B5EF4-FFF2-40B4-BE49-F238E27FC236}">
                  <a16:creationId xmlns:a16="http://schemas.microsoft.com/office/drawing/2014/main" id="{D9EBB23B-F395-541C-F39D-BA7E633E2E1D}"/>
                </a:ext>
              </a:extLst>
            </p:cNvPr>
            <p:cNvSpPr/>
            <p:nvPr/>
          </p:nvSpPr>
          <p:spPr>
            <a:xfrm>
              <a:off x="6053171" y="3444908"/>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grpSp>
    </p:spTree>
    <p:extLst>
      <p:ext uri="{BB962C8B-B14F-4D97-AF65-F5344CB8AC3E}">
        <p14:creationId xmlns:p14="http://schemas.microsoft.com/office/powerpoint/2010/main" val="22963098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1" y="1205128"/>
            <a:ext cx="19875499" cy="7202217"/>
          </a:xfrm>
        </p:spPr>
        <p:txBody>
          <a:bodyPr lIns="91440" tIns="45720" rIns="91440" bIns="45720" anchor="t"/>
          <a:lstStyle/>
          <a:p>
            <a:r>
              <a:rPr lang="en-US" sz="4400" i="0" dirty="0">
                <a:latin typeface="Poppins"/>
                <a:cs typeface="Poppins"/>
              </a:rPr>
              <a:t>Project Outcome: reflection. </a:t>
            </a:r>
            <a:endParaRPr lang="en-US" sz="4400" i="0" dirty="0"/>
          </a:p>
          <a:p>
            <a:r>
              <a:rPr lang="en-GB" sz="3600" i="0" dirty="0">
                <a:effectLst/>
                <a:latin typeface="Poppins"/>
                <a:ea typeface="Times New Roman" panose="02020603050405020304" pitchFamily="18" charset="0"/>
                <a:cs typeface="Poppins"/>
              </a:rPr>
              <a:t>Personal reflection: </a:t>
            </a:r>
            <a:r>
              <a:rPr lang="en-GB" sz="3200" i="0" dirty="0">
                <a:solidFill>
                  <a:schemeClr val="bg1"/>
                </a:solidFill>
                <a:effectLst/>
                <a:latin typeface="Poppins"/>
                <a:ea typeface="Times New Roman" panose="02020603050405020304" pitchFamily="18" charset="0"/>
                <a:cs typeface="Poppins"/>
              </a:rPr>
              <a:t>What were the challenges you faced? How did you overcome difficulty? What parts did you enjoy the most and why?</a:t>
            </a:r>
          </a:p>
          <a:p>
            <a:r>
              <a:rPr lang="en-GB" sz="3600" i="0" dirty="0">
                <a:latin typeface="Poppins"/>
                <a:cs typeface="Poppins"/>
              </a:rPr>
              <a:t>Project reflection: </a:t>
            </a:r>
            <a:r>
              <a:rPr lang="en-GB" sz="3200" i="0" dirty="0">
                <a:solidFill>
                  <a:schemeClr val="bg1"/>
                </a:solidFill>
                <a:latin typeface="Poppins"/>
                <a:cs typeface="Poppins"/>
              </a:rPr>
              <a:t>What worked well on this project? Where would you take it next – a working prototype, doing some testing, presenting it?  Would you like to try a different challenge? </a:t>
            </a:r>
            <a:endParaRPr lang="en-GB" sz="3200" i="0" dirty="0">
              <a:solidFill>
                <a:schemeClr val="bg1"/>
              </a:solidFill>
            </a:endParaRPr>
          </a:p>
          <a:p>
            <a:pPr lvl="0" fontAlgn="base"/>
            <a:r>
              <a:rPr lang="en-GB" sz="3600" i="0" dirty="0">
                <a:effectLst/>
                <a:latin typeface="Poppins"/>
                <a:ea typeface="Times New Roman" panose="02020603050405020304" pitchFamily="18" charset="0"/>
                <a:cs typeface="Poppins"/>
              </a:rPr>
              <a:t>Learning reflection: </a:t>
            </a:r>
            <a:r>
              <a:rPr lang="en-GB" sz="3200" i="0" dirty="0">
                <a:solidFill>
                  <a:schemeClr val="bg1"/>
                </a:solidFill>
                <a:effectLst/>
                <a:latin typeface="Poppins"/>
                <a:ea typeface="Times New Roman" panose="02020603050405020304" pitchFamily="18" charset="0"/>
                <a:cs typeface="Poppins"/>
              </a:rPr>
              <a:t>What skills did you develop? What new knowledge did you gain? Have your perceptions about STEM changed, and if so how? What would you do the same and differently in another project?</a:t>
            </a:r>
          </a:p>
          <a:p>
            <a:pPr lvl="0" fontAlgn="base"/>
            <a:endParaRPr lang="en-GB" sz="36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914400" lvl="1" indent="-457200">
              <a:buFontTx/>
              <a:buChar char="-"/>
            </a:pPr>
            <a:endParaRPr lang="en-GB" sz="3200" dirty="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ON TRACK TO NET ZERO?</a:t>
            </a:r>
          </a:p>
          <a:p>
            <a:endParaRPr lang="en-GB"/>
          </a:p>
        </p:txBody>
      </p:sp>
    </p:spTree>
    <p:extLst>
      <p:ext uri="{BB962C8B-B14F-4D97-AF65-F5344CB8AC3E}">
        <p14:creationId xmlns:p14="http://schemas.microsoft.com/office/powerpoint/2010/main" val="23112291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256668" y="2833973"/>
            <a:ext cx="19586801" cy="7202217"/>
          </a:xfrm>
        </p:spPr>
        <p:txBody>
          <a:bodyPr lIns="91440" tIns="45720" rIns="91440" bIns="45720" anchor="t"/>
          <a:lstStyle/>
          <a:p>
            <a:pPr algn="l">
              <a:lnSpc>
                <a:spcPct val="100000"/>
              </a:lnSpc>
            </a:pPr>
            <a:r>
              <a:rPr lang="en-US" sz="3200" b="0" i="0" dirty="0">
                <a:solidFill>
                  <a:schemeClr val="bg1"/>
                </a:solidFill>
                <a:latin typeface="Poppins"/>
                <a:cs typeface="Segoe UI"/>
              </a:rPr>
              <a:t>Through your Project you used the ‘Design Thinking’ process, which is a highly valued approach in problem solving.</a:t>
            </a:r>
          </a:p>
          <a:p>
            <a:pPr algn="l">
              <a:lnSpc>
                <a:spcPct val="100000"/>
              </a:lnSpc>
            </a:pPr>
            <a:r>
              <a:rPr lang="en-US" sz="3200" b="0" i="0" dirty="0">
                <a:solidFill>
                  <a:schemeClr val="bg1"/>
                </a:solidFill>
                <a:latin typeface="Poppins"/>
                <a:cs typeface="Segoe UI"/>
              </a:rPr>
              <a:t>You developed and practiced many skills, including - research, creative thinking, communication, logical thinking, decision making, time management and goal setting. </a:t>
            </a:r>
          </a:p>
          <a:p>
            <a:pPr algn="l">
              <a:lnSpc>
                <a:spcPct val="100000"/>
              </a:lnSpc>
            </a:pPr>
            <a:endParaRPr lang="en-US" sz="3200" b="0" i="0" dirty="0">
              <a:solidFill>
                <a:schemeClr val="bg1"/>
              </a:solidFill>
              <a:latin typeface="Poppins"/>
              <a:cs typeface="Segoe UI"/>
            </a:endParaRPr>
          </a:p>
          <a:p>
            <a:pPr algn="l">
              <a:lnSpc>
                <a:spcPct val="100000"/>
              </a:lnSpc>
            </a:pPr>
            <a:r>
              <a:rPr lang="en-GB" sz="3200" b="0" i="0" dirty="0">
                <a:solidFill>
                  <a:schemeClr val="bg1"/>
                </a:solidFill>
                <a:latin typeface="Poppins"/>
                <a:cs typeface="Segoe UI"/>
              </a:rPr>
              <a:t>These are all essential skills in STEM careers, and through doing this project you have shown you would be really successful in a STEM job. </a:t>
            </a:r>
            <a:endParaRPr lang="en-US" sz="3200" b="0" i="0" dirty="0">
              <a:solidFill>
                <a:schemeClr val="bg1"/>
              </a:solidFill>
              <a:latin typeface="Poppins"/>
              <a:cs typeface="Segoe UI"/>
            </a:endParaRPr>
          </a:p>
          <a:p>
            <a:pPr algn="l">
              <a:lnSpc>
                <a:spcPct val="100000"/>
              </a:lnSpc>
            </a:pPr>
            <a:r>
              <a:rPr lang="en-GB" sz="3200" b="0" i="0" dirty="0">
                <a:solidFill>
                  <a:schemeClr val="bg1"/>
                </a:solidFill>
                <a:latin typeface="Poppins"/>
                <a:cs typeface="Segoe UI"/>
              </a:rPr>
              <a:t>Examples of jobs in this field are:</a:t>
            </a:r>
            <a:endParaRPr lang="en-US" sz="3200" b="0" i="0" dirty="0">
              <a:solidFill>
                <a:schemeClr val="bg1"/>
              </a:solidFill>
              <a:latin typeface="Poppins"/>
              <a:cs typeface="Segoe UI"/>
            </a:endParaRPr>
          </a:p>
          <a:p>
            <a:pPr algn="l">
              <a:lnSpc>
                <a:spcPct val="100000"/>
              </a:lnSpc>
            </a:pPr>
            <a:r>
              <a:rPr lang="en-US" sz="3200" i="0" dirty="0">
                <a:solidFill>
                  <a:schemeClr val="bg1"/>
                </a:solidFill>
                <a:latin typeface="Poppins"/>
                <a:cs typeface="Segoe UI"/>
              </a:rPr>
              <a:t>1.</a:t>
            </a:r>
            <a:r>
              <a:rPr lang="en-US" sz="3200" b="0" i="0" dirty="0">
                <a:solidFill>
                  <a:schemeClr val="bg1"/>
                </a:solidFill>
                <a:latin typeface="Poppins"/>
                <a:cs typeface="Segoe UI"/>
              </a:rPr>
              <a:t> </a:t>
            </a:r>
            <a:r>
              <a:rPr lang="en-US" sz="3200" i="0" dirty="0">
                <a:solidFill>
                  <a:schemeClr val="bg1"/>
                </a:solidFill>
                <a:latin typeface="Poppins"/>
                <a:cs typeface="Segoe UI"/>
              </a:rPr>
              <a:t>Asset Engineer </a:t>
            </a:r>
            <a:r>
              <a:rPr lang="en-US" sz="3200" b="0" i="0" dirty="0">
                <a:solidFill>
                  <a:schemeClr val="bg1"/>
                </a:solidFill>
                <a:latin typeface="Poppins"/>
                <a:cs typeface="Segoe UI"/>
              </a:rPr>
              <a:t>to look after the structures on the railway to make sure they last as long as possible.</a:t>
            </a:r>
          </a:p>
          <a:p>
            <a:pPr algn="l">
              <a:lnSpc>
                <a:spcPct val="100000"/>
              </a:lnSpc>
            </a:pPr>
            <a:r>
              <a:rPr lang="en-US" sz="3200" i="0" dirty="0">
                <a:solidFill>
                  <a:schemeClr val="bg1"/>
                </a:solidFill>
                <a:latin typeface="Poppins"/>
                <a:cs typeface="Segoe UI"/>
              </a:rPr>
              <a:t>2.</a:t>
            </a:r>
            <a:r>
              <a:rPr lang="en-US" sz="3200" b="0" i="0" dirty="0">
                <a:solidFill>
                  <a:schemeClr val="bg1"/>
                </a:solidFill>
                <a:latin typeface="Poppins"/>
                <a:cs typeface="Segoe UI"/>
              </a:rPr>
              <a:t> </a:t>
            </a:r>
            <a:r>
              <a:rPr lang="en-US" sz="3200" i="0" dirty="0">
                <a:solidFill>
                  <a:schemeClr val="bg1"/>
                </a:solidFill>
                <a:latin typeface="Poppins"/>
                <a:cs typeface="Segoe UI"/>
              </a:rPr>
              <a:t>Lead </a:t>
            </a:r>
            <a:r>
              <a:rPr lang="en-US" sz="3200" i="0" dirty="0" err="1">
                <a:solidFill>
                  <a:schemeClr val="bg1"/>
                </a:solidFill>
                <a:latin typeface="Poppins"/>
                <a:cs typeface="Segoe UI"/>
              </a:rPr>
              <a:t>Signalling</a:t>
            </a:r>
            <a:r>
              <a:rPr lang="en-US" sz="3200" i="0" dirty="0">
                <a:solidFill>
                  <a:schemeClr val="bg1"/>
                </a:solidFill>
                <a:latin typeface="Poppins"/>
                <a:cs typeface="Segoe UI"/>
              </a:rPr>
              <a:t> Power Engineer </a:t>
            </a:r>
            <a:r>
              <a:rPr lang="en-US" sz="3200" b="0" i="0" dirty="0">
                <a:solidFill>
                  <a:schemeClr val="bg1"/>
                </a:solidFill>
                <a:latin typeface="Poppins"/>
                <a:cs typeface="Segoe UI"/>
              </a:rPr>
              <a:t>to use the most energy efficient equipment in designs for rail.</a:t>
            </a:r>
          </a:p>
          <a:p>
            <a:pPr algn="l">
              <a:lnSpc>
                <a:spcPct val="100000"/>
              </a:lnSpc>
            </a:pPr>
            <a:endParaRPr lang="en-US" sz="3200" b="0" i="0" dirty="0">
              <a:solidFill>
                <a:schemeClr val="bg1"/>
              </a:solidFill>
              <a:latin typeface="Poppins"/>
              <a:cs typeface="Segoe UI"/>
            </a:endParaRPr>
          </a:p>
          <a:p>
            <a:pPr algn="l">
              <a:lnSpc>
                <a:spcPct val="100000"/>
              </a:lnSpc>
            </a:pPr>
            <a:r>
              <a:rPr lang="en-US" sz="3200" b="0" i="0" dirty="0">
                <a:solidFill>
                  <a:schemeClr val="bg1"/>
                </a:solidFill>
                <a:latin typeface="Poppins"/>
                <a:cs typeface="Segoe UI"/>
              </a:rPr>
              <a:t>If you want to celebrate your project further you can enter it into the Big Bang Project Gallery, or Big Bang Competition. </a:t>
            </a:r>
            <a:endParaRPr lang="en-US" sz="3200" dirty="0">
              <a:solidFill>
                <a:schemeClr val="bg1"/>
              </a:solidFill>
              <a:latin typeface="Poppins"/>
            </a:endParaRPr>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250934" y="465624"/>
            <a:ext cx="17001686" cy="1546476"/>
          </a:xfrm>
        </p:spPr>
        <p:txBody>
          <a:bodyPr lIns="91440" tIns="45720" rIns="91440" bIns="45720" anchor="t"/>
          <a:lstStyle/>
          <a:p>
            <a:r>
              <a:rPr lang="en-US" sz="4800" i="0">
                <a:latin typeface="Poppins"/>
                <a:cs typeface="Poppins"/>
              </a:rPr>
              <a:t>ON TRACK TO NET ZERO?</a:t>
            </a:r>
          </a:p>
          <a:p>
            <a:r>
              <a:rPr lang="en-US" sz="4800" i="0">
                <a:solidFill>
                  <a:srgbClr val="FEC700"/>
                </a:solidFill>
                <a:latin typeface="Poppins"/>
                <a:cs typeface="Poppins"/>
              </a:rPr>
              <a:t>Congratulations on Completing your Project!</a:t>
            </a:r>
            <a:endParaRPr lang="en-US" sz="4800" i="0">
              <a:solidFill>
                <a:srgbClr val="FEC700"/>
              </a:solidFill>
            </a:endParaRPr>
          </a:p>
        </p:txBody>
      </p:sp>
    </p:spTree>
    <p:extLst>
      <p:ext uri="{BB962C8B-B14F-4D97-AF65-F5344CB8AC3E}">
        <p14:creationId xmlns:p14="http://schemas.microsoft.com/office/powerpoint/2010/main" val="708974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644577" y="2616616"/>
            <a:ext cx="20104100" cy="1260475"/>
          </a:xfrm>
        </p:spPr>
        <p:txBody>
          <a:bodyPr lIns="91440" tIns="45720" rIns="91440" bIns="45720" anchor="t"/>
          <a:lstStyle/>
          <a:p>
            <a:r>
              <a:rPr lang="en-US">
                <a:latin typeface="Poppins"/>
                <a:cs typeface="Poppins"/>
              </a:rPr>
              <a:t>	</a:t>
            </a:r>
            <a:r>
              <a:rPr lang="en-US" i="0">
                <a:latin typeface="Poppins"/>
                <a:cs typeface="Poppins"/>
              </a:rPr>
              <a:t>CAN WE EAT OUR WAY TO A HEALTHIER PLANET? </a:t>
            </a:r>
            <a:endParaRPr lang="en-GB" i="0"/>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579952" y="1349999"/>
            <a:ext cx="6570877" cy="1066800"/>
          </a:xfrm>
        </p:spPr>
        <p:txBody>
          <a:bodyPr lIns="91440" tIns="45720" rIns="91440" bIns="45720" anchor="t"/>
          <a:lstStyle/>
          <a:p>
            <a:r>
              <a:rPr lang="en-US" i="0">
                <a:latin typeface="Poppins"/>
                <a:cs typeface="Poppins"/>
              </a:rPr>
              <a:t>CHALLENGE 1</a:t>
            </a:r>
            <a:endParaRPr lang="en-GB"/>
          </a:p>
        </p:txBody>
      </p:sp>
      <p:sp>
        <p:nvSpPr>
          <p:cNvPr id="4" name="TextBox 3">
            <a:extLst>
              <a:ext uri="{FF2B5EF4-FFF2-40B4-BE49-F238E27FC236}">
                <a16:creationId xmlns:a16="http://schemas.microsoft.com/office/drawing/2014/main" id="{018530F1-C66D-C4BD-A49B-502C44BDD7A7}"/>
              </a:ext>
            </a:extLst>
          </p:cNvPr>
          <p:cNvSpPr txBox="1"/>
          <p:nvPr/>
        </p:nvSpPr>
        <p:spPr>
          <a:xfrm>
            <a:off x="2628005" y="5654675"/>
            <a:ext cx="15011143" cy="3477875"/>
          </a:xfrm>
          <a:prstGeom prst="rect">
            <a:avLst/>
          </a:prstGeom>
          <a:noFill/>
        </p:spPr>
        <p:txBody>
          <a:bodyPr wrap="square" lIns="91440" tIns="45720" rIns="91440" bIns="45720" rtlCol="0" anchor="t">
            <a:spAutoFit/>
          </a:bodyPr>
          <a:lstStyle/>
          <a:p>
            <a:pPr algn="ctr"/>
            <a:r>
              <a:rPr lang="en-GB" sz="4400" b="1">
                <a:solidFill>
                  <a:srgbClr val="FFC000"/>
                </a:solidFill>
                <a:latin typeface="Poppins"/>
                <a:ea typeface="Calibri"/>
                <a:cs typeface="Calibri"/>
              </a:rPr>
              <a:t>People in STEM work in a linked-up way, and consider the impact one thing has on another. To succeed on this challenge you will have to think about how things connect, reach detailed conclusions and be creative.</a:t>
            </a:r>
            <a:endParaRPr lang="en-US" sz="4400" b="1">
              <a:solidFill>
                <a:srgbClr val="FFC000"/>
              </a:solidFill>
              <a:latin typeface="Poppins"/>
              <a:ea typeface="Calibri"/>
              <a:cs typeface="Calibri"/>
            </a:endParaRPr>
          </a:p>
        </p:txBody>
      </p:sp>
    </p:spTree>
    <p:extLst>
      <p:ext uri="{BB962C8B-B14F-4D97-AF65-F5344CB8AC3E}">
        <p14:creationId xmlns:p14="http://schemas.microsoft.com/office/powerpoint/2010/main" val="1424013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C2D003-EAB9-DF4B-6830-0B3C96D20273}"/>
              </a:ext>
            </a:extLst>
          </p:cNvPr>
          <p:cNvSpPr>
            <a:spLocks noGrp="1"/>
          </p:cNvSpPr>
          <p:nvPr>
            <p:ph type="body" sz="quarter" idx="11"/>
          </p:nvPr>
        </p:nvSpPr>
        <p:spPr>
          <a:xfrm>
            <a:off x="715964" y="2567253"/>
            <a:ext cx="18507425" cy="7202217"/>
          </a:xfrm>
        </p:spPr>
        <p:txBody>
          <a:bodyPr lIns="91440" tIns="45720" rIns="91440" bIns="45720" anchor="t"/>
          <a:lstStyle/>
          <a:p>
            <a:pPr algn="l">
              <a:lnSpc>
                <a:spcPct val="100000"/>
              </a:lnSpc>
            </a:pPr>
            <a:r>
              <a:rPr lang="en-US" sz="3600" b="0" i="0" dirty="0">
                <a:latin typeface="Poppins"/>
                <a:ea typeface="Calibri"/>
                <a:cs typeface="Poppins"/>
              </a:rPr>
              <a:t>To solve this problem you will use a design thinking process. This is what people working in STEM, and more widely, use to create effective solutions. </a:t>
            </a:r>
          </a:p>
          <a:p>
            <a:pPr algn="l">
              <a:lnSpc>
                <a:spcPct val="100000"/>
              </a:lnSpc>
            </a:pPr>
            <a:r>
              <a:rPr lang="en-US" sz="3600" b="0" i="0" dirty="0">
                <a:latin typeface="Poppins"/>
                <a:ea typeface="Calibri"/>
                <a:cs typeface="Poppins"/>
              </a:rPr>
              <a:t>It includes the following steps:</a:t>
            </a:r>
          </a:p>
          <a:p>
            <a:endParaRPr lang="en-US" sz="3600" dirty="0"/>
          </a:p>
        </p:txBody>
      </p:sp>
      <p:sp>
        <p:nvSpPr>
          <p:cNvPr id="3" name="Text Placeholder 2">
            <a:extLst>
              <a:ext uri="{FF2B5EF4-FFF2-40B4-BE49-F238E27FC236}">
                <a16:creationId xmlns:a16="http://schemas.microsoft.com/office/drawing/2014/main" id="{9ED62F3E-802B-A9AF-B254-D0885FFA4CE2}"/>
              </a:ext>
            </a:extLst>
          </p:cNvPr>
          <p:cNvSpPr>
            <a:spLocks noGrp="1"/>
          </p:cNvSpPr>
          <p:nvPr>
            <p:ph type="body" sz="quarter" idx="15"/>
          </p:nvPr>
        </p:nvSpPr>
        <p:spPr/>
        <p:txBody>
          <a:bodyPr lIns="91440" tIns="45720" rIns="91440" bIns="45720" anchor="t"/>
          <a:lstStyle/>
          <a:p>
            <a:r>
              <a:rPr lang="en-US" sz="5400" i="0" dirty="0">
                <a:latin typeface="Poppins"/>
                <a:cs typeface="Poppins"/>
              </a:rPr>
              <a:t>Design thinking</a:t>
            </a:r>
            <a:endParaRPr lang="en-US" sz="5400" i="0" dirty="0"/>
          </a:p>
        </p:txBody>
      </p:sp>
      <p:pic>
        <p:nvPicPr>
          <p:cNvPr id="8" name="Picture 7" descr="A diagram of a process&#10;&#10;Description automatically generated">
            <a:extLst>
              <a:ext uri="{FF2B5EF4-FFF2-40B4-BE49-F238E27FC236}">
                <a16:creationId xmlns:a16="http://schemas.microsoft.com/office/drawing/2014/main" id="{9C93F127-381F-6A24-A18A-63438FFA7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689" y="4165600"/>
            <a:ext cx="5935246" cy="5935246"/>
          </a:xfrm>
          <a:prstGeom prst="rect">
            <a:avLst/>
          </a:prstGeom>
        </p:spPr>
      </p:pic>
    </p:spTree>
    <p:extLst>
      <p:ext uri="{BB962C8B-B14F-4D97-AF65-F5344CB8AC3E}">
        <p14:creationId xmlns:p14="http://schemas.microsoft.com/office/powerpoint/2010/main" val="2030535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r>
              <a:rPr lang="en-US" sz="4800" i="0">
                <a:latin typeface="Poppins"/>
                <a:cs typeface="Poppins"/>
              </a:rPr>
              <a:t>CAN WE EAT OUR WAY TO A HEALTHIER PLANET? </a:t>
            </a:r>
            <a:endParaRPr lang="en-US"/>
          </a:p>
          <a:p>
            <a:endParaRPr lang="en-GB"/>
          </a:p>
        </p:txBody>
      </p:sp>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711793" y="2581421"/>
            <a:ext cx="19024319" cy="6156325"/>
          </a:xfrm>
        </p:spPr>
        <p:txBody>
          <a:bodyPr lIns="91440" tIns="45720" rIns="91440" bIns="45720" anchor="t"/>
          <a:lstStyle/>
          <a:p>
            <a:pPr>
              <a:buClr>
                <a:srgbClr val="FEC759"/>
              </a:buClr>
              <a:buSzPct val="110000"/>
            </a:pPr>
            <a:r>
              <a:rPr lang="en-US" sz="4000" i="0" dirty="0">
                <a:solidFill>
                  <a:srgbClr val="002060"/>
                </a:solidFill>
                <a:latin typeface="Poppins"/>
                <a:cs typeface="Poppins"/>
              </a:rPr>
              <a:t>Project concept: define your problem</a:t>
            </a:r>
          </a:p>
          <a:p>
            <a:pPr>
              <a:buClr>
                <a:srgbClr val="FEC759"/>
              </a:buClr>
              <a:buSzPct val="110000"/>
            </a:pPr>
            <a:r>
              <a:rPr lang="en-US" sz="3200" i="0" dirty="0">
                <a:latin typeface="Poppins"/>
                <a:cs typeface="Poppins"/>
              </a:rPr>
              <a:t>It is important to be clear on what problem your solution will solve and spend time on this. Why?</a:t>
            </a:r>
          </a:p>
          <a:p>
            <a:pPr>
              <a:buClr>
                <a:srgbClr val="FEC759"/>
              </a:buClr>
              <a:buSzPct val="110000"/>
            </a:pPr>
            <a:r>
              <a:rPr lang="en-US" sz="3200" i="0" dirty="0">
                <a:solidFill>
                  <a:srgbClr val="002060"/>
                </a:solidFill>
                <a:latin typeface="Poppins"/>
                <a:cs typeface="Poppins"/>
              </a:rPr>
              <a:t>The outcome is to </a:t>
            </a:r>
            <a:r>
              <a:rPr lang="en-US" sz="3200" i="0" u="sng" dirty="0">
                <a:solidFill>
                  <a:srgbClr val="002060"/>
                </a:solidFill>
                <a:latin typeface="Poppins"/>
                <a:cs typeface="Poppins"/>
              </a:rPr>
              <a:t>create a problem statement.</a:t>
            </a:r>
          </a:p>
          <a:p>
            <a:pPr>
              <a:buClr>
                <a:srgbClr val="FEC759"/>
              </a:buClr>
              <a:buSzPct val="110000"/>
            </a:pPr>
            <a:r>
              <a:rPr lang="en-US" sz="3200" i="0" dirty="0">
                <a:latin typeface="Poppins"/>
                <a:cs typeface="Poppins"/>
              </a:rPr>
              <a:t> - You will have three steps to follow to create this.</a:t>
            </a:r>
          </a:p>
          <a:p>
            <a:pPr>
              <a:buClr>
                <a:srgbClr val="FEC759"/>
              </a:buClr>
              <a:buSzPct val="110000"/>
            </a:pPr>
            <a:r>
              <a:rPr lang="en-US" sz="3200" i="0" dirty="0">
                <a:latin typeface="Poppins"/>
                <a:cs typeface="Poppins"/>
              </a:rPr>
              <a:t>- Through creating this you will develop the following skills that STEM jobs value : </a:t>
            </a:r>
            <a:endParaRPr lang="en-US" sz="4100" i="0" dirty="0"/>
          </a:p>
          <a:p>
            <a:pPr marL="914400" lvl="1" indent="-457200">
              <a:buClr>
                <a:srgbClr val="FEC759"/>
              </a:buClr>
              <a:buSzPct val="110000"/>
              <a:buFontTx/>
              <a:buChar char="-"/>
            </a:pPr>
            <a:r>
              <a:rPr lang="en-US" sz="3200" dirty="0">
                <a:solidFill>
                  <a:schemeClr val="bg1"/>
                </a:solidFill>
                <a:latin typeface="Poppins"/>
                <a:cs typeface="Poppins"/>
              </a:rPr>
              <a:t>Investigative thinking skills </a:t>
            </a:r>
            <a:endParaRPr lang="en-US" sz="3200" dirty="0">
              <a:solidFill>
                <a:schemeClr val="bg1"/>
              </a:solidFill>
            </a:endParaRPr>
          </a:p>
          <a:p>
            <a:pPr marL="914400" lvl="1" indent="-457200">
              <a:buClr>
                <a:srgbClr val="FEC759"/>
              </a:buClr>
              <a:buSzPct val="110000"/>
              <a:buFontTx/>
              <a:buChar char="-"/>
            </a:pPr>
            <a:r>
              <a:rPr lang="en-US" sz="3200" dirty="0">
                <a:solidFill>
                  <a:schemeClr val="bg1"/>
                </a:solidFill>
                <a:latin typeface="Poppins"/>
                <a:cs typeface="Poppins"/>
              </a:rPr>
              <a:t>Critical analysis skills</a:t>
            </a:r>
          </a:p>
          <a:p>
            <a:pPr marL="914400" lvl="1" indent="-457200">
              <a:buClr>
                <a:srgbClr val="FEC759"/>
              </a:buClr>
              <a:buSzPct val="110000"/>
              <a:buFontTx/>
              <a:buChar char="-"/>
            </a:pPr>
            <a:r>
              <a:rPr lang="en-US" sz="3200" dirty="0">
                <a:solidFill>
                  <a:schemeClr val="bg1"/>
                </a:solidFill>
                <a:latin typeface="Poppins"/>
                <a:cs typeface="Poppins"/>
              </a:rPr>
              <a:t>Communication of ideas</a:t>
            </a:r>
          </a:p>
        </p:txBody>
      </p:sp>
    </p:spTree>
    <p:extLst>
      <p:ext uri="{BB962C8B-B14F-4D97-AF65-F5344CB8AC3E}">
        <p14:creationId xmlns:p14="http://schemas.microsoft.com/office/powerpoint/2010/main" val="2255606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19593" y="1090569"/>
            <a:ext cx="13119959" cy="7202217"/>
          </a:xfrm>
        </p:spPr>
        <p:txBody>
          <a:bodyPr lIns="91440" tIns="45720" rIns="91440" bIns="45720" anchor="t"/>
          <a:lstStyle/>
          <a:p>
            <a:pPr>
              <a:buClr>
                <a:srgbClr val="FEC759"/>
              </a:buClr>
              <a:buSzPct val="110000"/>
            </a:pPr>
            <a:r>
              <a:rPr lang="en-US" sz="4000" i="0" dirty="0">
                <a:solidFill>
                  <a:srgbClr val="FFC000"/>
                </a:solidFill>
                <a:latin typeface="Poppins"/>
                <a:cs typeface="Poppins"/>
              </a:rPr>
              <a:t>Project concept – define your problem</a:t>
            </a:r>
          </a:p>
          <a:p>
            <a:pPr>
              <a:buClr>
                <a:srgbClr val="FEC759"/>
              </a:buClr>
              <a:buSzPct val="110000"/>
            </a:pPr>
            <a:r>
              <a:rPr lang="en-US" sz="4000" i="0" dirty="0">
                <a:solidFill>
                  <a:srgbClr val="FFC000"/>
                </a:solidFill>
                <a:latin typeface="Poppins"/>
                <a:cs typeface="Poppins"/>
              </a:rPr>
              <a:t>Step 1: </a:t>
            </a:r>
            <a:r>
              <a:rPr lang="en-US" sz="3600" i="0" dirty="0">
                <a:latin typeface="Poppins"/>
                <a:cs typeface="Poppins"/>
              </a:rPr>
              <a:t>Decide on the problem you will solve.</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How does food link to a sustainable and healthy planet?</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What problems can you see here? Do any of these link to how you get food, eat it and throw it away?</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Which problem will you tackle?</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CAN WE EAT OUR WAY TO A HEALTHIER PLANET? </a:t>
            </a:r>
            <a:endParaRPr lang="en-US"/>
          </a:p>
          <a:p>
            <a:endParaRPr lang="en-GB"/>
          </a:p>
        </p:txBody>
      </p:sp>
      <p:pic>
        <p:nvPicPr>
          <p:cNvPr id="4" name="Picture 3" descr="A poster with food waste information&#10;&#10;Description automatically generated">
            <a:extLst>
              <a:ext uri="{FF2B5EF4-FFF2-40B4-BE49-F238E27FC236}">
                <a16:creationId xmlns:a16="http://schemas.microsoft.com/office/drawing/2014/main" id="{B82C398B-B7BD-E6BF-F7BC-33B6CC29A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3183" y="351479"/>
            <a:ext cx="4835637" cy="6333832"/>
          </a:xfrm>
          <a:prstGeom prst="rect">
            <a:avLst/>
          </a:prstGeom>
        </p:spPr>
      </p:pic>
      <p:pic>
        <p:nvPicPr>
          <p:cNvPr id="6" name="Picture 5" descr="A group of icons on a white background&#10;&#10;Description automatically generated">
            <a:extLst>
              <a:ext uri="{FF2B5EF4-FFF2-40B4-BE49-F238E27FC236}">
                <a16:creationId xmlns:a16="http://schemas.microsoft.com/office/drawing/2014/main" id="{C5E02088-F541-6C63-4BAA-93C213369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423" y="7287471"/>
            <a:ext cx="8636585" cy="3609649"/>
          </a:xfrm>
          <a:prstGeom prst="rect">
            <a:avLst/>
          </a:prstGeom>
        </p:spPr>
      </p:pic>
      <p:pic>
        <p:nvPicPr>
          <p:cNvPr id="10" name="Picture 9" descr="A graph of food on a white background&#10;&#10;Description automatically generated">
            <a:extLst>
              <a:ext uri="{FF2B5EF4-FFF2-40B4-BE49-F238E27FC236}">
                <a16:creationId xmlns:a16="http://schemas.microsoft.com/office/drawing/2014/main" id="{948503F2-07C2-BC9E-0FB3-F8E79F1BE9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1469" y="5119451"/>
            <a:ext cx="5509546" cy="5845285"/>
          </a:xfrm>
          <a:prstGeom prst="rect">
            <a:avLst/>
          </a:prstGeom>
        </p:spPr>
      </p:pic>
    </p:spTree>
    <p:extLst>
      <p:ext uri="{BB962C8B-B14F-4D97-AF65-F5344CB8AC3E}">
        <p14:creationId xmlns:p14="http://schemas.microsoft.com/office/powerpoint/2010/main" val="3219010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539047"/>
            <a:ext cx="19159325" cy="7202217"/>
          </a:xfrm>
        </p:spPr>
        <p:txBody>
          <a:bodyPr lIns="91440" tIns="45720" rIns="91440" bIns="45720" anchor="t"/>
          <a:lstStyle/>
          <a:p>
            <a:pPr>
              <a:buClr>
                <a:srgbClr val="FEC759"/>
              </a:buClr>
              <a:buSzPct val="110000"/>
            </a:pPr>
            <a:r>
              <a:rPr lang="en-US" sz="4000" i="0" dirty="0">
                <a:solidFill>
                  <a:srgbClr val="FFC000"/>
                </a:solidFill>
                <a:latin typeface="Poppins"/>
                <a:cs typeface="Poppins"/>
              </a:rPr>
              <a:t>Project concept – define your problem</a:t>
            </a:r>
          </a:p>
          <a:p>
            <a:pPr>
              <a:buClr>
                <a:srgbClr val="FEC759"/>
              </a:buClr>
              <a:buSzPct val="110000"/>
            </a:pPr>
            <a:r>
              <a:rPr lang="en-US" sz="3600" i="0" dirty="0">
                <a:latin typeface="Poppins"/>
                <a:cs typeface="Poppins"/>
              </a:rPr>
              <a:t>Step 2: Focus your Problem</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Why is this important? What is the core problem at the heart of the issue? </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What are the particular issues? Where does it happen? Who does it impact?</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CAN WE EAT OUR WAY TO A HEALTHIER PLANET? </a:t>
            </a:r>
            <a:endParaRPr lang="en-US" sz="4800">
              <a:latin typeface="Poppins"/>
              <a:cs typeface="Poppins"/>
            </a:endParaRPr>
          </a:p>
          <a:p>
            <a:endParaRPr lang="en-GB"/>
          </a:p>
        </p:txBody>
      </p:sp>
    </p:spTree>
    <p:extLst>
      <p:ext uri="{BB962C8B-B14F-4D97-AF65-F5344CB8AC3E}">
        <p14:creationId xmlns:p14="http://schemas.microsoft.com/office/powerpoint/2010/main" val="446890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197045"/>
            <a:ext cx="19159325" cy="7202217"/>
          </a:xfrm>
        </p:spPr>
        <p:txBody>
          <a:bodyPr lIns="91440" tIns="45720" rIns="91440" bIns="45720" anchor="t"/>
          <a:lstStyle/>
          <a:p>
            <a:pPr>
              <a:buClr>
                <a:srgbClr val="FEC759"/>
              </a:buClr>
              <a:buSzPct val="110000"/>
            </a:pPr>
            <a:r>
              <a:rPr lang="en-US" sz="4000" i="0" dirty="0">
                <a:solidFill>
                  <a:srgbClr val="FFC000"/>
                </a:solidFill>
                <a:latin typeface="Poppins"/>
                <a:cs typeface="Poppins"/>
              </a:rPr>
              <a:t>Project concept – define your problem</a:t>
            </a:r>
          </a:p>
          <a:p>
            <a:pPr>
              <a:buClr>
                <a:srgbClr val="FEC759"/>
              </a:buClr>
              <a:buSzPct val="110000"/>
            </a:pPr>
            <a:r>
              <a:rPr lang="en-US" sz="3600" i="0" dirty="0">
                <a:latin typeface="Poppins"/>
                <a:cs typeface="Poppins"/>
              </a:rPr>
              <a:t>Step 3: Create your Problem Statement, which describes the problem you will solve.</a:t>
            </a:r>
          </a:p>
          <a:p>
            <a:pPr>
              <a:buClr>
                <a:srgbClr val="FEC759"/>
              </a:buClr>
              <a:buSzPct val="110000"/>
            </a:pPr>
            <a:r>
              <a:rPr lang="en-US" sz="3600" i="0" dirty="0">
                <a:solidFill>
                  <a:schemeClr val="bg1"/>
                </a:solidFill>
                <a:latin typeface="Poppins"/>
                <a:cs typeface="Poppins"/>
              </a:rPr>
              <a:t>Use the following three W’s to create it:</a:t>
            </a:r>
          </a:p>
          <a:p>
            <a:pPr marL="571500" indent="-571500">
              <a:buClr>
                <a:srgbClr val="FEC759"/>
              </a:buClr>
              <a:buSzPct val="110000"/>
              <a:buFont typeface="Arial" panose="020B0604020202020204" pitchFamily="34" charset="0"/>
              <a:buChar char="•"/>
            </a:pPr>
            <a:r>
              <a:rPr lang="en-US" sz="3600" i="0" dirty="0">
                <a:solidFill>
                  <a:schemeClr val="accent1"/>
                </a:solidFill>
                <a:latin typeface="Poppins"/>
                <a:cs typeface="Poppins"/>
              </a:rPr>
              <a:t>WHO or WHAT is facing your problem? </a:t>
            </a:r>
          </a:p>
          <a:p>
            <a:pPr marL="571500" indent="-571500">
              <a:buClr>
                <a:srgbClr val="FEC759"/>
              </a:buClr>
              <a:buSzPct val="110000"/>
              <a:buFont typeface="Arial" panose="020B0604020202020204" pitchFamily="34" charset="0"/>
              <a:buChar char="•"/>
            </a:pPr>
            <a:r>
              <a:rPr lang="en-US" sz="3600" i="0" dirty="0">
                <a:solidFill>
                  <a:schemeClr val="accent4"/>
                </a:solidFill>
                <a:latin typeface="Poppins"/>
                <a:cs typeface="Poppins"/>
              </a:rPr>
              <a:t>WHAT is the problem they are facing?</a:t>
            </a:r>
          </a:p>
          <a:p>
            <a:pPr marL="571500" indent="-571500">
              <a:buClr>
                <a:srgbClr val="FEC759"/>
              </a:buClr>
              <a:buSzPct val="110000"/>
              <a:buFont typeface="Arial" panose="020B0604020202020204" pitchFamily="34" charset="0"/>
              <a:buChar char="•"/>
            </a:pPr>
            <a:r>
              <a:rPr lang="en-US" sz="3600" i="0" dirty="0">
                <a:solidFill>
                  <a:schemeClr val="accent5"/>
                </a:solidFill>
                <a:latin typeface="Poppins"/>
                <a:cs typeface="Poppins"/>
              </a:rPr>
              <a:t>WHY should this problem be solved / WHAT will your solution do and help?</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CAN WE EAT OUR WAY TO A HEALTHIER PLANET? </a:t>
            </a:r>
            <a:endParaRPr lang="en-US"/>
          </a:p>
          <a:p>
            <a:endParaRPr lang="en-GB"/>
          </a:p>
        </p:txBody>
      </p:sp>
      <p:sp>
        <p:nvSpPr>
          <p:cNvPr id="7" name="TextBox 6">
            <a:extLst>
              <a:ext uri="{FF2B5EF4-FFF2-40B4-BE49-F238E27FC236}">
                <a16:creationId xmlns:a16="http://schemas.microsoft.com/office/drawing/2014/main" id="{A4E2A5F0-7A1A-DFA2-44F5-C06C6462BB82}"/>
              </a:ext>
            </a:extLst>
          </p:cNvPr>
          <p:cNvSpPr txBox="1"/>
          <p:nvPr/>
        </p:nvSpPr>
        <p:spPr>
          <a:xfrm>
            <a:off x="9819975" y="4285734"/>
            <a:ext cx="9635478" cy="3046988"/>
          </a:xfrm>
          <a:prstGeom prst="rect">
            <a:avLst/>
          </a:prstGeom>
          <a:solidFill>
            <a:schemeClr val="bg1"/>
          </a:solidFill>
          <a:ln>
            <a:solidFill>
              <a:srgbClr val="FEC700"/>
            </a:solidFill>
          </a:ln>
        </p:spPr>
        <p:txBody>
          <a:bodyPr wrap="square" lIns="91440" tIns="45720" rIns="91440" bIns="45720" rtlCol="0" anchor="t">
            <a:spAutoFit/>
          </a:bodyPr>
          <a:lstStyle/>
          <a:p>
            <a:pPr algn="ctr"/>
            <a:r>
              <a:rPr lang="en-US" sz="3200" b="1">
                <a:solidFill>
                  <a:schemeClr val="accent1"/>
                </a:solidFill>
                <a:latin typeface="Poppins"/>
                <a:cs typeface="Poppins"/>
              </a:rPr>
              <a:t>The planet </a:t>
            </a:r>
            <a:r>
              <a:rPr lang="en-US" sz="3200" b="1">
                <a:solidFill>
                  <a:schemeClr val="accent4"/>
                </a:solidFill>
                <a:latin typeface="Poppins"/>
                <a:cs typeface="Poppins"/>
              </a:rPr>
              <a:t>has too much greenhouse gases in the atmosphere</a:t>
            </a:r>
            <a:r>
              <a:rPr lang="en-US" sz="3200" b="1">
                <a:solidFill>
                  <a:srgbClr val="767776"/>
                </a:solidFill>
                <a:latin typeface="Poppins"/>
                <a:cs typeface="Poppins"/>
              </a:rPr>
              <a:t>. My solution will look at greener ways for farms to transport food across the world, to stop greenhouse gases increasing in the atmosphere and help cool the earth.</a:t>
            </a:r>
            <a:endParaRPr lang="en-US">
              <a:latin typeface="Poppins"/>
              <a:cs typeface="Poppins"/>
            </a:endParaRPr>
          </a:p>
        </p:txBody>
      </p:sp>
    </p:spTree>
    <p:extLst>
      <p:ext uri="{BB962C8B-B14F-4D97-AF65-F5344CB8AC3E}">
        <p14:creationId xmlns:p14="http://schemas.microsoft.com/office/powerpoint/2010/main" val="2676915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pPr>
              <a:buClr>
                <a:srgbClr val="FEC759"/>
              </a:buClr>
              <a:buSzPct val="110000"/>
            </a:pPr>
            <a:r>
              <a:rPr lang="en-US" sz="4400" i="0" dirty="0">
                <a:solidFill>
                  <a:srgbClr val="002060"/>
                </a:solidFill>
                <a:latin typeface="Poppins"/>
                <a:cs typeface="Poppins"/>
              </a:rPr>
              <a:t>Project process – ideas, prototype, test</a:t>
            </a:r>
          </a:p>
          <a:p>
            <a:pPr>
              <a:buClr>
                <a:srgbClr val="FEC759"/>
              </a:buClr>
              <a:buSzPct val="110000"/>
            </a:pPr>
            <a:r>
              <a:rPr lang="en-US" sz="3200" b="0" i="0" dirty="0">
                <a:latin typeface="Poppins"/>
                <a:cs typeface="Poppins"/>
              </a:rPr>
              <a:t>The next step is to think of </a:t>
            </a:r>
            <a:r>
              <a:rPr lang="en-US" sz="3200" i="0" dirty="0">
                <a:latin typeface="Poppins"/>
                <a:cs typeface="Poppins"/>
              </a:rPr>
              <a:t>ideas</a:t>
            </a:r>
            <a:r>
              <a:rPr lang="en-US" sz="3200" b="0" i="0" dirty="0">
                <a:latin typeface="Poppins"/>
                <a:cs typeface="Poppins"/>
              </a:rPr>
              <a:t> for your potential solutions, decide on your </a:t>
            </a:r>
            <a:r>
              <a:rPr lang="en-US" sz="3200" b="0" i="0" dirty="0" err="1">
                <a:latin typeface="Poppins"/>
                <a:cs typeface="Poppins"/>
              </a:rPr>
              <a:t>favourite</a:t>
            </a:r>
            <a:r>
              <a:rPr lang="en-US" sz="3200" b="0" i="0" dirty="0">
                <a:latin typeface="Poppins"/>
                <a:cs typeface="Poppins"/>
              </a:rPr>
              <a:t>, </a:t>
            </a:r>
            <a:r>
              <a:rPr lang="en-US" sz="3200" i="0" dirty="0">
                <a:latin typeface="Poppins"/>
                <a:cs typeface="Poppins"/>
              </a:rPr>
              <a:t>prototype</a:t>
            </a:r>
            <a:r>
              <a:rPr lang="en-US" sz="3200" b="0" i="0" dirty="0">
                <a:latin typeface="Poppins"/>
                <a:cs typeface="Poppins"/>
              </a:rPr>
              <a:t> this idea, and then think of ways to </a:t>
            </a:r>
            <a:r>
              <a:rPr lang="en-US" sz="3200" i="0" dirty="0">
                <a:latin typeface="Poppins"/>
                <a:cs typeface="Poppins"/>
              </a:rPr>
              <a:t>test</a:t>
            </a:r>
            <a:r>
              <a:rPr lang="en-US" sz="3200" b="0" i="0" dirty="0">
                <a:latin typeface="Poppins"/>
                <a:cs typeface="Poppins"/>
              </a:rPr>
              <a:t> it against your problem statement.</a:t>
            </a:r>
          </a:p>
          <a:p>
            <a:pPr>
              <a:buClr>
                <a:srgbClr val="FEC759"/>
              </a:buClr>
              <a:buSzPct val="110000"/>
            </a:pPr>
            <a:r>
              <a:rPr lang="en-US" sz="3200" i="0" dirty="0">
                <a:solidFill>
                  <a:srgbClr val="002060"/>
                </a:solidFill>
                <a:latin typeface="Poppins"/>
                <a:cs typeface="Poppins"/>
              </a:rPr>
              <a:t>The outcome is to </a:t>
            </a:r>
            <a:r>
              <a:rPr lang="en-US" sz="3200" i="0" u="sng" dirty="0">
                <a:solidFill>
                  <a:srgbClr val="002060"/>
                </a:solidFill>
                <a:latin typeface="Poppins"/>
                <a:cs typeface="Poppins"/>
              </a:rPr>
              <a:t>create a solution to your problem and think of ways to test it.</a:t>
            </a:r>
            <a:endParaRPr lang="en-US" sz="3200" i="0" dirty="0">
              <a:solidFill>
                <a:srgbClr val="002060"/>
              </a:solidFill>
              <a:latin typeface="Poppins"/>
              <a:cs typeface="Poppins"/>
            </a:endParaRPr>
          </a:p>
          <a:p>
            <a:pPr marL="457200" indent="-457200">
              <a:buClr>
                <a:srgbClr val="FEC759"/>
              </a:buClr>
              <a:buSzPct val="110000"/>
              <a:buFontTx/>
              <a:buChar char="-"/>
            </a:pPr>
            <a:r>
              <a:rPr lang="en-US" sz="3200" i="0" dirty="0">
                <a:latin typeface="Poppins"/>
                <a:cs typeface="Poppins"/>
              </a:rPr>
              <a:t>Through doing this you will develop the following skills:</a:t>
            </a:r>
          </a:p>
          <a:p>
            <a:pPr marL="1028700" lvl="1" indent="-571500">
              <a:buClr>
                <a:srgbClr val="FEC759"/>
              </a:buClr>
              <a:buSzPct val="110000"/>
              <a:buFontTx/>
              <a:buChar char="-"/>
            </a:pPr>
            <a:r>
              <a:rPr lang="en-US" sz="3200" dirty="0">
                <a:solidFill>
                  <a:schemeClr val="bg1"/>
                </a:solidFill>
                <a:latin typeface="Poppins"/>
                <a:cs typeface="Poppins"/>
              </a:rPr>
              <a:t>Research and communication skills</a:t>
            </a:r>
          </a:p>
          <a:p>
            <a:pPr marL="1028700" lvl="1" indent="-571500">
              <a:buClr>
                <a:srgbClr val="FEC759"/>
              </a:buClr>
              <a:buSzPct val="110000"/>
              <a:buFontTx/>
              <a:buChar char="-"/>
            </a:pPr>
            <a:r>
              <a:rPr lang="en-US" sz="3200" dirty="0">
                <a:solidFill>
                  <a:schemeClr val="bg1"/>
                </a:solidFill>
                <a:latin typeface="Poppins"/>
                <a:cs typeface="Poppins"/>
              </a:rPr>
              <a:t>Creative and logical thinking</a:t>
            </a:r>
          </a:p>
          <a:p>
            <a:pPr marL="1028700" lvl="1" indent="-571500">
              <a:buClr>
                <a:srgbClr val="FEC759"/>
              </a:buClr>
              <a:buSzPct val="110000"/>
              <a:buFontTx/>
              <a:buChar char="-"/>
            </a:pPr>
            <a:r>
              <a:rPr lang="en-US" sz="3200" dirty="0">
                <a:solidFill>
                  <a:schemeClr val="bg1"/>
                </a:solidFill>
                <a:latin typeface="Poppins"/>
                <a:cs typeface="Poppins"/>
              </a:rPr>
              <a:t>Decision Making</a:t>
            </a:r>
          </a:p>
          <a:p>
            <a:endParaRPr lang="en-GB" i="0"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CAN WE EAT OUR WAY TO A HEALTHIER PLANET? </a:t>
            </a:r>
            <a:endParaRPr lang="en-US" sz="4800">
              <a:latin typeface="Poppins"/>
              <a:cs typeface="Poppins"/>
            </a:endParaRPr>
          </a:p>
          <a:p>
            <a:endParaRPr lang="en-GB"/>
          </a:p>
        </p:txBody>
      </p:sp>
    </p:spTree>
    <p:extLst>
      <p:ext uri="{BB962C8B-B14F-4D97-AF65-F5344CB8AC3E}">
        <p14:creationId xmlns:p14="http://schemas.microsoft.com/office/powerpoint/2010/main" val="2750823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0" y="2567253"/>
            <a:ext cx="19875499" cy="7202217"/>
          </a:xfrm>
        </p:spPr>
        <p:txBody>
          <a:bodyPr lIns="91440" tIns="45720" rIns="91440" bIns="45720" anchor="t"/>
          <a:lstStyle/>
          <a:p>
            <a:r>
              <a:rPr lang="en-US" sz="4400" i="0" dirty="0">
                <a:latin typeface="Poppins"/>
                <a:cs typeface="Poppins"/>
              </a:rPr>
              <a:t>Project process – ideas. </a:t>
            </a:r>
            <a:r>
              <a:rPr lang="en-GB" sz="3200" i="0" dirty="0">
                <a:solidFill>
                  <a:srgbClr val="FFC000"/>
                </a:solidFill>
                <a:latin typeface="Poppins"/>
                <a:cs typeface="Poppins"/>
              </a:rPr>
              <a:t> Think of an interesting, and creative solution to your problem.</a:t>
            </a:r>
          </a:p>
          <a:p>
            <a:r>
              <a:rPr lang="en-GB" sz="3200" i="0" dirty="0">
                <a:solidFill>
                  <a:srgbClr val="FFC000"/>
                </a:solidFill>
                <a:latin typeface="Poppins"/>
                <a:cs typeface="Poppins"/>
              </a:rPr>
              <a:t>Step 1: Research what is out there already. </a:t>
            </a:r>
            <a:r>
              <a:rPr lang="en-GB" sz="3200" i="0" dirty="0">
                <a:solidFill>
                  <a:schemeClr val="bg1"/>
                </a:solidFill>
                <a:latin typeface="Poppins"/>
                <a:cs typeface="Poppins"/>
              </a:rPr>
              <a:t>This will also give you inspiration for your solution. </a:t>
            </a:r>
            <a:endParaRPr lang="en-GB" sz="3200" i="0" dirty="0">
              <a:solidFill>
                <a:schemeClr val="bg1"/>
              </a:solidFill>
            </a:endParaRPr>
          </a:p>
          <a:p>
            <a:r>
              <a:rPr lang="en-GB" sz="3200" i="0" dirty="0">
                <a:latin typeface="Poppins"/>
                <a:cs typeface="Poppins"/>
              </a:rPr>
              <a:t>Step 2: Think of at least five new ideas for your solution. </a:t>
            </a:r>
            <a:endParaRPr lang="en-GB" sz="3200" i="0" dirty="0"/>
          </a:p>
          <a:p>
            <a:pPr>
              <a:lnSpc>
                <a:spcPct val="100000"/>
              </a:lnSpc>
            </a:pPr>
            <a:r>
              <a:rPr lang="en-GB" sz="3200" i="0" dirty="0">
                <a:solidFill>
                  <a:schemeClr val="bg1"/>
                </a:solidFill>
                <a:latin typeface="Poppins"/>
                <a:cs typeface="Poppins"/>
              </a:rPr>
              <a:t>Top tips for developing ideas to your solution:</a:t>
            </a:r>
          </a:p>
          <a:p>
            <a:pPr marL="914400" lvl="1" indent="-457200">
              <a:buFontTx/>
              <a:buChar char="-"/>
            </a:pPr>
            <a:r>
              <a:rPr lang="en-GB" sz="3200" dirty="0">
                <a:solidFill>
                  <a:schemeClr val="bg1"/>
                </a:solidFill>
                <a:latin typeface="Poppins"/>
                <a:cs typeface="Poppins"/>
              </a:rPr>
              <a:t>It’s not about perfection – don’t be judgemental.</a:t>
            </a:r>
          </a:p>
          <a:p>
            <a:pPr marL="914400" lvl="1" indent="-457200">
              <a:buFontTx/>
              <a:buChar char="-"/>
            </a:pPr>
            <a:r>
              <a:rPr lang="en-GB" sz="3200" dirty="0">
                <a:solidFill>
                  <a:schemeClr val="bg1"/>
                </a:solidFill>
                <a:latin typeface="Poppins"/>
                <a:cs typeface="Poppins"/>
              </a:rPr>
              <a:t>Warm up your brain before – then give yourself a time limit.</a:t>
            </a:r>
          </a:p>
          <a:p>
            <a:pPr marL="914400" lvl="1" indent="-457200">
              <a:buFontTx/>
              <a:buChar char="-"/>
            </a:pPr>
            <a:r>
              <a:rPr lang="en-GB" sz="3200" dirty="0">
                <a:solidFill>
                  <a:schemeClr val="bg1"/>
                </a:solidFill>
                <a:latin typeface="Poppins"/>
                <a:cs typeface="Poppins"/>
              </a:rPr>
              <a:t>Write each new idea on a separate post-it to see them all.</a:t>
            </a:r>
          </a:p>
          <a:p>
            <a:pPr marL="914400" lvl="1" indent="-457200">
              <a:buFontTx/>
              <a:buChar char="-"/>
            </a:pPr>
            <a:r>
              <a:rPr lang="en-GB" sz="3200" dirty="0">
                <a:solidFill>
                  <a:schemeClr val="bg1"/>
                </a:solidFill>
                <a:latin typeface="Poppins"/>
                <a:cs typeface="Poppins"/>
              </a:rPr>
              <a:t>Your idea doesn’t have to be 100% original, many ideas adapt, add to an existing idea, or merge two current ideas to create something new.</a:t>
            </a:r>
          </a:p>
          <a:p>
            <a:pPr marL="457200" indent="-457200">
              <a:buFont typeface="Arial" panose="020B0604020202020204" pitchFamily="34" charset="0"/>
              <a:buChar char="•"/>
            </a:pPr>
            <a:r>
              <a:rPr lang="en-GB" sz="3200" i="0" dirty="0">
                <a:latin typeface="Poppins"/>
                <a:cs typeface="Poppins"/>
              </a:rPr>
              <a:t>Step 3: Select your top idea , to take forward to the next stage. </a:t>
            </a:r>
            <a:r>
              <a:rPr lang="en-GB" sz="3200" i="0" dirty="0">
                <a:solidFill>
                  <a:schemeClr val="bg1"/>
                </a:solidFill>
                <a:latin typeface="Poppins"/>
                <a:cs typeface="Poppins"/>
              </a:rPr>
              <a:t>Use your problem statement to help.</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a:latin typeface="Poppins"/>
                <a:cs typeface="Poppins"/>
              </a:rPr>
              <a:t>CAN WE EAT OUR WAY TO A HEALTHIER PLANET? </a:t>
            </a:r>
            <a:endParaRPr lang="en-US" sz="4800">
              <a:latin typeface="Poppins"/>
              <a:cs typeface="Poppins"/>
            </a:endParaRPr>
          </a:p>
          <a:p>
            <a:endParaRPr lang="en-GB"/>
          </a:p>
        </p:txBody>
      </p:sp>
    </p:spTree>
    <p:extLst>
      <p:ext uri="{BB962C8B-B14F-4D97-AF65-F5344CB8AC3E}">
        <p14:creationId xmlns:p14="http://schemas.microsoft.com/office/powerpoint/2010/main" val="3011376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417524"/>
            <a:ext cx="19291896" cy="7202217"/>
          </a:xfrm>
        </p:spPr>
        <p:txBody>
          <a:bodyPr lIns="91440" tIns="45720" rIns="91440" bIns="45720" anchor="t"/>
          <a:lstStyle/>
          <a:p>
            <a:r>
              <a:rPr lang="en-US" sz="4400" i="0" dirty="0">
                <a:latin typeface="Poppins"/>
                <a:cs typeface="Poppins"/>
              </a:rPr>
              <a:t>Project process – prototype </a:t>
            </a:r>
            <a:endParaRPr lang="en-US" sz="4400" i="0" dirty="0"/>
          </a:p>
          <a:p>
            <a:r>
              <a:rPr lang="en-GB" sz="3200" i="0" dirty="0">
                <a:solidFill>
                  <a:srgbClr val="FFC000"/>
                </a:solidFill>
                <a:latin typeface="Poppins"/>
                <a:cs typeface="Poppins"/>
              </a:rPr>
              <a:t>Prototype Your Chosen Idea. A prototype is a first drawing or model  of an idea. </a:t>
            </a:r>
            <a:endParaRPr lang="en-GB" sz="3200" i="0" dirty="0">
              <a:solidFill>
                <a:srgbClr val="FFC000"/>
              </a:solidFill>
            </a:endParaRPr>
          </a:p>
          <a:p>
            <a:r>
              <a:rPr lang="en-GB" sz="3200" i="0" dirty="0">
                <a:solidFill>
                  <a:schemeClr val="bg1"/>
                </a:solidFill>
                <a:latin typeface="Poppins"/>
                <a:cs typeface="Poppins"/>
              </a:rPr>
              <a:t>Either draw (2D) or model (3D) your idea. </a:t>
            </a:r>
            <a:endParaRPr lang="en-GB" sz="3200" i="0" dirty="0">
              <a:solidFill>
                <a:schemeClr val="bg1"/>
              </a:solidFill>
            </a:endParaRPr>
          </a:p>
          <a:p>
            <a:r>
              <a:rPr lang="en-GB" sz="3200" i="0" dirty="0">
                <a:solidFill>
                  <a:schemeClr val="bg1"/>
                </a:solidFill>
                <a:latin typeface="Poppins"/>
                <a:cs typeface="Poppins"/>
              </a:rPr>
              <a:t>Add labels, or communicate what each part will do, and consider materials, construction, size etc.</a:t>
            </a:r>
          </a:p>
          <a:p>
            <a:endParaRPr lang="en-GB" sz="3200" dirty="0">
              <a:solidFill>
                <a:schemeClr val="bg1"/>
              </a:solidFill>
            </a:endParaRPr>
          </a:p>
          <a:p>
            <a:pPr marL="914400" lvl="1" indent="-457200">
              <a:buFontTx/>
              <a:buChar char="-"/>
            </a:pPr>
            <a:endParaRPr lang="en-GB" sz="3200" dirty="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CAN WE EAT OUR WAY TO A HEALTHIER PLANET? </a:t>
            </a:r>
            <a:endParaRPr lang="en-US" sz="4800">
              <a:latin typeface="Poppins"/>
              <a:cs typeface="Poppins"/>
            </a:endParaRPr>
          </a:p>
          <a:p>
            <a:endParaRPr lang="en-GB"/>
          </a:p>
        </p:txBody>
      </p:sp>
    </p:spTree>
    <p:extLst>
      <p:ext uri="{BB962C8B-B14F-4D97-AF65-F5344CB8AC3E}">
        <p14:creationId xmlns:p14="http://schemas.microsoft.com/office/powerpoint/2010/main" val="994455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02F698-A0A9-C4BF-580A-78423BC9A37D}"/>
              </a:ext>
            </a:extLst>
          </p:cNvPr>
          <p:cNvSpPr>
            <a:spLocks noGrp="1"/>
          </p:cNvSpPr>
          <p:nvPr>
            <p:ph type="body" sz="quarter" idx="11"/>
          </p:nvPr>
        </p:nvSpPr>
        <p:spPr>
          <a:xfrm>
            <a:off x="744972" y="2575140"/>
            <a:ext cx="18846534" cy="7270534"/>
          </a:xfrm>
        </p:spPr>
        <p:txBody>
          <a:bodyPr lIns="91440" tIns="45720" rIns="91440" bIns="45720" anchor="t"/>
          <a:lstStyle/>
          <a:p>
            <a:pPr marL="0" indent="0">
              <a:lnSpc>
                <a:spcPct val="150000"/>
              </a:lnSpc>
              <a:buNone/>
            </a:pPr>
            <a:r>
              <a:rPr lang="en-GB" b="1" i="0" dirty="0">
                <a:latin typeface="Poppins"/>
                <a:cs typeface="Poppins"/>
              </a:rPr>
              <a:t>About this presentation</a:t>
            </a:r>
          </a:p>
          <a:p>
            <a:pPr>
              <a:lnSpc>
                <a:spcPct val="150000"/>
              </a:lnSpc>
            </a:pPr>
            <a:r>
              <a:rPr lang="en-GB" i="0" dirty="0">
                <a:latin typeface="Poppins Light"/>
                <a:cs typeface="Poppins Light"/>
              </a:rPr>
              <a:t>This presentation introduces the Challenge to teachers and can be used as a supplement to the student PDF resource which outlines the Challenge. If you do have any questions after viewing or using it please email </a:t>
            </a:r>
            <a:r>
              <a:rPr lang="en-GB" i="0" dirty="0">
                <a:latin typeface="Poppins Light"/>
                <a:cs typeface="Poppins Light"/>
                <a:hlinkClick r:id="rId2"/>
              </a:rPr>
              <a:t>competition@thebigbang.org.uk</a:t>
            </a:r>
            <a:r>
              <a:rPr lang="en-GB" i="0" dirty="0">
                <a:latin typeface="Poppins Light"/>
                <a:cs typeface="Poppins Light"/>
              </a:rPr>
              <a:t> and we will get back to you.</a:t>
            </a:r>
            <a:endParaRPr lang="en-GB" b="1" i="0" dirty="0">
              <a:latin typeface="Poppins Light"/>
              <a:cs typeface="Poppins Light"/>
            </a:endParaRPr>
          </a:p>
          <a:p>
            <a:pPr marL="0" indent="0">
              <a:lnSpc>
                <a:spcPct val="150000"/>
              </a:lnSpc>
              <a:buClr>
                <a:srgbClr val="282727"/>
              </a:buClr>
              <a:buSzPct val="120000"/>
              <a:buNone/>
            </a:pPr>
            <a:endParaRPr lang="en-GB" b="1" i="0" dirty="0">
              <a:latin typeface="Poppins" panose="00000500000000000000" pitchFamily="2" charset="0"/>
              <a:cs typeface="Poppins" panose="00000500000000000000" pitchFamily="2" charset="0"/>
            </a:endParaRPr>
          </a:p>
          <a:p>
            <a:pPr marL="0" indent="0">
              <a:lnSpc>
                <a:spcPct val="150000"/>
              </a:lnSpc>
              <a:buClr>
                <a:srgbClr val="282727"/>
              </a:buClr>
              <a:buSzPct val="120000"/>
              <a:buNone/>
            </a:pPr>
            <a:r>
              <a:rPr lang="en-GB" b="1" i="0" dirty="0">
                <a:latin typeface="Poppins"/>
                <a:cs typeface="Poppins"/>
              </a:rPr>
              <a:t>Using this Presentation</a:t>
            </a:r>
          </a:p>
          <a:p>
            <a:pPr>
              <a:lnSpc>
                <a:spcPct val="150000"/>
              </a:lnSpc>
            </a:pPr>
            <a:r>
              <a:rPr lang="en-GB" i="0" dirty="0">
                <a:latin typeface="Poppins Light"/>
                <a:cs typeface="Poppins Light"/>
              </a:rPr>
              <a:t>The slides and slide notes include all the subject knowledge you’ll need to teach this topic with confidence. Therefore, there is a lot of detail on the slides and in the notes. Please note that the slides are fully editable if you would like to adapt the content for your learners.</a:t>
            </a:r>
            <a:br>
              <a:rPr lang="en-GB" i="0" dirty="0">
                <a:latin typeface="Poppins Light" panose="00000400000000000000" pitchFamily="2" charset="0"/>
                <a:cs typeface="Poppins Light" panose="00000400000000000000" pitchFamily="2" charset="0"/>
              </a:rPr>
            </a:br>
            <a:endParaRPr lang="en-GB" i="0" dirty="0">
              <a:latin typeface="Poppins Light" panose="00000400000000000000" pitchFamily="2" charset="0"/>
              <a:cs typeface="Poppins Light" panose="00000400000000000000" pitchFamily="2" charset="0"/>
            </a:endParaRPr>
          </a:p>
          <a:p>
            <a:pPr>
              <a:lnSpc>
                <a:spcPct val="150000"/>
              </a:lnSpc>
            </a:pPr>
            <a:r>
              <a:rPr lang="en-GB" b="1" i="0" dirty="0">
                <a:latin typeface="Poppins Light"/>
                <a:cs typeface="Poppins Light"/>
              </a:rPr>
              <a:t>Slides 2-8: in white Overview for teachers</a:t>
            </a:r>
            <a:r>
              <a:rPr lang="en-GB" i="0" dirty="0">
                <a:latin typeface="Poppins Light"/>
                <a:cs typeface="Poppins Light"/>
              </a:rPr>
              <a:t>. </a:t>
            </a:r>
            <a:endParaRPr lang="en-GB" i="0" dirty="0">
              <a:latin typeface="Poppins Light" panose="00000400000000000000" pitchFamily="2" charset="0"/>
              <a:cs typeface="Poppins Light" panose="00000400000000000000" pitchFamily="2" charset="0"/>
            </a:endParaRPr>
          </a:p>
          <a:p>
            <a:pPr>
              <a:lnSpc>
                <a:spcPct val="150000"/>
              </a:lnSpc>
            </a:pPr>
            <a:r>
              <a:rPr lang="en-GB" i="0" dirty="0">
                <a:latin typeface="Poppins Light"/>
                <a:cs typeface="Poppins Light"/>
              </a:rPr>
              <a:t>Hidden slides will not display in presentation mode.</a:t>
            </a:r>
          </a:p>
          <a:p>
            <a:pPr>
              <a:lnSpc>
                <a:spcPct val="150000"/>
              </a:lnSpc>
            </a:pPr>
            <a:r>
              <a:rPr lang="en-GB" b="1" i="0" dirty="0">
                <a:latin typeface="Poppins Light"/>
                <a:cs typeface="Poppins Light"/>
              </a:rPr>
              <a:t>Slides 9-10 in blue: an overview of what the Big Bang Challenge is. for the students.</a:t>
            </a:r>
            <a:endParaRPr lang="en-GB" i="0" dirty="0">
              <a:latin typeface="Poppins Light" panose="00000400000000000000" pitchFamily="2" charset="0"/>
              <a:cs typeface="Poppins Light" panose="00000400000000000000" pitchFamily="2" charset="0"/>
            </a:endParaRPr>
          </a:p>
          <a:p>
            <a:pPr>
              <a:lnSpc>
                <a:spcPct val="150000"/>
              </a:lnSpc>
            </a:pPr>
            <a:r>
              <a:rPr lang="en-GB" i="0" dirty="0">
                <a:latin typeface="Poppins Light"/>
                <a:cs typeface="Poppins Light"/>
              </a:rPr>
              <a:t>This includes a list of all the seven challenges that students can do. </a:t>
            </a:r>
            <a:endParaRPr lang="en-GB" b="1" i="0" dirty="0">
              <a:latin typeface="Poppins Light" panose="00000400000000000000" pitchFamily="2" charset="0"/>
              <a:cs typeface="Poppins Light" panose="00000400000000000000" pitchFamily="2" charset="0"/>
            </a:endParaRPr>
          </a:p>
          <a:p>
            <a:pPr>
              <a:lnSpc>
                <a:spcPct val="150000"/>
              </a:lnSpc>
            </a:pPr>
            <a:r>
              <a:rPr lang="en-GB" b="1" i="0" dirty="0">
                <a:latin typeface="Poppins Light"/>
                <a:cs typeface="Poppins Light"/>
              </a:rPr>
              <a:t>Slides 11-101 in blue and yellow: Each of the seven Big Bang Challenge has 13 slides.</a:t>
            </a:r>
            <a:endParaRPr lang="en-GB" i="0" dirty="0">
              <a:latin typeface="Poppins Light" panose="00000400000000000000" pitchFamily="2" charset="0"/>
              <a:cs typeface="Poppins Light" panose="00000400000000000000" pitchFamily="2" charset="0"/>
            </a:endParaRPr>
          </a:p>
          <a:p>
            <a:pPr>
              <a:lnSpc>
                <a:spcPct val="150000"/>
              </a:lnSpc>
            </a:pPr>
            <a:r>
              <a:rPr lang="en-GB" i="0" dirty="0">
                <a:latin typeface="Poppins Light"/>
                <a:cs typeface="Poppins Light"/>
              </a:rPr>
              <a:t>View them in presentation mode to see all content. </a:t>
            </a:r>
            <a:endParaRPr lang="en-GB" i="0" dirty="0">
              <a:latin typeface="Poppins Light" panose="00000400000000000000" pitchFamily="2" charset="0"/>
              <a:cs typeface="Poppins Light" panose="00000400000000000000" pitchFamily="2" charset="0"/>
            </a:endParaRPr>
          </a:p>
          <a:p>
            <a:pPr>
              <a:lnSpc>
                <a:spcPct val="150000"/>
              </a:lnSpc>
            </a:pPr>
            <a:r>
              <a:rPr lang="en-GB" i="0" dirty="0">
                <a:latin typeface="Poppins Light"/>
                <a:cs typeface="Poppins Light"/>
              </a:rPr>
              <a:t>Slide notes contain further teacher guidance, including extra information, web links and suggested differentiation and extension activities.</a:t>
            </a:r>
          </a:p>
          <a:p>
            <a:pPr marL="342900" indent="-342900">
              <a:lnSpc>
                <a:spcPct val="150000"/>
              </a:lnSpc>
              <a:buClr>
                <a:srgbClr val="FEC759"/>
              </a:buClr>
              <a:buFont typeface="Wingdings" panose="05000000000000000000" pitchFamily="2" charset="2"/>
              <a:buChar char="§"/>
            </a:pPr>
            <a:endParaRPr lang="en-GB" b="1" dirty="0">
              <a:latin typeface="Poppins Light" panose="00000400000000000000" pitchFamily="2" charset="0"/>
              <a:cs typeface="Poppins Light" panose="00000400000000000000" pitchFamily="2" charset="0"/>
            </a:endParaRPr>
          </a:p>
          <a:p>
            <a:pPr marL="342900" indent="-342900">
              <a:lnSpc>
                <a:spcPct val="150000"/>
              </a:lnSpc>
              <a:buClr>
                <a:srgbClr val="FEC759"/>
              </a:buClr>
              <a:buFont typeface="Wingdings" panose="05000000000000000000" pitchFamily="2" charset="2"/>
              <a:buChar char="§"/>
            </a:pPr>
            <a:endParaRPr lang="en-GB" b="1" dirty="0">
              <a:latin typeface="Poppins Light" panose="00000400000000000000" pitchFamily="2" charset="0"/>
              <a:cs typeface="Poppins Light" panose="00000400000000000000" pitchFamily="2" charset="0"/>
            </a:endParaRPr>
          </a:p>
        </p:txBody>
      </p:sp>
      <p:sp>
        <p:nvSpPr>
          <p:cNvPr id="4" name="Text Placeholder 3">
            <a:extLst>
              <a:ext uri="{FF2B5EF4-FFF2-40B4-BE49-F238E27FC236}">
                <a16:creationId xmlns:a16="http://schemas.microsoft.com/office/drawing/2014/main" id="{156069F2-41BE-1586-8358-7AB84DB238CE}"/>
              </a:ext>
            </a:extLst>
          </p:cNvPr>
          <p:cNvSpPr>
            <a:spLocks noGrp="1"/>
          </p:cNvSpPr>
          <p:nvPr>
            <p:ph type="body" sz="quarter" idx="15"/>
          </p:nvPr>
        </p:nvSpPr>
        <p:spPr/>
        <p:txBody>
          <a:bodyPr lIns="91440" tIns="45720" rIns="91440" bIns="45720" anchor="t"/>
          <a:lstStyle/>
          <a:p>
            <a:r>
              <a:rPr lang="en-GB" sz="4800" i="0">
                <a:latin typeface="Poppins"/>
                <a:cs typeface="Poppins"/>
              </a:rPr>
              <a:t>About this resource</a:t>
            </a:r>
          </a:p>
        </p:txBody>
      </p:sp>
    </p:spTree>
    <p:extLst>
      <p:ext uri="{BB962C8B-B14F-4D97-AF65-F5344CB8AC3E}">
        <p14:creationId xmlns:p14="http://schemas.microsoft.com/office/powerpoint/2010/main" val="3506679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256582"/>
            <a:ext cx="19875499" cy="7202217"/>
          </a:xfrm>
        </p:spPr>
        <p:txBody>
          <a:bodyPr lIns="91440" tIns="45720" rIns="91440" bIns="45720" anchor="t"/>
          <a:lstStyle/>
          <a:p>
            <a:r>
              <a:rPr lang="en-US" sz="4400" i="0" dirty="0">
                <a:latin typeface="Poppins"/>
                <a:cs typeface="Poppins"/>
              </a:rPr>
              <a:t>Project process – test</a:t>
            </a:r>
            <a:endParaRPr lang="en-US" sz="4400" i="0" dirty="0"/>
          </a:p>
          <a:p>
            <a:r>
              <a:rPr lang="en-GB" sz="3200" i="0" dirty="0">
                <a:latin typeface="Poppins"/>
                <a:cs typeface="Poppins"/>
              </a:rPr>
              <a:t>How would you test your solution?  </a:t>
            </a:r>
            <a:r>
              <a:rPr lang="en-GB" sz="3200" i="0" dirty="0">
                <a:solidFill>
                  <a:schemeClr val="bg1"/>
                </a:solidFill>
                <a:latin typeface="Poppins"/>
                <a:cs typeface="Poppins"/>
              </a:rPr>
              <a:t>An important STEM skill is learning from failure. </a:t>
            </a:r>
            <a:endParaRPr lang="en-GB" sz="3200" i="0" dirty="0">
              <a:solidFill>
                <a:schemeClr val="bg1"/>
              </a:solidFill>
            </a:endParaRPr>
          </a:p>
          <a:p>
            <a:r>
              <a:rPr lang="en-GB" sz="3200" i="0" dirty="0">
                <a:solidFill>
                  <a:schemeClr val="bg1"/>
                </a:solidFill>
                <a:latin typeface="Poppins"/>
                <a:cs typeface="Poppins"/>
              </a:rPr>
              <a:t>Why is testing important? What can it teach us?</a:t>
            </a:r>
          </a:p>
          <a:p>
            <a:r>
              <a:rPr lang="en-GB" sz="3200" i="0" dirty="0">
                <a:solidFill>
                  <a:schemeClr val="bg1"/>
                </a:solidFill>
                <a:latin typeface="Poppins"/>
                <a:cs typeface="Poppins"/>
              </a:rPr>
              <a:t>Consider how you would test your idea and record this. Would it be tested over time, in different locations, against a control? Would you need to collect data or feedback?  </a:t>
            </a:r>
            <a:endParaRPr lang="en-GB" sz="3200" dirty="0">
              <a:solidFill>
                <a:schemeClr val="bg1"/>
              </a:solidFill>
            </a:endParaRPr>
          </a:p>
          <a:p>
            <a:pPr marL="914400" lvl="1" indent="-457200">
              <a:buFontTx/>
              <a:buChar char="-"/>
            </a:pPr>
            <a:endParaRPr lang="en-GB" sz="3200" dirty="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CAN WE EAT OUR WAY TO A HEALTHIER PLANET? </a:t>
            </a:r>
            <a:endParaRPr lang="en-US"/>
          </a:p>
          <a:p>
            <a:endParaRPr lang="en-GB"/>
          </a:p>
        </p:txBody>
      </p:sp>
    </p:spTree>
    <p:extLst>
      <p:ext uri="{BB962C8B-B14F-4D97-AF65-F5344CB8AC3E}">
        <p14:creationId xmlns:p14="http://schemas.microsoft.com/office/powerpoint/2010/main" val="2197632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pPr>
              <a:buClr>
                <a:srgbClr val="FEC759"/>
              </a:buClr>
              <a:buSzPct val="110000"/>
            </a:pPr>
            <a:r>
              <a:rPr lang="en-US" sz="4400" i="0" dirty="0">
                <a:solidFill>
                  <a:srgbClr val="002060"/>
                </a:solidFill>
                <a:latin typeface="Poppins"/>
                <a:cs typeface="Poppins"/>
              </a:rPr>
              <a:t>Project Outcome – reflection</a:t>
            </a:r>
          </a:p>
          <a:p>
            <a:pPr>
              <a:buClr>
                <a:srgbClr val="FEC759"/>
              </a:buClr>
              <a:buSzPct val="110000"/>
            </a:pPr>
            <a:r>
              <a:rPr lang="en-US" sz="3200" i="0" dirty="0">
                <a:latin typeface="Poppins"/>
                <a:cs typeface="Poppins"/>
              </a:rPr>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i="0" dirty="0">
                <a:solidFill>
                  <a:srgbClr val="002060"/>
                </a:solidFill>
                <a:latin typeface="Poppins"/>
                <a:cs typeface="Poppins"/>
              </a:rPr>
              <a:t>The outcome is to </a:t>
            </a:r>
            <a:r>
              <a:rPr lang="en-US" sz="3200" i="0" u="sng" dirty="0">
                <a:solidFill>
                  <a:srgbClr val="002060"/>
                </a:solidFill>
                <a:latin typeface="Poppins"/>
                <a:cs typeface="Poppins"/>
              </a:rPr>
              <a:t>reflect on the project for yourself, your learning and the next steps to take.</a:t>
            </a:r>
            <a:endParaRPr lang="en-US" sz="3200" i="0" dirty="0">
              <a:solidFill>
                <a:srgbClr val="002060"/>
              </a:solidFill>
              <a:latin typeface="Poppins"/>
              <a:cs typeface="Poppins"/>
            </a:endParaRPr>
          </a:p>
          <a:p>
            <a:pPr marL="457200" indent="-457200">
              <a:buClr>
                <a:srgbClr val="FEC759"/>
              </a:buClr>
              <a:buSzPct val="110000"/>
              <a:buFontTx/>
              <a:buChar char="-"/>
            </a:pPr>
            <a:r>
              <a:rPr lang="en-US" sz="3200" i="0" dirty="0">
                <a:latin typeface="Poppins"/>
                <a:cs typeface="Poppins"/>
              </a:rPr>
              <a:t>Through doing this you will develop the following skills:</a:t>
            </a:r>
          </a:p>
          <a:p>
            <a:pPr marL="1028700" lvl="1" indent="-571500">
              <a:buClr>
                <a:srgbClr val="FEC759"/>
              </a:buClr>
              <a:buSzPct val="110000"/>
              <a:buFontTx/>
              <a:buChar char="-"/>
            </a:pPr>
            <a:r>
              <a:rPr lang="en-US" sz="3200" dirty="0">
                <a:solidFill>
                  <a:schemeClr val="bg1"/>
                </a:solidFill>
                <a:latin typeface="Poppins"/>
                <a:cs typeface="Poppins"/>
              </a:rPr>
              <a:t>Goal-Setting</a:t>
            </a:r>
          </a:p>
          <a:p>
            <a:pPr marL="1028700" lvl="1" indent="-571500">
              <a:buClr>
                <a:srgbClr val="FEC759"/>
              </a:buClr>
              <a:buSzPct val="110000"/>
              <a:buFontTx/>
              <a:buChar char="-"/>
            </a:pPr>
            <a:r>
              <a:rPr lang="en-US" sz="3200" dirty="0">
                <a:solidFill>
                  <a:schemeClr val="bg1"/>
                </a:solidFill>
                <a:latin typeface="Poppins"/>
                <a:cs typeface="Poppins"/>
              </a:rPr>
              <a:t>Resilience</a:t>
            </a:r>
          </a:p>
          <a:p>
            <a:pPr marL="1028700" lvl="1" indent="-571500">
              <a:buClr>
                <a:srgbClr val="FEC759"/>
              </a:buClr>
              <a:buSzPct val="110000"/>
              <a:buFontTx/>
              <a:buChar char="-"/>
            </a:pPr>
            <a:r>
              <a:rPr lang="en-US" sz="3200" dirty="0">
                <a:solidFill>
                  <a:schemeClr val="bg1"/>
                </a:solidFill>
                <a:latin typeface="Poppins"/>
                <a:cs typeface="Poppins"/>
              </a:rPr>
              <a:t>Self-Awareness</a:t>
            </a:r>
          </a:p>
          <a:p>
            <a:endParaRPr lang="en-GB"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CAN WE EAT OUR WAY TO A HEALTHIER PLANET? </a:t>
            </a:r>
            <a:endParaRPr lang="en-US"/>
          </a:p>
          <a:p>
            <a:endParaRPr lang="en-GB"/>
          </a:p>
        </p:txBody>
      </p:sp>
    </p:spTree>
    <p:extLst>
      <p:ext uri="{BB962C8B-B14F-4D97-AF65-F5344CB8AC3E}">
        <p14:creationId xmlns:p14="http://schemas.microsoft.com/office/powerpoint/2010/main" val="3092427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116428" y="1070394"/>
            <a:ext cx="19875499" cy="7202217"/>
          </a:xfrm>
        </p:spPr>
        <p:txBody>
          <a:bodyPr lIns="91440" tIns="45720" rIns="91440" bIns="45720" anchor="t"/>
          <a:lstStyle/>
          <a:p>
            <a:r>
              <a:rPr lang="en-US" sz="4400" i="0" dirty="0">
                <a:latin typeface="Poppins"/>
                <a:cs typeface="Poppins"/>
              </a:rPr>
              <a:t>Project Outcome: reflection. </a:t>
            </a:r>
            <a:endParaRPr lang="en-US" sz="4400" i="0" dirty="0"/>
          </a:p>
          <a:p>
            <a:r>
              <a:rPr lang="en-GB" sz="3600" i="0" dirty="0">
                <a:effectLst/>
                <a:latin typeface="Poppins"/>
                <a:ea typeface="Times New Roman" panose="02020603050405020304" pitchFamily="18" charset="0"/>
                <a:cs typeface="Poppins"/>
              </a:rPr>
              <a:t>Personal reflection: </a:t>
            </a:r>
            <a:r>
              <a:rPr lang="en-GB" sz="3200" i="0" dirty="0">
                <a:solidFill>
                  <a:schemeClr val="bg1"/>
                </a:solidFill>
                <a:effectLst/>
                <a:latin typeface="Poppins"/>
                <a:ea typeface="Times New Roman" panose="02020603050405020304" pitchFamily="18" charset="0"/>
                <a:cs typeface="Poppins"/>
              </a:rPr>
              <a:t>What were the challenges you faced? How did you overcome difficulty? What parts did you enjoy the most and why?</a:t>
            </a:r>
          </a:p>
          <a:p>
            <a:r>
              <a:rPr lang="en-GB" sz="3600" i="0" dirty="0">
                <a:latin typeface="Poppins"/>
                <a:cs typeface="Poppins"/>
              </a:rPr>
              <a:t>Project reflection: </a:t>
            </a:r>
            <a:r>
              <a:rPr lang="en-GB" sz="3200" i="0" dirty="0">
                <a:solidFill>
                  <a:schemeClr val="bg1"/>
                </a:solidFill>
                <a:latin typeface="Poppins"/>
                <a:cs typeface="Poppins"/>
              </a:rPr>
              <a:t>What worked well on this project? Where would you take it next – a working prototype, doing some testing, presenting it?  Would you like to try a different challenge? </a:t>
            </a:r>
            <a:endParaRPr lang="en-GB" sz="3200" i="0" dirty="0">
              <a:solidFill>
                <a:schemeClr val="bg1"/>
              </a:solidFill>
            </a:endParaRPr>
          </a:p>
          <a:p>
            <a:pPr lvl="0" fontAlgn="base"/>
            <a:r>
              <a:rPr lang="en-GB" sz="3600" i="0" dirty="0">
                <a:effectLst/>
                <a:latin typeface="Poppins"/>
                <a:ea typeface="Times New Roman" panose="02020603050405020304" pitchFamily="18" charset="0"/>
                <a:cs typeface="Poppins"/>
              </a:rPr>
              <a:t>Learning reflection: </a:t>
            </a:r>
            <a:r>
              <a:rPr lang="en-GB" sz="3200" i="0" dirty="0">
                <a:solidFill>
                  <a:schemeClr val="bg1"/>
                </a:solidFill>
                <a:effectLst/>
                <a:latin typeface="Poppins"/>
                <a:ea typeface="Times New Roman" panose="02020603050405020304" pitchFamily="18" charset="0"/>
                <a:cs typeface="Poppins"/>
              </a:rPr>
              <a:t>What skills did you develop? What new knowledge did you gain? Have your perceptions about STEM changed, and if so how? What would you do the same and differently in another project?</a:t>
            </a:r>
          </a:p>
          <a:p>
            <a:pPr lvl="0" fontAlgn="base"/>
            <a:endParaRPr lang="en-GB" sz="36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914400" lvl="1" indent="-457200">
              <a:buFontTx/>
              <a:buChar char="-"/>
            </a:pPr>
            <a:endParaRPr lang="en-GB" sz="3200" dirty="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CAN WE EAT OUR WAY TO A HEALTHIER PLANET? </a:t>
            </a:r>
            <a:endParaRPr lang="en-US" sz="4800">
              <a:latin typeface="Poppins"/>
              <a:cs typeface="Poppins"/>
            </a:endParaRPr>
          </a:p>
          <a:p>
            <a:endParaRPr lang="en-GB"/>
          </a:p>
        </p:txBody>
      </p:sp>
    </p:spTree>
    <p:extLst>
      <p:ext uri="{BB962C8B-B14F-4D97-AF65-F5344CB8AC3E}">
        <p14:creationId xmlns:p14="http://schemas.microsoft.com/office/powerpoint/2010/main" val="3802993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256668" y="2833973"/>
            <a:ext cx="19586801" cy="7202217"/>
          </a:xfrm>
        </p:spPr>
        <p:txBody>
          <a:bodyPr lIns="91440" tIns="45720" rIns="91440" bIns="45720" anchor="t"/>
          <a:lstStyle/>
          <a:p>
            <a:pPr algn="l">
              <a:lnSpc>
                <a:spcPct val="100000"/>
              </a:lnSpc>
            </a:pPr>
            <a:r>
              <a:rPr lang="en-US" sz="3200" b="0" i="0" dirty="0">
                <a:solidFill>
                  <a:schemeClr val="bg1"/>
                </a:solidFill>
                <a:latin typeface="Poppins"/>
                <a:cs typeface="Segoe UI"/>
              </a:rPr>
              <a:t>Through your Project you used the ‘Design Thinking’ process, which is a highly valued approach in problem solving.</a:t>
            </a:r>
          </a:p>
          <a:p>
            <a:pPr algn="l">
              <a:lnSpc>
                <a:spcPct val="100000"/>
              </a:lnSpc>
            </a:pPr>
            <a:r>
              <a:rPr lang="en-US" sz="3200" b="0" i="0" dirty="0">
                <a:solidFill>
                  <a:schemeClr val="bg1"/>
                </a:solidFill>
                <a:latin typeface="Poppins"/>
                <a:cs typeface="Segoe UI"/>
              </a:rPr>
              <a:t>You developed and practiced many skills, including - research, creative thinking, communication, logical thinking, decision making, time management and goal setting. </a:t>
            </a:r>
          </a:p>
          <a:p>
            <a:pPr algn="l">
              <a:lnSpc>
                <a:spcPct val="100000"/>
              </a:lnSpc>
            </a:pPr>
            <a:endParaRPr lang="en-US" sz="3200" b="0" i="0" dirty="0">
              <a:solidFill>
                <a:schemeClr val="bg1"/>
              </a:solidFill>
              <a:latin typeface="Poppins"/>
              <a:cs typeface="Segoe UI"/>
            </a:endParaRPr>
          </a:p>
          <a:p>
            <a:pPr algn="l">
              <a:lnSpc>
                <a:spcPct val="100000"/>
              </a:lnSpc>
            </a:pPr>
            <a:r>
              <a:rPr lang="en-GB" sz="3200" b="0" i="0" dirty="0">
                <a:solidFill>
                  <a:schemeClr val="bg1"/>
                </a:solidFill>
                <a:latin typeface="Poppins"/>
                <a:cs typeface="Segoe UI"/>
              </a:rPr>
              <a:t>These are all essential skills in STEM careers, and through doing this project you have shown you would be really successful in a STEM job. </a:t>
            </a:r>
            <a:endParaRPr lang="en-US" sz="3200" b="0" i="0" dirty="0">
              <a:solidFill>
                <a:schemeClr val="bg1"/>
              </a:solidFill>
              <a:latin typeface="Poppins"/>
              <a:cs typeface="Segoe UI"/>
            </a:endParaRPr>
          </a:p>
          <a:p>
            <a:pPr algn="l">
              <a:lnSpc>
                <a:spcPct val="100000"/>
              </a:lnSpc>
            </a:pPr>
            <a:r>
              <a:rPr lang="en-GB" sz="3200" b="0" i="0" dirty="0">
                <a:solidFill>
                  <a:schemeClr val="bg1"/>
                </a:solidFill>
                <a:latin typeface="Poppins"/>
                <a:cs typeface="Segoe UI"/>
              </a:rPr>
              <a:t>Examples of jobs in this field are:</a:t>
            </a:r>
            <a:endParaRPr lang="en-US" sz="3200" b="0" i="0" dirty="0">
              <a:solidFill>
                <a:schemeClr val="bg1"/>
              </a:solidFill>
              <a:latin typeface="Poppins"/>
              <a:cs typeface="Segoe UI"/>
            </a:endParaRPr>
          </a:p>
          <a:p>
            <a:pPr algn="l">
              <a:lnSpc>
                <a:spcPct val="100000"/>
              </a:lnSpc>
            </a:pPr>
            <a:r>
              <a:rPr lang="en-US" sz="3200" i="0" dirty="0">
                <a:solidFill>
                  <a:schemeClr val="bg1"/>
                </a:solidFill>
                <a:latin typeface="Poppins"/>
                <a:cs typeface="Segoe UI"/>
              </a:rPr>
              <a:t>1.</a:t>
            </a:r>
            <a:r>
              <a:rPr lang="en-US" sz="3200" b="0" i="0" dirty="0">
                <a:solidFill>
                  <a:schemeClr val="bg1"/>
                </a:solidFill>
                <a:latin typeface="Poppins"/>
                <a:cs typeface="Segoe UI"/>
              </a:rPr>
              <a:t> </a:t>
            </a:r>
            <a:r>
              <a:rPr lang="en-US" sz="3200" i="0" dirty="0">
                <a:solidFill>
                  <a:schemeClr val="bg1"/>
                </a:solidFill>
                <a:latin typeface="Poppins"/>
                <a:cs typeface="Segoe UI"/>
              </a:rPr>
              <a:t>Design Engineer</a:t>
            </a:r>
            <a:r>
              <a:rPr lang="en-US" sz="3200" b="0" i="0" dirty="0">
                <a:solidFill>
                  <a:schemeClr val="bg1"/>
                </a:solidFill>
                <a:latin typeface="Poppins"/>
                <a:cs typeface="Segoe UI"/>
              </a:rPr>
              <a:t> to create new systems for farming.</a:t>
            </a:r>
          </a:p>
          <a:p>
            <a:pPr algn="l">
              <a:lnSpc>
                <a:spcPct val="100000"/>
              </a:lnSpc>
            </a:pPr>
            <a:r>
              <a:rPr lang="en-US" sz="3200" i="0" dirty="0">
                <a:solidFill>
                  <a:schemeClr val="bg1"/>
                </a:solidFill>
                <a:latin typeface="Poppins"/>
                <a:cs typeface="Segoe UI"/>
              </a:rPr>
              <a:t>2.</a:t>
            </a:r>
            <a:r>
              <a:rPr lang="en-US" sz="3200" b="0" i="0" dirty="0">
                <a:solidFill>
                  <a:schemeClr val="bg1"/>
                </a:solidFill>
                <a:latin typeface="Poppins"/>
                <a:cs typeface="Segoe UI"/>
              </a:rPr>
              <a:t> </a:t>
            </a:r>
            <a:r>
              <a:rPr lang="en-US" sz="3200" i="0" dirty="0">
                <a:solidFill>
                  <a:schemeClr val="bg1"/>
                </a:solidFill>
                <a:latin typeface="Poppins"/>
                <a:cs typeface="Segoe UI"/>
              </a:rPr>
              <a:t>Manufacturing and Mechanical Engineer </a:t>
            </a:r>
            <a:r>
              <a:rPr lang="en-US" sz="3200" b="0" i="0" dirty="0">
                <a:solidFill>
                  <a:schemeClr val="bg1"/>
                </a:solidFill>
                <a:latin typeface="Poppins"/>
                <a:cs typeface="Segoe UI"/>
              </a:rPr>
              <a:t>to create efficient ways to produce chocolate. </a:t>
            </a:r>
          </a:p>
          <a:p>
            <a:pPr algn="l">
              <a:lnSpc>
                <a:spcPct val="100000"/>
              </a:lnSpc>
            </a:pPr>
            <a:endParaRPr lang="en-US" sz="3200" b="0" i="0" dirty="0">
              <a:solidFill>
                <a:schemeClr val="bg1"/>
              </a:solidFill>
              <a:latin typeface="Poppins"/>
              <a:cs typeface="Segoe UI"/>
            </a:endParaRPr>
          </a:p>
          <a:p>
            <a:pPr algn="l">
              <a:lnSpc>
                <a:spcPct val="100000"/>
              </a:lnSpc>
            </a:pPr>
            <a:r>
              <a:rPr lang="en-US" sz="3200" b="0" i="0" dirty="0">
                <a:solidFill>
                  <a:schemeClr val="bg1"/>
                </a:solidFill>
                <a:latin typeface="Poppins"/>
                <a:cs typeface="Segoe UI"/>
              </a:rPr>
              <a:t>If you want to celebrate your project further you can enter it into the Big Bang Project Gallery, or Big Bang Competition. </a:t>
            </a:r>
            <a:endParaRPr lang="en-US" sz="3200" dirty="0">
              <a:solidFill>
                <a:schemeClr val="bg1"/>
              </a:solidFill>
              <a:latin typeface="Poppins"/>
            </a:endParaRPr>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715882" y="423358"/>
            <a:ext cx="15099090" cy="1546476"/>
          </a:xfrm>
        </p:spPr>
        <p:txBody>
          <a:bodyPr lIns="91440" tIns="45720" rIns="91440" bIns="45720" anchor="t"/>
          <a:lstStyle/>
          <a:p>
            <a:r>
              <a:rPr lang="en-US" sz="4800" i="0">
                <a:latin typeface="Poppins"/>
                <a:cs typeface="Poppins"/>
              </a:rPr>
              <a:t>CAN WE EAT OUR WAY TO A HEALTHIER PLANET? </a:t>
            </a:r>
          </a:p>
          <a:p>
            <a:r>
              <a:rPr lang="en-US" sz="4800" i="0">
                <a:solidFill>
                  <a:srgbClr val="FEC700"/>
                </a:solidFill>
                <a:latin typeface="Poppins"/>
                <a:cs typeface="Poppins"/>
              </a:rPr>
              <a:t>Congratulations on Completing your Project!</a:t>
            </a:r>
            <a:endParaRPr lang="en-US" sz="4800">
              <a:solidFill>
                <a:srgbClr val="FEC700"/>
              </a:solidFill>
            </a:endParaRPr>
          </a:p>
        </p:txBody>
      </p:sp>
      <p:pic>
        <p:nvPicPr>
          <p:cNvPr id="5" name="Picture 8" descr="A picture containing person&#10;&#10;Description automatically generated">
            <a:extLst>
              <a:ext uri="{FF2B5EF4-FFF2-40B4-BE49-F238E27FC236}">
                <a16:creationId xmlns:a16="http://schemas.microsoft.com/office/drawing/2014/main" id="{A0B815E0-ADFD-0017-50CF-ACE41604D86D}"/>
              </a:ext>
            </a:extLst>
          </p:cNvPr>
          <p:cNvPicPr>
            <a:picLocks noChangeAspect="1"/>
          </p:cNvPicPr>
          <p:nvPr/>
        </p:nvPicPr>
        <p:blipFill>
          <a:blip r:embed="rId3"/>
          <a:stretch>
            <a:fillRect/>
          </a:stretch>
        </p:blipFill>
        <p:spPr>
          <a:xfrm>
            <a:off x="15343745" y="157144"/>
            <a:ext cx="3994487" cy="2657136"/>
          </a:xfrm>
          <a:prstGeom prst="rect">
            <a:avLst/>
          </a:prstGeom>
        </p:spPr>
      </p:pic>
    </p:spTree>
    <p:extLst>
      <p:ext uri="{BB962C8B-B14F-4D97-AF65-F5344CB8AC3E}">
        <p14:creationId xmlns:p14="http://schemas.microsoft.com/office/powerpoint/2010/main" val="4097571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467406" y="2662161"/>
            <a:ext cx="20104100" cy="1260475"/>
          </a:xfrm>
        </p:spPr>
        <p:txBody>
          <a:bodyPr lIns="91440" tIns="45720" rIns="91440" bIns="45720" anchor="t"/>
          <a:lstStyle/>
          <a:p>
            <a:r>
              <a:rPr lang="en-US">
                <a:latin typeface="Poppins"/>
                <a:cs typeface="Poppins"/>
              </a:rPr>
              <a:t>	</a:t>
            </a:r>
            <a:r>
              <a:rPr lang="en-US" i="0">
                <a:latin typeface="Poppins"/>
                <a:cs typeface="Poppins"/>
              </a:rPr>
              <a:t>TECHNOLOGY MAKING A GREENER WORLD</a:t>
            </a:r>
            <a:endParaRPr lang="en-GB" i="0">
              <a:latin typeface="Poppins"/>
              <a:cs typeface="Poppins"/>
            </a:endParaRPr>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764536" y="1167991"/>
            <a:ext cx="6570877" cy="1066800"/>
          </a:xfrm>
        </p:spPr>
        <p:txBody>
          <a:bodyPr lIns="91440" tIns="45720" rIns="91440" bIns="45720" anchor="t"/>
          <a:lstStyle/>
          <a:p>
            <a:r>
              <a:rPr lang="en-US" i="0">
                <a:latin typeface="Poppins"/>
                <a:cs typeface="Poppins"/>
              </a:rPr>
              <a:t>CHALLENGE 2</a:t>
            </a:r>
            <a:endParaRPr lang="en-GB" i="0">
              <a:latin typeface="Poppins"/>
              <a:cs typeface="Poppins"/>
            </a:endParaRPr>
          </a:p>
        </p:txBody>
      </p:sp>
      <p:sp>
        <p:nvSpPr>
          <p:cNvPr id="4" name="TextBox 3">
            <a:extLst>
              <a:ext uri="{FF2B5EF4-FFF2-40B4-BE49-F238E27FC236}">
                <a16:creationId xmlns:a16="http://schemas.microsoft.com/office/drawing/2014/main" id="{C488BB88-D140-30D1-A504-51053397CB1D}"/>
              </a:ext>
            </a:extLst>
          </p:cNvPr>
          <p:cNvSpPr txBox="1"/>
          <p:nvPr/>
        </p:nvSpPr>
        <p:spPr>
          <a:xfrm>
            <a:off x="3161077" y="5662200"/>
            <a:ext cx="13764819"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a:solidFill>
                  <a:srgbClr val="FEC759"/>
                </a:solidFill>
                <a:latin typeface="Poppins"/>
                <a:cs typeface="Calibri"/>
              </a:rPr>
              <a:t>People in STEM use new and emerging technologies to help solve problems. To succeed on this challenge you are going to have think ahead, predict and be imaginative</a:t>
            </a:r>
            <a:r>
              <a:rPr lang="en-GB" sz="1100">
                <a:solidFill>
                  <a:srgbClr val="70AD47"/>
                </a:solidFill>
                <a:latin typeface="Poppins"/>
                <a:cs typeface="Calibri"/>
              </a:rPr>
              <a:t>. </a:t>
            </a:r>
            <a:endParaRPr lang="en-US" sz="1100">
              <a:solidFill>
                <a:srgbClr val="70AD47"/>
              </a:solidFill>
              <a:latin typeface="Poppins"/>
              <a:cs typeface="Calibri"/>
            </a:endParaRPr>
          </a:p>
        </p:txBody>
      </p:sp>
    </p:spTree>
    <p:extLst>
      <p:ext uri="{BB962C8B-B14F-4D97-AF65-F5344CB8AC3E}">
        <p14:creationId xmlns:p14="http://schemas.microsoft.com/office/powerpoint/2010/main" val="2083665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C2D003-EAB9-DF4B-6830-0B3C96D20273}"/>
              </a:ext>
            </a:extLst>
          </p:cNvPr>
          <p:cNvSpPr>
            <a:spLocks noGrp="1"/>
          </p:cNvSpPr>
          <p:nvPr>
            <p:ph type="body" sz="quarter" idx="11"/>
          </p:nvPr>
        </p:nvSpPr>
        <p:spPr>
          <a:xfrm>
            <a:off x="715964" y="2567253"/>
            <a:ext cx="18507425" cy="7202217"/>
          </a:xfrm>
        </p:spPr>
        <p:txBody>
          <a:bodyPr lIns="91440" tIns="45720" rIns="91440" bIns="45720" anchor="t"/>
          <a:lstStyle/>
          <a:p>
            <a:pPr algn="l">
              <a:lnSpc>
                <a:spcPct val="100000"/>
              </a:lnSpc>
            </a:pPr>
            <a:r>
              <a:rPr lang="en-US" sz="3600" b="0" i="0" dirty="0">
                <a:latin typeface="Poppins"/>
                <a:ea typeface="Calibri"/>
                <a:cs typeface="Poppins"/>
              </a:rPr>
              <a:t>To solve this problem you will use a design thinking process. This is what people working in STEM, and more widely, use to create effective solutions. </a:t>
            </a:r>
          </a:p>
          <a:p>
            <a:pPr algn="l">
              <a:lnSpc>
                <a:spcPct val="100000"/>
              </a:lnSpc>
            </a:pPr>
            <a:r>
              <a:rPr lang="en-US" sz="3600" b="0" i="0" dirty="0">
                <a:latin typeface="Poppins"/>
                <a:ea typeface="Calibri"/>
                <a:cs typeface="Poppins"/>
              </a:rPr>
              <a:t>It includes the following steps:</a:t>
            </a:r>
          </a:p>
          <a:p>
            <a:endParaRPr lang="en-US" sz="3600" dirty="0"/>
          </a:p>
        </p:txBody>
      </p:sp>
      <p:sp>
        <p:nvSpPr>
          <p:cNvPr id="3" name="Text Placeholder 2">
            <a:extLst>
              <a:ext uri="{FF2B5EF4-FFF2-40B4-BE49-F238E27FC236}">
                <a16:creationId xmlns:a16="http://schemas.microsoft.com/office/drawing/2014/main" id="{9ED62F3E-802B-A9AF-B254-D0885FFA4CE2}"/>
              </a:ext>
            </a:extLst>
          </p:cNvPr>
          <p:cNvSpPr>
            <a:spLocks noGrp="1"/>
          </p:cNvSpPr>
          <p:nvPr>
            <p:ph type="body" sz="quarter" idx="15"/>
          </p:nvPr>
        </p:nvSpPr>
        <p:spPr/>
        <p:txBody>
          <a:bodyPr lIns="91440" tIns="45720" rIns="91440" bIns="45720" anchor="t"/>
          <a:lstStyle/>
          <a:p>
            <a:r>
              <a:rPr lang="en-US" sz="5400" i="0" dirty="0">
                <a:latin typeface="Poppins"/>
                <a:cs typeface="Poppins"/>
              </a:rPr>
              <a:t>Design thinking</a:t>
            </a:r>
            <a:endParaRPr lang="en-US" sz="5400" i="0" dirty="0"/>
          </a:p>
        </p:txBody>
      </p:sp>
      <p:pic>
        <p:nvPicPr>
          <p:cNvPr id="7" name="Picture 6" descr="A diagram of a process&#10;&#10;Description automatically generated">
            <a:extLst>
              <a:ext uri="{FF2B5EF4-FFF2-40B4-BE49-F238E27FC236}">
                <a16:creationId xmlns:a16="http://schemas.microsoft.com/office/drawing/2014/main" id="{35FF121F-CAA6-1056-11B8-EA6061097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689" y="4165600"/>
            <a:ext cx="5935246" cy="5935246"/>
          </a:xfrm>
          <a:prstGeom prst="rect">
            <a:avLst/>
          </a:prstGeom>
        </p:spPr>
      </p:pic>
    </p:spTree>
    <p:extLst>
      <p:ext uri="{BB962C8B-B14F-4D97-AF65-F5344CB8AC3E}">
        <p14:creationId xmlns:p14="http://schemas.microsoft.com/office/powerpoint/2010/main" val="4168462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r>
              <a:rPr lang="en-US" sz="4800" i="0">
                <a:latin typeface="Poppins"/>
                <a:cs typeface="Poppins"/>
              </a:rPr>
              <a:t>TECHNOLOGY MAKING A GREENER WORLD</a:t>
            </a:r>
            <a:endParaRPr lang="en-US" sz="4800" i="0"/>
          </a:p>
          <a:p>
            <a:endParaRPr lang="en-GB"/>
          </a:p>
        </p:txBody>
      </p:sp>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554598" y="2244259"/>
            <a:ext cx="19024319" cy="6156325"/>
          </a:xfrm>
        </p:spPr>
        <p:txBody>
          <a:bodyPr lIns="91440" tIns="45720" rIns="91440" bIns="45720" anchor="t"/>
          <a:lstStyle/>
          <a:p>
            <a:pPr>
              <a:buClr>
                <a:srgbClr val="FEC759"/>
              </a:buClr>
              <a:buSzPct val="110000"/>
            </a:pPr>
            <a:r>
              <a:rPr lang="en-US" sz="4000" i="0" dirty="0">
                <a:solidFill>
                  <a:srgbClr val="002060"/>
                </a:solidFill>
                <a:latin typeface="Poppins"/>
                <a:cs typeface="Poppins"/>
              </a:rPr>
              <a:t>Project concept: define your problem</a:t>
            </a:r>
          </a:p>
          <a:p>
            <a:pPr>
              <a:buClr>
                <a:srgbClr val="FEC759"/>
              </a:buClr>
              <a:buSzPct val="110000"/>
            </a:pPr>
            <a:r>
              <a:rPr lang="en-US" sz="3200" i="0" dirty="0">
                <a:latin typeface="Poppins"/>
                <a:cs typeface="Poppins"/>
              </a:rPr>
              <a:t>It is important to be clear on what problem your solution will solve and spend time on this. Why?</a:t>
            </a:r>
          </a:p>
          <a:p>
            <a:pPr>
              <a:buClr>
                <a:srgbClr val="FEC759"/>
              </a:buClr>
              <a:buSzPct val="110000"/>
            </a:pPr>
            <a:r>
              <a:rPr lang="en-US" sz="3200" i="0" dirty="0">
                <a:solidFill>
                  <a:srgbClr val="002060"/>
                </a:solidFill>
                <a:latin typeface="Poppins"/>
                <a:cs typeface="Poppins"/>
              </a:rPr>
              <a:t>The outcome is to </a:t>
            </a:r>
            <a:r>
              <a:rPr lang="en-US" sz="3200" i="0" u="sng" dirty="0">
                <a:solidFill>
                  <a:srgbClr val="002060"/>
                </a:solidFill>
                <a:latin typeface="Poppins"/>
                <a:cs typeface="Poppins"/>
              </a:rPr>
              <a:t>create a problem statement.</a:t>
            </a:r>
          </a:p>
          <a:p>
            <a:pPr>
              <a:buClr>
                <a:srgbClr val="FEC759"/>
              </a:buClr>
              <a:buSzPct val="110000"/>
            </a:pPr>
            <a:r>
              <a:rPr lang="en-US" sz="3200" i="0" dirty="0">
                <a:latin typeface="Poppins"/>
                <a:cs typeface="Poppins"/>
              </a:rPr>
              <a:t> - You will have three steps to follow to create this.</a:t>
            </a:r>
          </a:p>
          <a:p>
            <a:pPr>
              <a:buClr>
                <a:srgbClr val="FEC759"/>
              </a:buClr>
              <a:buSzPct val="110000"/>
            </a:pPr>
            <a:r>
              <a:rPr lang="en-US" sz="3200" i="0" dirty="0">
                <a:latin typeface="Poppins"/>
                <a:cs typeface="Poppins"/>
              </a:rPr>
              <a:t>- Through creating this you will develop the following skills that STEM jobs value : </a:t>
            </a:r>
            <a:endParaRPr lang="en-US" sz="4100" i="0" dirty="0"/>
          </a:p>
          <a:p>
            <a:pPr marL="914400" lvl="1" indent="-457200">
              <a:buClr>
                <a:srgbClr val="FEC759"/>
              </a:buClr>
              <a:buSzPct val="110000"/>
              <a:buFontTx/>
              <a:buChar char="-"/>
            </a:pPr>
            <a:r>
              <a:rPr lang="en-US" sz="3200" dirty="0">
                <a:solidFill>
                  <a:schemeClr val="bg1"/>
                </a:solidFill>
                <a:latin typeface="Poppins"/>
                <a:cs typeface="Poppins"/>
              </a:rPr>
              <a:t>Investigative thinking skills </a:t>
            </a:r>
            <a:endParaRPr lang="en-US" sz="3200" dirty="0">
              <a:solidFill>
                <a:schemeClr val="bg1"/>
              </a:solidFill>
            </a:endParaRPr>
          </a:p>
          <a:p>
            <a:pPr marL="914400" lvl="1" indent="-457200">
              <a:buClr>
                <a:srgbClr val="FEC759"/>
              </a:buClr>
              <a:buSzPct val="110000"/>
              <a:buFontTx/>
              <a:buChar char="-"/>
            </a:pPr>
            <a:r>
              <a:rPr lang="en-US" sz="3200" dirty="0">
                <a:solidFill>
                  <a:schemeClr val="bg1"/>
                </a:solidFill>
                <a:latin typeface="Poppins"/>
                <a:cs typeface="Poppins"/>
              </a:rPr>
              <a:t>Critical analysis skills</a:t>
            </a:r>
          </a:p>
          <a:p>
            <a:pPr marL="914400" lvl="1" indent="-457200">
              <a:buClr>
                <a:srgbClr val="FEC759"/>
              </a:buClr>
              <a:buSzPct val="110000"/>
              <a:buFontTx/>
              <a:buChar char="-"/>
            </a:pPr>
            <a:r>
              <a:rPr lang="en-US" sz="3200" dirty="0">
                <a:solidFill>
                  <a:schemeClr val="bg1"/>
                </a:solidFill>
                <a:latin typeface="Poppins"/>
                <a:cs typeface="Poppins"/>
              </a:rPr>
              <a:t>Communication of ideas</a:t>
            </a:r>
          </a:p>
        </p:txBody>
      </p:sp>
    </p:spTree>
    <p:extLst>
      <p:ext uri="{BB962C8B-B14F-4D97-AF65-F5344CB8AC3E}">
        <p14:creationId xmlns:p14="http://schemas.microsoft.com/office/powerpoint/2010/main" val="340532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6636FA-94CF-A5A5-C376-61E88307A2A1}"/>
              </a:ext>
            </a:extLst>
          </p:cNvPr>
          <p:cNvSpPr>
            <a:spLocks noGrp="1"/>
          </p:cNvSpPr>
          <p:nvPr>
            <p:ph type="body" sz="quarter" idx="11"/>
          </p:nvPr>
        </p:nvSpPr>
        <p:spPr>
          <a:xfrm>
            <a:off x="526768" y="1061158"/>
            <a:ext cx="18043041" cy="7202217"/>
          </a:xfrm>
        </p:spPr>
        <p:txBody>
          <a:bodyPr lIns="91440" tIns="45720" rIns="91440" bIns="45720" anchor="t"/>
          <a:lstStyle/>
          <a:p>
            <a:r>
              <a:rPr lang="en-US" sz="3600" i="0" dirty="0">
                <a:latin typeface="Poppins"/>
                <a:cs typeface="Poppins"/>
              </a:rPr>
              <a:t>Project concept – define your problem</a:t>
            </a:r>
            <a:endParaRPr lang="en-US" i="0" dirty="0"/>
          </a:p>
          <a:p>
            <a:r>
              <a:rPr lang="en-US" sz="3600" i="0" dirty="0">
                <a:latin typeface="Poppins"/>
                <a:cs typeface="Poppins"/>
              </a:rPr>
              <a:t>Step 1: Decide on the problem you will solve. </a:t>
            </a:r>
          </a:p>
          <a:p>
            <a:pPr marL="571500" indent="-571500">
              <a:buFont typeface="Arial,Sans-Serif"/>
              <a:buChar char="•"/>
            </a:pPr>
            <a:r>
              <a:rPr lang="en-US" sz="3600" i="0" dirty="0">
                <a:solidFill>
                  <a:schemeClr val="bg1"/>
                </a:solidFill>
                <a:latin typeface="Poppins"/>
                <a:cs typeface="Poppins"/>
              </a:rPr>
              <a:t>What are they key problems in making a </a:t>
            </a:r>
            <a:endParaRPr lang="en-US" i="0" dirty="0">
              <a:solidFill>
                <a:schemeClr val="bg1"/>
              </a:solidFill>
            </a:endParaRPr>
          </a:p>
          <a:p>
            <a:r>
              <a:rPr lang="en-US" sz="3600" i="0" dirty="0">
                <a:solidFill>
                  <a:schemeClr val="bg1"/>
                </a:solidFill>
                <a:latin typeface="Poppins"/>
                <a:cs typeface="Poppins"/>
              </a:rPr>
              <a:t>sustainable and  greener world that you know?</a:t>
            </a:r>
            <a:endParaRPr lang="en-US" i="0" dirty="0">
              <a:solidFill>
                <a:schemeClr val="bg1"/>
              </a:solidFill>
            </a:endParaRPr>
          </a:p>
          <a:p>
            <a:pPr marL="571500" indent="-571500">
              <a:buFont typeface="Arial,Sans-Serif"/>
              <a:buChar char="•"/>
            </a:pPr>
            <a:r>
              <a:rPr lang="en-US" sz="3600" i="0" dirty="0">
                <a:solidFill>
                  <a:schemeClr val="bg1"/>
                </a:solidFill>
                <a:latin typeface="Poppins"/>
                <a:cs typeface="Poppins"/>
              </a:rPr>
              <a:t>What problems can you see here? </a:t>
            </a:r>
          </a:p>
          <a:p>
            <a:pPr marL="571500" indent="-571500">
              <a:buFont typeface="Arial,Sans-Serif"/>
              <a:buChar char="•"/>
            </a:pPr>
            <a:r>
              <a:rPr lang="en-US" sz="3600" i="0" dirty="0">
                <a:solidFill>
                  <a:schemeClr val="bg1"/>
                </a:solidFill>
                <a:latin typeface="Poppins"/>
                <a:cs typeface="Poppins"/>
              </a:rPr>
              <a:t>Which problem will you tackle?</a:t>
            </a:r>
          </a:p>
        </p:txBody>
      </p:sp>
      <p:sp>
        <p:nvSpPr>
          <p:cNvPr id="3" name="Text Placeholder 2">
            <a:extLst>
              <a:ext uri="{FF2B5EF4-FFF2-40B4-BE49-F238E27FC236}">
                <a16:creationId xmlns:a16="http://schemas.microsoft.com/office/drawing/2014/main" id="{A2155BFE-235F-FF6C-4710-0A5C5A867F87}"/>
              </a:ext>
            </a:extLst>
          </p:cNvPr>
          <p:cNvSpPr>
            <a:spLocks noGrp="1"/>
          </p:cNvSpPr>
          <p:nvPr>
            <p:ph type="body" sz="quarter" idx="15"/>
          </p:nvPr>
        </p:nvSpPr>
        <p:spPr>
          <a:xfrm>
            <a:off x="534815" y="345560"/>
            <a:ext cx="14487313" cy="620119"/>
          </a:xfrm>
        </p:spPr>
        <p:txBody>
          <a:bodyPr lIns="91440" tIns="45720" rIns="91440" bIns="45720" anchor="t"/>
          <a:lstStyle/>
          <a:p>
            <a:r>
              <a:rPr lang="en-US" sz="4800" i="0">
                <a:latin typeface="Poppins"/>
                <a:cs typeface="Poppins"/>
              </a:rPr>
              <a:t>TECHNOLOGY MAKING A GREENER WORLD</a:t>
            </a:r>
            <a:endParaRPr lang="en-US" i="0"/>
          </a:p>
        </p:txBody>
      </p:sp>
      <p:pic>
        <p:nvPicPr>
          <p:cNvPr id="8" name="Picture 7" descr="Aerial view of a forest&#10;&#10;Description automatically generated">
            <a:extLst>
              <a:ext uri="{FF2B5EF4-FFF2-40B4-BE49-F238E27FC236}">
                <a16:creationId xmlns:a16="http://schemas.microsoft.com/office/drawing/2014/main" id="{513791C1-4F87-126E-4998-5E9C50130897}"/>
              </a:ext>
            </a:extLst>
          </p:cNvPr>
          <p:cNvPicPr>
            <a:picLocks noChangeAspect="1"/>
          </p:cNvPicPr>
          <p:nvPr/>
        </p:nvPicPr>
        <p:blipFill>
          <a:blip r:embed="rId3"/>
          <a:stretch>
            <a:fillRect/>
          </a:stretch>
        </p:blipFill>
        <p:spPr>
          <a:xfrm>
            <a:off x="656060" y="7353567"/>
            <a:ext cx="4891526" cy="3280371"/>
          </a:xfrm>
          <a:prstGeom prst="rect">
            <a:avLst/>
          </a:prstGeom>
        </p:spPr>
      </p:pic>
      <p:pic>
        <p:nvPicPr>
          <p:cNvPr id="9" name="Picture 8" descr="A shoreline cluttered with thousands of pieces of plastic and detritus">
            <a:extLst>
              <a:ext uri="{FF2B5EF4-FFF2-40B4-BE49-F238E27FC236}">
                <a16:creationId xmlns:a16="http://schemas.microsoft.com/office/drawing/2014/main" id="{02C4F859-45DF-7D40-EB11-261E162DC366}"/>
              </a:ext>
            </a:extLst>
          </p:cNvPr>
          <p:cNvPicPr>
            <a:picLocks noChangeAspect="1"/>
          </p:cNvPicPr>
          <p:nvPr/>
        </p:nvPicPr>
        <p:blipFill rotWithShape="1">
          <a:blip r:embed="rId4"/>
          <a:srcRect t="27356" r="51247" b="15638"/>
          <a:stretch/>
        </p:blipFill>
        <p:spPr>
          <a:xfrm>
            <a:off x="7438017" y="6934336"/>
            <a:ext cx="4612865" cy="4013848"/>
          </a:xfrm>
          <a:prstGeom prst="rect">
            <a:avLst/>
          </a:prstGeom>
        </p:spPr>
      </p:pic>
      <p:pic>
        <p:nvPicPr>
          <p:cNvPr id="4" name="Picture 3" descr="A graph on a black background&#10;&#10;Description automatically generated">
            <a:extLst>
              <a:ext uri="{FF2B5EF4-FFF2-40B4-BE49-F238E27FC236}">
                <a16:creationId xmlns:a16="http://schemas.microsoft.com/office/drawing/2014/main" id="{D3A953EF-ECF8-0B50-654A-AE0B5DCE412D}"/>
              </a:ext>
            </a:extLst>
          </p:cNvPr>
          <p:cNvPicPr>
            <a:picLocks noChangeAspect="1"/>
          </p:cNvPicPr>
          <p:nvPr/>
        </p:nvPicPr>
        <p:blipFill rotWithShape="1">
          <a:blip r:embed="rId5"/>
          <a:srcRect l="15643" t="4626" r="15644" b="13523"/>
          <a:stretch/>
        </p:blipFill>
        <p:spPr>
          <a:xfrm>
            <a:off x="10988751" y="1312617"/>
            <a:ext cx="8780131" cy="5917476"/>
          </a:xfrm>
          <a:prstGeom prst="rect">
            <a:avLst/>
          </a:prstGeom>
        </p:spPr>
      </p:pic>
    </p:spTree>
    <p:extLst>
      <p:ext uri="{BB962C8B-B14F-4D97-AF65-F5344CB8AC3E}">
        <p14:creationId xmlns:p14="http://schemas.microsoft.com/office/powerpoint/2010/main" val="1825810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539047"/>
            <a:ext cx="19159325" cy="7202217"/>
          </a:xfrm>
        </p:spPr>
        <p:txBody>
          <a:bodyPr lIns="91440" tIns="45720" rIns="91440" bIns="45720" anchor="t"/>
          <a:lstStyle/>
          <a:p>
            <a:pPr>
              <a:buClr>
                <a:srgbClr val="FEC759"/>
              </a:buClr>
              <a:buSzPct val="110000"/>
            </a:pPr>
            <a:r>
              <a:rPr lang="en-US" sz="4000" i="0" dirty="0">
                <a:solidFill>
                  <a:srgbClr val="FFC000"/>
                </a:solidFill>
                <a:latin typeface="Poppins"/>
                <a:cs typeface="Poppins"/>
              </a:rPr>
              <a:t>Project concept – define your problem</a:t>
            </a:r>
          </a:p>
          <a:p>
            <a:pPr>
              <a:buClr>
                <a:srgbClr val="FEC759"/>
              </a:buClr>
              <a:buSzPct val="110000"/>
            </a:pPr>
            <a:r>
              <a:rPr lang="en-US" sz="3600" i="0" dirty="0">
                <a:latin typeface="Poppins"/>
                <a:cs typeface="Poppins"/>
              </a:rPr>
              <a:t>Step 2: Focus your Problem</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Why is this important? What is the core problem at the heart of the issue? </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What are the particular issues? Where does it happen? Who does it impact?</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TECHNOLOGY MAKING A GREENER WORLD </a:t>
            </a:r>
            <a:endParaRPr lang="en-US"/>
          </a:p>
          <a:p>
            <a:endParaRPr lang="en-GB"/>
          </a:p>
        </p:txBody>
      </p:sp>
    </p:spTree>
    <p:extLst>
      <p:ext uri="{BB962C8B-B14F-4D97-AF65-F5344CB8AC3E}">
        <p14:creationId xmlns:p14="http://schemas.microsoft.com/office/powerpoint/2010/main" val="597851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197045"/>
            <a:ext cx="19159325" cy="7202217"/>
          </a:xfrm>
        </p:spPr>
        <p:txBody>
          <a:bodyPr lIns="91440" tIns="45720" rIns="91440" bIns="45720" anchor="t"/>
          <a:lstStyle/>
          <a:p>
            <a:pPr>
              <a:buClr>
                <a:srgbClr val="FEC759"/>
              </a:buClr>
              <a:buSzPct val="110000"/>
            </a:pPr>
            <a:r>
              <a:rPr lang="en-US" sz="4000" i="0" dirty="0">
                <a:solidFill>
                  <a:srgbClr val="FFC000"/>
                </a:solidFill>
                <a:latin typeface="Poppins"/>
                <a:cs typeface="Poppins"/>
              </a:rPr>
              <a:t>Project concept – define your problem</a:t>
            </a:r>
          </a:p>
          <a:p>
            <a:pPr>
              <a:buClr>
                <a:srgbClr val="FEC759"/>
              </a:buClr>
              <a:buSzPct val="110000"/>
            </a:pPr>
            <a:r>
              <a:rPr lang="en-US" sz="3600" i="0" dirty="0">
                <a:latin typeface="Poppins"/>
                <a:cs typeface="Poppins"/>
              </a:rPr>
              <a:t>Step 3: Create your Problem Statement, which describes the problem you will solve.</a:t>
            </a:r>
          </a:p>
          <a:p>
            <a:pPr>
              <a:buClr>
                <a:srgbClr val="FEC759"/>
              </a:buClr>
              <a:buSzPct val="110000"/>
            </a:pPr>
            <a:r>
              <a:rPr lang="en-US" sz="3600" i="0" dirty="0">
                <a:solidFill>
                  <a:schemeClr val="bg1"/>
                </a:solidFill>
                <a:latin typeface="Poppins"/>
                <a:cs typeface="Poppins"/>
              </a:rPr>
              <a:t>Use the following three W’s to create it:</a:t>
            </a:r>
          </a:p>
          <a:p>
            <a:pPr marL="571500" indent="-571500">
              <a:buClr>
                <a:srgbClr val="FEC759"/>
              </a:buClr>
              <a:buSzPct val="110000"/>
              <a:buFont typeface="Arial" panose="020B0604020202020204" pitchFamily="34" charset="0"/>
              <a:buChar char="•"/>
            </a:pPr>
            <a:r>
              <a:rPr lang="en-US" sz="3600" i="0" dirty="0">
                <a:solidFill>
                  <a:schemeClr val="accent1"/>
                </a:solidFill>
                <a:latin typeface="Poppins"/>
                <a:cs typeface="Poppins"/>
              </a:rPr>
              <a:t>WHO or WHAT is facing your problem? </a:t>
            </a:r>
          </a:p>
          <a:p>
            <a:pPr marL="571500" indent="-571500">
              <a:buClr>
                <a:srgbClr val="FEC759"/>
              </a:buClr>
              <a:buSzPct val="110000"/>
              <a:buFont typeface="Arial" panose="020B0604020202020204" pitchFamily="34" charset="0"/>
              <a:buChar char="•"/>
            </a:pPr>
            <a:r>
              <a:rPr lang="en-US" sz="3600" i="0" dirty="0">
                <a:solidFill>
                  <a:schemeClr val="accent4"/>
                </a:solidFill>
                <a:latin typeface="Poppins"/>
                <a:cs typeface="Poppins"/>
              </a:rPr>
              <a:t>WHAT is the problem they are facing?</a:t>
            </a:r>
          </a:p>
          <a:p>
            <a:pPr marL="571500" indent="-571500">
              <a:buClr>
                <a:srgbClr val="FEC759"/>
              </a:buClr>
              <a:buSzPct val="110000"/>
              <a:buFont typeface="Arial" panose="020B0604020202020204" pitchFamily="34" charset="0"/>
              <a:buChar char="•"/>
            </a:pPr>
            <a:r>
              <a:rPr lang="en-US" sz="3600" i="0" dirty="0">
                <a:solidFill>
                  <a:schemeClr val="accent5"/>
                </a:solidFill>
                <a:latin typeface="Poppins"/>
                <a:cs typeface="Poppins"/>
              </a:rPr>
              <a:t>WHY should this problem be solved / WHAT will your solution do and help?</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TECHNOLOGY MAKING A GREENER WORLD</a:t>
            </a:r>
          </a:p>
          <a:p>
            <a:endParaRPr lang="en-GB"/>
          </a:p>
        </p:txBody>
      </p:sp>
      <p:sp>
        <p:nvSpPr>
          <p:cNvPr id="7" name="TextBox 6">
            <a:extLst>
              <a:ext uri="{FF2B5EF4-FFF2-40B4-BE49-F238E27FC236}">
                <a16:creationId xmlns:a16="http://schemas.microsoft.com/office/drawing/2014/main" id="{A4E2A5F0-7A1A-DFA2-44F5-C06C6462BB82}"/>
              </a:ext>
            </a:extLst>
          </p:cNvPr>
          <p:cNvSpPr txBox="1"/>
          <p:nvPr/>
        </p:nvSpPr>
        <p:spPr>
          <a:xfrm>
            <a:off x="10247370" y="4622896"/>
            <a:ext cx="8916150" cy="2554545"/>
          </a:xfrm>
          <a:prstGeom prst="rect">
            <a:avLst/>
          </a:prstGeom>
          <a:solidFill>
            <a:schemeClr val="bg1"/>
          </a:solidFill>
          <a:ln>
            <a:solidFill>
              <a:srgbClr val="FEC700"/>
            </a:solidFill>
          </a:ln>
        </p:spPr>
        <p:txBody>
          <a:bodyPr wrap="square" lIns="91440" tIns="45720" rIns="91440" bIns="45720" rtlCol="0" anchor="t">
            <a:spAutoFit/>
          </a:bodyPr>
          <a:lstStyle/>
          <a:p>
            <a:pPr algn="ctr"/>
            <a:r>
              <a:rPr lang="en-US" sz="3200" b="1">
                <a:solidFill>
                  <a:schemeClr val="accent1"/>
                </a:solidFill>
                <a:latin typeface="Poppins"/>
                <a:cs typeface="Poppins"/>
              </a:rPr>
              <a:t>The ocean </a:t>
            </a:r>
            <a:r>
              <a:rPr lang="en-US" sz="3200" b="1">
                <a:solidFill>
                  <a:schemeClr val="accent4"/>
                </a:solidFill>
                <a:latin typeface="Poppins"/>
                <a:cs typeface="Poppins"/>
              </a:rPr>
              <a:t>has too much plastic in it</a:t>
            </a:r>
            <a:r>
              <a:rPr lang="en-US" sz="3200" b="1">
                <a:latin typeface="Poppins"/>
                <a:cs typeface="Poppins"/>
              </a:rPr>
              <a:t>. </a:t>
            </a:r>
            <a:r>
              <a:rPr lang="en-US" sz="3200" b="1">
                <a:solidFill>
                  <a:schemeClr val="accent5"/>
                </a:solidFill>
                <a:latin typeface="Poppins"/>
                <a:cs typeface="Poppins"/>
              </a:rPr>
              <a:t>My solution will use technology to create a way to remove current plastic and stop anymore from entering the ocean, to help the ocean be cleaner.</a:t>
            </a:r>
            <a:endParaRPr lang="en-GB" sz="3200" b="1">
              <a:solidFill>
                <a:schemeClr val="accent5"/>
              </a:solidFill>
              <a:latin typeface="Poppins"/>
              <a:cs typeface="Poppins"/>
            </a:endParaRPr>
          </a:p>
        </p:txBody>
      </p:sp>
    </p:spTree>
    <p:extLst>
      <p:ext uri="{BB962C8B-B14F-4D97-AF65-F5344CB8AC3E}">
        <p14:creationId xmlns:p14="http://schemas.microsoft.com/office/powerpoint/2010/main" val="2291229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02F698-A0A9-C4BF-580A-78423BC9A37D}"/>
              </a:ext>
            </a:extLst>
          </p:cNvPr>
          <p:cNvSpPr>
            <a:spLocks noGrp="1"/>
          </p:cNvSpPr>
          <p:nvPr>
            <p:ph type="body" sz="quarter" idx="11"/>
          </p:nvPr>
        </p:nvSpPr>
        <p:spPr>
          <a:xfrm>
            <a:off x="744972" y="2575140"/>
            <a:ext cx="17384278" cy="7270534"/>
          </a:xfrm>
        </p:spPr>
        <p:txBody>
          <a:bodyPr lIns="91440" tIns="45720" rIns="91440" bIns="45720" anchor="t"/>
          <a:lstStyle/>
          <a:p>
            <a:pPr>
              <a:lnSpc>
                <a:spcPct val="150000"/>
              </a:lnSpc>
            </a:pPr>
            <a:r>
              <a:rPr lang="en-GB" b="1" i="0" dirty="0">
                <a:latin typeface="Poppins"/>
                <a:cs typeface="Poppins"/>
              </a:rPr>
              <a:t>The Big Bang Challenge</a:t>
            </a:r>
          </a:p>
          <a:p>
            <a:pPr>
              <a:lnSpc>
                <a:spcPct val="150000"/>
              </a:lnSpc>
            </a:pPr>
            <a:r>
              <a:rPr lang="en-GB" i="0" dirty="0">
                <a:latin typeface="Poppins Light"/>
                <a:cs typeface="Poppins Light"/>
              </a:rPr>
              <a:t>The Big Bang Challenge is an inspiring project resource, for students aged 11 to 18, of all abilities, to guide them through the stages of STEM project work. </a:t>
            </a:r>
          </a:p>
          <a:p>
            <a:pPr>
              <a:lnSpc>
                <a:spcPct val="150000"/>
              </a:lnSpc>
            </a:pPr>
            <a:r>
              <a:rPr lang="en-US" i="0" dirty="0">
                <a:latin typeface="Poppins Light"/>
                <a:cs typeface="Poppins Light"/>
              </a:rPr>
              <a:t>By taking part students will practice and develop:</a:t>
            </a:r>
          </a:p>
          <a:p>
            <a:pPr>
              <a:lnSpc>
                <a:spcPct val="150000"/>
              </a:lnSpc>
            </a:pPr>
            <a:r>
              <a:rPr lang="en-US" i="0" dirty="0">
                <a:latin typeface="Poppins Light"/>
                <a:cs typeface="Poppins Light"/>
              </a:rPr>
              <a:t>•	design thinking skills</a:t>
            </a:r>
          </a:p>
          <a:p>
            <a:pPr>
              <a:lnSpc>
                <a:spcPct val="150000"/>
              </a:lnSpc>
            </a:pPr>
            <a:r>
              <a:rPr lang="en-US" i="0" dirty="0">
                <a:latin typeface="Poppins Light"/>
                <a:cs typeface="Poppins Light"/>
              </a:rPr>
              <a:t>•	confidence in self-led project-based work</a:t>
            </a:r>
          </a:p>
          <a:p>
            <a:pPr>
              <a:lnSpc>
                <a:spcPct val="150000"/>
              </a:lnSpc>
            </a:pPr>
            <a:r>
              <a:rPr lang="en-US" i="0" dirty="0">
                <a:latin typeface="Poppins Light"/>
                <a:cs typeface="Poppins Light"/>
              </a:rPr>
              <a:t>•	knowledge of future global issues in STEM</a:t>
            </a:r>
          </a:p>
          <a:p>
            <a:pPr>
              <a:lnSpc>
                <a:spcPct val="150000"/>
              </a:lnSpc>
            </a:pPr>
            <a:r>
              <a:rPr lang="en-US" i="0" dirty="0">
                <a:latin typeface="Poppins Light"/>
                <a:cs typeface="Poppins Light"/>
              </a:rPr>
              <a:t>•	understanding of the process people working in STEM use</a:t>
            </a:r>
          </a:p>
          <a:p>
            <a:pPr>
              <a:lnSpc>
                <a:spcPct val="150000"/>
              </a:lnSpc>
            </a:pPr>
            <a:r>
              <a:rPr lang="en-US" i="0" dirty="0">
                <a:latin typeface="Poppins Light"/>
                <a:cs typeface="Poppins Light"/>
              </a:rPr>
              <a:t>Each Big Bang Challenge focuses on a particular theme and asks young people questions, to inspire them and encourage their creative thinking. These enhance the curriculum through embedding careers, and skills throughout as well as building on subjects being learnt. </a:t>
            </a:r>
          </a:p>
          <a:p>
            <a:pPr>
              <a:lnSpc>
                <a:spcPct val="150000"/>
              </a:lnSpc>
            </a:pPr>
            <a:endParaRPr lang="en-GB" i="0" dirty="0">
              <a:latin typeface="Poppins Light" panose="00000400000000000000" pitchFamily="2" charset="0"/>
              <a:cs typeface="Poppins Light" panose="00000400000000000000" pitchFamily="2" charset="0"/>
            </a:endParaRPr>
          </a:p>
          <a:p>
            <a:pPr>
              <a:lnSpc>
                <a:spcPct val="150000"/>
              </a:lnSpc>
            </a:pPr>
            <a:r>
              <a:rPr lang="en-GB" i="0" dirty="0">
                <a:latin typeface="Poppins Light"/>
                <a:cs typeface="Poppins Light"/>
              </a:rPr>
              <a:t>Each Challenge has a different theme which ties in with real world applications. Each theme gives some ideas for possible areas of research and gives young people some food thought to get them started on a STEM project that is of interest to them.</a:t>
            </a:r>
          </a:p>
          <a:p>
            <a:pPr>
              <a:lnSpc>
                <a:spcPct val="150000"/>
              </a:lnSpc>
            </a:pPr>
            <a:endParaRPr lang="en-GB" i="0" dirty="0">
              <a:highlight>
                <a:srgbClr val="FFFF00"/>
              </a:highlight>
              <a:latin typeface="Poppins Light" panose="00000400000000000000" pitchFamily="2" charset="0"/>
              <a:cs typeface="Poppins Light" panose="00000400000000000000" pitchFamily="2" charset="0"/>
            </a:endParaRPr>
          </a:p>
          <a:p>
            <a:pPr>
              <a:lnSpc>
                <a:spcPct val="150000"/>
              </a:lnSpc>
            </a:pPr>
            <a:r>
              <a:rPr lang="en-GB" i="0" dirty="0">
                <a:latin typeface="Poppins Light"/>
                <a:cs typeface="Poppins Light"/>
              </a:rPr>
              <a:t>Support and excite your students as they take part in the Challenge by using our gameboard to track progress, and reward students with certificates as they become big thinkers, problem solvers and inventors – just like real engineers and scientists!</a:t>
            </a:r>
            <a:endParaRPr lang="en-GB" i="0" dirty="0">
              <a:cs typeface="Poppins Light"/>
            </a:endParaRPr>
          </a:p>
          <a:p>
            <a:pPr>
              <a:lnSpc>
                <a:spcPct val="150000"/>
              </a:lnSpc>
            </a:pPr>
            <a:endParaRPr lang="en-GB" dirty="0">
              <a:highlight>
                <a:srgbClr val="FFFF00"/>
              </a:highlight>
              <a:latin typeface="Poppins Light" panose="00000400000000000000" pitchFamily="2" charset="0"/>
              <a:cs typeface="Poppins Light" panose="00000400000000000000" pitchFamily="2" charset="0"/>
            </a:endParaRPr>
          </a:p>
          <a:p>
            <a:pPr>
              <a:lnSpc>
                <a:spcPct val="150000"/>
              </a:lnSpc>
              <a:buClr>
                <a:srgbClr val="FEC759"/>
              </a:buClr>
            </a:pPr>
            <a:endParaRPr lang="en-GB" b="1" dirty="0">
              <a:latin typeface="Poppins Light" panose="00000400000000000000" pitchFamily="2" charset="0"/>
              <a:cs typeface="Poppins Light" panose="00000400000000000000" pitchFamily="2" charset="0"/>
            </a:endParaRPr>
          </a:p>
          <a:p>
            <a:pPr marL="342900" indent="-342900">
              <a:lnSpc>
                <a:spcPct val="150000"/>
              </a:lnSpc>
              <a:buClr>
                <a:srgbClr val="FEC759"/>
              </a:buClr>
              <a:buFont typeface="Wingdings" panose="05000000000000000000" pitchFamily="2" charset="2"/>
              <a:buChar char="§"/>
            </a:pPr>
            <a:endParaRPr lang="en-GB" b="1" dirty="0">
              <a:latin typeface="Poppins Light" panose="00000400000000000000" pitchFamily="2" charset="0"/>
              <a:cs typeface="Poppins Light" panose="00000400000000000000" pitchFamily="2" charset="0"/>
            </a:endParaRPr>
          </a:p>
        </p:txBody>
      </p:sp>
      <p:sp>
        <p:nvSpPr>
          <p:cNvPr id="4" name="Text Placeholder 3">
            <a:extLst>
              <a:ext uri="{FF2B5EF4-FFF2-40B4-BE49-F238E27FC236}">
                <a16:creationId xmlns:a16="http://schemas.microsoft.com/office/drawing/2014/main" id="{156069F2-41BE-1586-8358-7AB84DB238CE}"/>
              </a:ext>
            </a:extLst>
          </p:cNvPr>
          <p:cNvSpPr>
            <a:spLocks noGrp="1"/>
          </p:cNvSpPr>
          <p:nvPr>
            <p:ph type="body" sz="quarter" idx="15"/>
          </p:nvPr>
        </p:nvSpPr>
        <p:spPr/>
        <p:txBody>
          <a:bodyPr lIns="91440" tIns="45720" rIns="91440" bIns="45720" anchor="t"/>
          <a:lstStyle/>
          <a:p>
            <a:r>
              <a:rPr lang="en-GB" sz="4800" i="0">
                <a:latin typeface="Poppins"/>
                <a:cs typeface="Poppins"/>
              </a:rPr>
              <a:t>About The Big Bang Challenge</a:t>
            </a:r>
          </a:p>
        </p:txBody>
      </p:sp>
    </p:spTree>
    <p:extLst>
      <p:ext uri="{BB962C8B-B14F-4D97-AF65-F5344CB8AC3E}">
        <p14:creationId xmlns:p14="http://schemas.microsoft.com/office/powerpoint/2010/main" val="4266260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345542" y="2567254"/>
            <a:ext cx="19758211" cy="6155532"/>
          </a:xfrm>
        </p:spPr>
        <p:txBody>
          <a:bodyPr lIns="91440" tIns="45720" rIns="91440" bIns="45720" anchor="t"/>
          <a:lstStyle/>
          <a:p>
            <a:r>
              <a:rPr lang="en-US" sz="4400" i="0" dirty="0">
                <a:solidFill>
                  <a:srgbClr val="002060"/>
                </a:solidFill>
                <a:latin typeface="Poppins"/>
                <a:cs typeface="Segoe UI"/>
              </a:rPr>
              <a:t>Project process – ideas, prototype, test</a:t>
            </a:r>
            <a:endParaRPr lang="en-US" sz="4400" b="0" i="0" dirty="0">
              <a:solidFill>
                <a:srgbClr val="002060"/>
              </a:solidFill>
              <a:latin typeface="Poppins"/>
              <a:cs typeface="Segoe UI"/>
            </a:endParaRPr>
          </a:p>
          <a:p>
            <a:r>
              <a:rPr lang="en-US" sz="3200" b="0" i="0" dirty="0">
                <a:latin typeface="Poppins"/>
                <a:cs typeface="Segoe UI"/>
              </a:rPr>
              <a:t>The next step is to think of </a:t>
            </a:r>
            <a:r>
              <a:rPr lang="en-US" sz="3200" i="0" dirty="0">
                <a:latin typeface="Poppins"/>
                <a:cs typeface="Segoe UI"/>
              </a:rPr>
              <a:t>ideas</a:t>
            </a:r>
            <a:r>
              <a:rPr lang="en-US" sz="3200" b="0" i="0" dirty="0">
                <a:latin typeface="Poppins"/>
                <a:cs typeface="Segoe UI"/>
              </a:rPr>
              <a:t> for your potential solutions, decide on your </a:t>
            </a:r>
            <a:r>
              <a:rPr lang="en-US" sz="3200" b="0" i="0" dirty="0" err="1">
                <a:latin typeface="Poppins"/>
                <a:cs typeface="Segoe UI"/>
              </a:rPr>
              <a:t>favourite</a:t>
            </a:r>
            <a:r>
              <a:rPr lang="en-US" sz="3200" b="0" i="0" dirty="0">
                <a:latin typeface="Poppins"/>
                <a:cs typeface="Segoe UI"/>
              </a:rPr>
              <a:t>, </a:t>
            </a:r>
            <a:r>
              <a:rPr lang="en-US" sz="3200" i="0" dirty="0">
                <a:latin typeface="Poppins"/>
                <a:cs typeface="Segoe UI"/>
              </a:rPr>
              <a:t>prototype</a:t>
            </a:r>
            <a:r>
              <a:rPr lang="en-US" sz="3200" b="0" i="0" dirty="0">
                <a:latin typeface="Poppins"/>
                <a:cs typeface="Segoe UI"/>
              </a:rPr>
              <a:t> this idea, and then think of ways to </a:t>
            </a:r>
            <a:r>
              <a:rPr lang="en-US" sz="3200" i="0" dirty="0">
                <a:latin typeface="Poppins"/>
                <a:cs typeface="Segoe UI"/>
              </a:rPr>
              <a:t>test</a:t>
            </a:r>
            <a:r>
              <a:rPr lang="en-US" sz="3200" b="0" i="0" dirty="0">
                <a:latin typeface="Poppins"/>
                <a:cs typeface="Segoe UI"/>
              </a:rPr>
              <a:t> it against your problem statement.</a:t>
            </a:r>
            <a:endParaRPr lang="en-US" sz="3200" b="0" dirty="0">
              <a:latin typeface="Poppins"/>
              <a:cs typeface="Segoe UI"/>
            </a:endParaRPr>
          </a:p>
          <a:p>
            <a:r>
              <a:rPr lang="en-US" sz="3200" i="0" dirty="0">
                <a:solidFill>
                  <a:srgbClr val="002060"/>
                </a:solidFill>
                <a:latin typeface="Poppins"/>
                <a:cs typeface="Segoe UI"/>
              </a:rPr>
              <a:t>The outcome is to </a:t>
            </a:r>
            <a:r>
              <a:rPr lang="en-US" sz="3200" i="0" u="sng" dirty="0">
                <a:solidFill>
                  <a:srgbClr val="002060"/>
                </a:solidFill>
                <a:latin typeface="Poppins"/>
                <a:cs typeface="Segoe UI"/>
              </a:rPr>
              <a:t>create a solution to your problem and think of ways to test it.</a:t>
            </a:r>
            <a:endParaRPr lang="en-US" sz="3200" b="0" i="0" u="sng" dirty="0">
              <a:solidFill>
                <a:srgbClr val="002060"/>
              </a:solidFill>
              <a:latin typeface="Poppins"/>
              <a:cs typeface="Segoe UI"/>
            </a:endParaRPr>
          </a:p>
          <a:p>
            <a:pPr marL="457200" indent="-457200">
              <a:buFont typeface="Arial"/>
              <a:buChar char="•"/>
            </a:pPr>
            <a:r>
              <a:rPr lang="en-US" sz="3200" i="0" dirty="0">
                <a:latin typeface="Poppins"/>
                <a:cs typeface="Arial"/>
              </a:rPr>
              <a:t>Through doing this you will develop the following skills:</a:t>
            </a:r>
            <a:endParaRPr lang="en-US" sz="3200" b="0" i="0" dirty="0">
              <a:latin typeface="Poppins"/>
              <a:cs typeface="Arial"/>
            </a:endParaRPr>
          </a:p>
          <a:p>
            <a:pPr marL="1028700" lvl="1" indent="-571500">
              <a:buFont typeface="Arial"/>
              <a:buChar char="•"/>
            </a:pPr>
            <a:r>
              <a:rPr lang="en-US" sz="3200" spc="-150" dirty="0">
                <a:solidFill>
                  <a:schemeClr val="bg1"/>
                </a:solidFill>
                <a:latin typeface="Poppins"/>
                <a:cs typeface="Arial"/>
              </a:rPr>
              <a:t>Research and communication skills</a:t>
            </a:r>
            <a:endParaRPr lang="en-US" sz="3200" dirty="0">
              <a:solidFill>
                <a:schemeClr val="bg1"/>
              </a:solidFill>
              <a:latin typeface="Poppins"/>
              <a:cs typeface="Arial"/>
            </a:endParaRPr>
          </a:p>
          <a:p>
            <a:pPr marL="1028700" lvl="1" indent="-571500">
              <a:buFont typeface="Arial"/>
              <a:buChar char="•"/>
            </a:pPr>
            <a:r>
              <a:rPr lang="en-US" sz="3200" spc="-150" dirty="0">
                <a:solidFill>
                  <a:schemeClr val="bg1"/>
                </a:solidFill>
                <a:latin typeface="Poppins"/>
                <a:cs typeface="Arial"/>
              </a:rPr>
              <a:t>Creative and logical thinking</a:t>
            </a:r>
            <a:endParaRPr lang="en-US" sz="3200" dirty="0">
              <a:solidFill>
                <a:schemeClr val="bg1"/>
              </a:solidFill>
              <a:latin typeface="Poppins"/>
              <a:cs typeface="Arial"/>
            </a:endParaRPr>
          </a:p>
          <a:p>
            <a:pPr marL="1028700" lvl="1" indent="-571500">
              <a:buFont typeface="Arial"/>
              <a:buChar char="•"/>
            </a:pPr>
            <a:r>
              <a:rPr lang="en-US" sz="3200" spc="-150" dirty="0">
                <a:solidFill>
                  <a:schemeClr val="bg1"/>
                </a:solidFill>
                <a:latin typeface="Poppins"/>
                <a:cs typeface="Arial"/>
              </a:rPr>
              <a:t>Decision Making</a:t>
            </a:r>
            <a:endParaRPr lang="en-US" sz="3200" dirty="0">
              <a:solidFill>
                <a:schemeClr val="bg1"/>
              </a:solidFill>
              <a:latin typeface="Poppins"/>
              <a:cs typeface="Arial"/>
            </a:endParaRPr>
          </a:p>
          <a:p>
            <a:endParaRPr lang="en-GB" dirty="0">
              <a:latin typeface="Poppins"/>
              <a:cs typeface="Poppins"/>
            </a:endParaRPr>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TECHNOLOGY MAKING A GREENER WORLD</a:t>
            </a:r>
            <a:endParaRPr lang="en-US" i="0"/>
          </a:p>
          <a:p>
            <a:endParaRPr lang="en-GB"/>
          </a:p>
        </p:txBody>
      </p:sp>
    </p:spTree>
    <p:extLst>
      <p:ext uri="{BB962C8B-B14F-4D97-AF65-F5344CB8AC3E}">
        <p14:creationId xmlns:p14="http://schemas.microsoft.com/office/powerpoint/2010/main" val="404583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0" y="2567253"/>
            <a:ext cx="19875499" cy="7202217"/>
          </a:xfrm>
        </p:spPr>
        <p:txBody>
          <a:bodyPr lIns="91440" tIns="45720" rIns="91440" bIns="45720" anchor="t"/>
          <a:lstStyle/>
          <a:p>
            <a:r>
              <a:rPr lang="en-US" sz="4400" i="0" dirty="0">
                <a:latin typeface="Poppins"/>
                <a:cs typeface="Poppins"/>
              </a:rPr>
              <a:t>Project process – ideas. </a:t>
            </a:r>
            <a:r>
              <a:rPr lang="en-GB" sz="3200" i="0" dirty="0">
                <a:solidFill>
                  <a:srgbClr val="FFC000"/>
                </a:solidFill>
                <a:latin typeface="Poppins"/>
                <a:cs typeface="Poppins"/>
              </a:rPr>
              <a:t>Think of an interesting, and creative solution to your problem.</a:t>
            </a:r>
          </a:p>
          <a:p>
            <a:r>
              <a:rPr lang="en-GB" sz="3200" i="0" dirty="0">
                <a:solidFill>
                  <a:srgbClr val="FFC000"/>
                </a:solidFill>
                <a:latin typeface="Poppins"/>
                <a:cs typeface="Poppins"/>
              </a:rPr>
              <a:t>Step 1: Research what is out there already. </a:t>
            </a:r>
            <a:r>
              <a:rPr lang="en-GB" sz="3200" i="0" dirty="0">
                <a:solidFill>
                  <a:schemeClr val="bg1"/>
                </a:solidFill>
                <a:latin typeface="Poppins"/>
                <a:cs typeface="Poppins"/>
              </a:rPr>
              <a:t>This will also give you inspiration for your solution. </a:t>
            </a:r>
            <a:endParaRPr lang="en-GB" sz="3200" i="0" dirty="0">
              <a:solidFill>
                <a:schemeClr val="bg1"/>
              </a:solidFill>
            </a:endParaRPr>
          </a:p>
          <a:p>
            <a:r>
              <a:rPr lang="en-GB" sz="3200" i="0" dirty="0">
                <a:latin typeface="Poppins"/>
                <a:cs typeface="Poppins"/>
              </a:rPr>
              <a:t>Step 2: Think of at least five new ideas for your solution. </a:t>
            </a:r>
            <a:endParaRPr lang="en-GB" sz="3200" i="0" dirty="0"/>
          </a:p>
          <a:p>
            <a:pPr>
              <a:lnSpc>
                <a:spcPct val="100000"/>
              </a:lnSpc>
            </a:pPr>
            <a:r>
              <a:rPr lang="en-GB" sz="3200" i="0" dirty="0">
                <a:solidFill>
                  <a:schemeClr val="bg1"/>
                </a:solidFill>
                <a:latin typeface="Poppins"/>
                <a:cs typeface="Poppins"/>
              </a:rPr>
              <a:t>Top tips for developing ideas to your solution:</a:t>
            </a:r>
          </a:p>
          <a:p>
            <a:pPr marL="914400" lvl="1" indent="-457200">
              <a:buFontTx/>
              <a:buChar char="-"/>
            </a:pPr>
            <a:r>
              <a:rPr lang="en-GB" sz="3200" dirty="0">
                <a:solidFill>
                  <a:schemeClr val="bg1"/>
                </a:solidFill>
                <a:latin typeface="Poppins"/>
                <a:cs typeface="Poppins"/>
              </a:rPr>
              <a:t>It’s not about perfection – don’t be judgemental.</a:t>
            </a:r>
          </a:p>
          <a:p>
            <a:pPr marL="914400" lvl="1" indent="-457200">
              <a:buFontTx/>
              <a:buChar char="-"/>
            </a:pPr>
            <a:r>
              <a:rPr lang="en-GB" sz="3200" dirty="0">
                <a:solidFill>
                  <a:schemeClr val="bg1"/>
                </a:solidFill>
                <a:latin typeface="Poppins"/>
                <a:cs typeface="Poppins"/>
              </a:rPr>
              <a:t>Warm up your brain before – then give yourself a time limit.</a:t>
            </a:r>
          </a:p>
          <a:p>
            <a:pPr marL="914400" lvl="1" indent="-457200">
              <a:buFontTx/>
              <a:buChar char="-"/>
            </a:pPr>
            <a:r>
              <a:rPr lang="en-GB" sz="3200" dirty="0">
                <a:solidFill>
                  <a:schemeClr val="bg1"/>
                </a:solidFill>
                <a:latin typeface="Poppins"/>
                <a:cs typeface="Poppins"/>
              </a:rPr>
              <a:t>Write each new idea on a separate post-it to see them all.</a:t>
            </a:r>
          </a:p>
          <a:p>
            <a:pPr marL="914400" lvl="1" indent="-457200">
              <a:buFontTx/>
              <a:buChar char="-"/>
            </a:pPr>
            <a:r>
              <a:rPr lang="en-GB" sz="3200" dirty="0">
                <a:solidFill>
                  <a:schemeClr val="bg1"/>
                </a:solidFill>
                <a:latin typeface="Poppins"/>
                <a:cs typeface="Poppins"/>
              </a:rPr>
              <a:t>Your idea doesn’t have to be 100% original, many ideas adapt, add to an existing idea, or merge two current ideas to create something new.</a:t>
            </a:r>
          </a:p>
          <a:p>
            <a:pPr marL="457200" indent="-457200">
              <a:buFont typeface="Arial" panose="020B0604020202020204" pitchFamily="34" charset="0"/>
              <a:buChar char="•"/>
            </a:pPr>
            <a:r>
              <a:rPr lang="en-GB" sz="3200" i="0" dirty="0">
                <a:latin typeface="Poppins"/>
                <a:cs typeface="Poppins"/>
              </a:rPr>
              <a:t>Step 3: Select your top idea , to take forward to the next stage. </a:t>
            </a:r>
            <a:r>
              <a:rPr lang="en-GB" sz="3200" i="0" dirty="0">
                <a:solidFill>
                  <a:schemeClr val="bg1"/>
                </a:solidFill>
                <a:latin typeface="Poppins"/>
                <a:cs typeface="Poppins"/>
              </a:rPr>
              <a:t>Use your problem statement to help.</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a:latin typeface="Poppins"/>
                <a:cs typeface="Poppins"/>
              </a:rPr>
              <a:t>TECHNOLOGY MAKING A GREENER WORLD</a:t>
            </a:r>
            <a:endParaRPr lang="en-US" sz="4800" i="0"/>
          </a:p>
          <a:p>
            <a:endParaRPr lang="en-GB"/>
          </a:p>
        </p:txBody>
      </p:sp>
    </p:spTree>
    <p:extLst>
      <p:ext uri="{BB962C8B-B14F-4D97-AF65-F5344CB8AC3E}">
        <p14:creationId xmlns:p14="http://schemas.microsoft.com/office/powerpoint/2010/main" val="211077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417524"/>
            <a:ext cx="19291896" cy="7202217"/>
          </a:xfrm>
        </p:spPr>
        <p:txBody>
          <a:bodyPr lIns="91440" tIns="45720" rIns="91440" bIns="45720" anchor="t"/>
          <a:lstStyle/>
          <a:p>
            <a:r>
              <a:rPr lang="en-US" sz="4400" i="0" dirty="0">
                <a:latin typeface="Poppins"/>
                <a:cs typeface="Poppins"/>
              </a:rPr>
              <a:t>Project process – prototype </a:t>
            </a:r>
            <a:endParaRPr lang="en-US" sz="4400" i="0" dirty="0"/>
          </a:p>
          <a:p>
            <a:r>
              <a:rPr lang="en-GB" sz="3200" i="0" dirty="0">
                <a:solidFill>
                  <a:srgbClr val="FFC000"/>
                </a:solidFill>
                <a:latin typeface="Poppins"/>
                <a:cs typeface="Poppins"/>
              </a:rPr>
              <a:t>Prototype Your Chosen Idea. A prototype is a first drawing or model  of an idea. </a:t>
            </a:r>
            <a:endParaRPr lang="en-GB" sz="3200" i="0" dirty="0">
              <a:solidFill>
                <a:srgbClr val="FFC000"/>
              </a:solidFill>
            </a:endParaRPr>
          </a:p>
          <a:p>
            <a:r>
              <a:rPr lang="en-GB" sz="3200" i="0" dirty="0">
                <a:solidFill>
                  <a:schemeClr val="bg1"/>
                </a:solidFill>
                <a:latin typeface="Poppins"/>
                <a:cs typeface="Poppins"/>
              </a:rPr>
              <a:t>Either draw (2D) or model (3D) your idea. </a:t>
            </a:r>
            <a:endParaRPr lang="en-GB" sz="3200" i="0" dirty="0">
              <a:solidFill>
                <a:schemeClr val="bg1"/>
              </a:solidFill>
            </a:endParaRPr>
          </a:p>
          <a:p>
            <a:r>
              <a:rPr lang="en-GB" sz="3200" i="0" dirty="0">
                <a:solidFill>
                  <a:schemeClr val="bg1"/>
                </a:solidFill>
                <a:latin typeface="Poppins"/>
                <a:cs typeface="Poppins"/>
              </a:rPr>
              <a:t>Add labels, or communicate what each part will do, and consider materials, construction, size etc.</a:t>
            </a:r>
          </a:p>
          <a:p>
            <a:endParaRPr lang="en-GB" sz="3200" dirty="0">
              <a:solidFill>
                <a:schemeClr val="bg1"/>
              </a:solidFill>
            </a:endParaRPr>
          </a:p>
          <a:p>
            <a:pPr marL="914400" lvl="1" indent="-457200">
              <a:buFontTx/>
              <a:buChar char="-"/>
            </a:pPr>
            <a:endParaRPr lang="en-GB" sz="3200" dirty="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TECHNOLOGY MAKING A GREENER WORLD</a:t>
            </a:r>
          </a:p>
          <a:p>
            <a:endParaRPr lang="en-GB"/>
          </a:p>
        </p:txBody>
      </p:sp>
    </p:spTree>
    <p:extLst>
      <p:ext uri="{BB962C8B-B14F-4D97-AF65-F5344CB8AC3E}">
        <p14:creationId xmlns:p14="http://schemas.microsoft.com/office/powerpoint/2010/main" val="3124209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256582"/>
            <a:ext cx="19875499" cy="7202217"/>
          </a:xfrm>
        </p:spPr>
        <p:txBody>
          <a:bodyPr lIns="91440" tIns="45720" rIns="91440" bIns="45720" anchor="t"/>
          <a:lstStyle/>
          <a:p>
            <a:r>
              <a:rPr lang="en-US" sz="4400" i="0" dirty="0">
                <a:latin typeface="Poppins"/>
                <a:cs typeface="Poppins"/>
              </a:rPr>
              <a:t>Project process – test</a:t>
            </a:r>
            <a:endParaRPr lang="en-US" sz="4400" i="0" dirty="0"/>
          </a:p>
          <a:p>
            <a:r>
              <a:rPr lang="en-GB" sz="3200" i="0" dirty="0">
                <a:latin typeface="Poppins"/>
                <a:cs typeface="Poppins"/>
              </a:rPr>
              <a:t>How would you test your solution?  </a:t>
            </a:r>
            <a:r>
              <a:rPr lang="en-GB" sz="3200" i="0" dirty="0">
                <a:solidFill>
                  <a:schemeClr val="bg1"/>
                </a:solidFill>
                <a:latin typeface="Poppins"/>
                <a:cs typeface="Poppins"/>
              </a:rPr>
              <a:t>An important STEM skill is learning from failure. </a:t>
            </a:r>
            <a:endParaRPr lang="en-GB" sz="3200" i="0" dirty="0">
              <a:solidFill>
                <a:schemeClr val="bg1"/>
              </a:solidFill>
            </a:endParaRPr>
          </a:p>
          <a:p>
            <a:r>
              <a:rPr lang="en-GB" sz="3200" i="0" dirty="0">
                <a:solidFill>
                  <a:schemeClr val="bg1"/>
                </a:solidFill>
                <a:latin typeface="Poppins"/>
                <a:cs typeface="Poppins"/>
              </a:rPr>
              <a:t>Why is testing important? What can it teach us?</a:t>
            </a:r>
          </a:p>
          <a:p>
            <a:r>
              <a:rPr lang="en-GB" sz="3200" i="0" dirty="0">
                <a:solidFill>
                  <a:schemeClr val="bg1"/>
                </a:solidFill>
                <a:latin typeface="Poppins"/>
                <a:cs typeface="Poppins"/>
              </a:rPr>
              <a:t>Consider how you would test your idea and record this. Would it be tested over time, in different locations, against a control? Would you need to collect data or feedback?  </a:t>
            </a:r>
            <a:endParaRPr lang="en-GB" sz="3200" dirty="0">
              <a:solidFill>
                <a:schemeClr val="bg1"/>
              </a:solidFill>
            </a:endParaRPr>
          </a:p>
          <a:p>
            <a:pPr marL="914400" lvl="1" indent="-457200">
              <a:buFontTx/>
              <a:buChar char="-"/>
            </a:pPr>
            <a:endParaRPr lang="en-GB" sz="3200" dirty="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TECHNOLOGY MAKING A GREENER WORLD</a:t>
            </a:r>
            <a:endParaRPr lang="en-US" i="0"/>
          </a:p>
          <a:p>
            <a:endParaRPr lang="en-GB"/>
          </a:p>
        </p:txBody>
      </p:sp>
    </p:spTree>
    <p:extLst>
      <p:ext uri="{BB962C8B-B14F-4D97-AF65-F5344CB8AC3E}">
        <p14:creationId xmlns:p14="http://schemas.microsoft.com/office/powerpoint/2010/main" val="3345686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pPr>
              <a:buClr>
                <a:srgbClr val="FEC759"/>
              </a:buClr>
              <a:buSzPct val="110000"/>
            </a:pPr>
            <a:r>
              <a:rPr lang="en-US" sz="4400" i="0" dirty="0">
                <a:solidFill>
                  <a:srgbClr val="002060"/>
                </a:solidFill>
                <a:latin typeface="Poppins"/>
                <a:cs typeface="Poppins"/>
              </a:rPr>
              <a:t>Project Outcome – reflection</a:t>
            </a:r>
          </a:p>
          <a:p>
            <a:pPr>
              <a:buClr>
                <a:srgbClr val="FEC759"/>
              </a:buClr>
              <a:buSzPct val="110000"/>
            </a:pPr>
            <a:r>
              <a:rPr lang="en-US" sz="3200" i="0" dirty="0">
                <a:latin typeface="Poppins"/>
                <a:cs typeface="Poppins"/>
              </a:rPr>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i="0" dirty="0">
                <a:solidFill>
                  <a:srgbClr val="002060"/>
                </a:solidFill>
                <a:latin typeface="Poppins"/>
                <a:cs typeface="Poppins"/>
              </a:rPr>
              <a:t>The outcome is to </a:t>
            </a:r>
            <a:r>
              <a:rPr lang="en-US" sz="3200" i="0" u="sng" dirty="0">
                <a:solidFill>
                  <a:srgbClr val="002060"/>
                </a:solidFill>
                <a:latin typeface="Poppins"/>
                <a:cs typeface="Poppins"/>
              </a:rPr>
              <a:t>reflect on the project for yourself, your learning and the next steps to take.</a:t>
            </a:r>
            <a:endParaRPr lang="en-US" sz="3200" i="0" dirty="0">
              <a:solidFill>
                <a:srgbClr val="002060"/>
              </a:solidFill>
              <a:latin typeface="Poppins"/>
              <a:cs typeface="Poppins"/>
            </a:endParaRPr>
          </a:p>
          <a:p>
            <a:pPr marL="457200" indent="-457200">
              <a:buClr>
                <a:srgbClr val="FEC759"/>
              </a:buClr>
              <a:buSzPct val="110000"/>
              <a:buFontTx/>
              <a:buChar char="-"/>
            </a:pPr>
            <a:r>
              <a:rPr lang="en-US" sz="3200" i="0" dirty="0">
                <a:latin typeface="Poppins"/>
                <a:cs typeface="Poppins"/>
              </a:rPr>
              <a:t>Through doing this you will develop the following skills:</a:t>
            </a:r>
          </a:p>
          <a:p>
            <a:pPr marL="1028700" lvl="1" indent="-571500">
              <a:buClr>
                <a:srgbClr val="FEC759"/>
              </a:buClr>
              <a:buSzPct val="110000"/>
              <a:buFontTx/>
              <a:buChar char="-"/>
            </a:pPr>
            <a:r>
              <a:rPr lang="en-US" sz="3200" dirty="0">
                <a:solidFill>
                  <a:schemeClr val="bg1"/>
                </a:solidFill>
                <a:latin typeface="Poppins"/>
                <a:cs typeface="Poppins"/>
              </a:rPr>
              <a:t>Goal-Setting</a:t>
            </a:r>
          </a:p>
          <a:p>
            <a:pPr marL="1028700" lvl="1" indent="-571500">
              <a:buClr>
                <a:srgbClr val="FEC759"/>
              </a:buClr>
              <a:buSzPct val="110000"/>
              <a:buFontTx/>
              <a:buChar char="-"/>
            </a:pPr>
            <a:r>
              <a:rPr lang="en-US" sz="3200" dirty="0">
                <a:solidFill>
                  <a:schemeClr val="bg1"/>
                </a:solidFill>
                <a:latin typeface="Poppins"/>
                <a:cs typeface="Poppins"/>
              </a:rPr>
              <a:t>Resilience</a:t>
            </a:r>
          </a:p>
          <a:p>
            <a:pPr marL="1028700" lvl="1" indent="-571500">
              <a:buClr>
                <a:srgbClr val="FEC759"/>
              </a:buClr>
              <a:buSzPct val="110000"/>
              <a:buFontTx/>
              <a:buChar char="-"/>
            </a:pPr>
            <a:r>
              <a:rPr lang="en-US" sz="3200" dirty="0">
                <a:solidFill>
                  <a:schemeClr val="bg1"/>
                </a:solidFill>
                <a:latin typeface="Poppins"/>
                <a:cs typeface="Poppins"/>
              </a:rPr>
              <a:t>Self-Awareness</a:t>
            </a:r>
          </a:p>
          <a:p>
            <a:endParaRPr lang="en-GB"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TECHNOLOGY MAKING A GREENER WORLD</a:t>
            </a:r>
            <a:endParaRPr lang="en-US" i="0"/>
          </a:p>
          <a:p>
            <a:endParaRPr lang="en-GB"/>
          </a:p>
        </p:txBody>
      </p:sp>
    </p:spTree>
    <p:extLst>
      <p:ext uri="{BB962C8B-B14F-4D97-AF65-F5344CB8AC3E}">
        <p14:creationId xmlns:p14="http://schemas.microsoft.com/office/powerpoint/2010/main" val="4175132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1" y="1205128"/>
            <a:ext cx="19875499" cy="7202217"/>
          </a:xfrm>
        </p:spPr>
        <p:txBody>
          <a:bodyPr lIns="91440" tIns="45720" rIns="91440" bIns="45720" anchor="t"/>
          <a:lstStyle/>
          <a:p>
            <a:r>
              <a:rPr lang="en-US" sz="4400" i="0" dirty="0">
                <a:latin typeface="Poppins"/>
                <a:cs typeface="Poppins"/>
              </a:rPr>
              <a:t>Project Outcome: reflection. </a:t>
            </a:r>
            <a:endParaRPr lang="en-US" sz="4400" i="0" dirty="0"/>
          </a:p>
          <a:p>
            <a:r>
              <a:rPr lang="en-GB" sz="3600" i="0" dirty="0">
                <a:effectLst/>
                <a:latin typeface="Poppins"/>
                <a:ea typeface="Times New Roman" panose="02020603050405020304" pitchFamily="18" charset="0"/>
                <a:cs typeface="Poppins"/>
              </a:rPr>
              <a:t>Personal reflection: </a:t>
            </a:r>
            <a:r>
              <a:rPr lang="en-GB" sz="3200" i="0" dirty="0">
                <a:solidFill>
                  <a:schemeClr val="bg1"/>
                </a:solidFill>
                <a:effectLst/>
                <a:latin typeface="Poppins"/>
                <a:ea typeface="Times New Roman" panose="02020603050405020304" pitchFamily="18" charset="0"/>
                <a:cs typeface="Poppins"/>
              </a:rPr>
              <a:t>What were the challenges you faced? How did you overcome difficulty? What parts did you enjoy the most and why?</a:t>
            </a:r>
          </a:p>
          <a:p>
            <a:r>
              <a:rPr lang="en-GB" sz="3600" i="0" dirty="0">
                <a:latin typeface="Poppins"/>
                <a:cs typeface="Poppins"/>
              </a:rPr>
              <a:t>Project reflection: </a:t>
            </a:r>
            <a:r>
              <a:rPr lang="en-GB" sz="3200" i="0" dirty="0">
                <a:solidFill>
                  <a:schemeClr val="bg1"/>
                </a:solidFill>
                <a:latin typeface="Poppins"/>
                <a:cs typeface="Poppins"/>
              </a:rPr>
              <a:t>What worked well on this project? Where would you take it next – a working prototype, doing some testing, presenting it?  Would you like to try a different challenge? </a:t>
            </a:r>
            <a:endParaRPr lang="en-GB" sz="3200" i="0" dirty="0">
              <a:solidFill>
                <a:schemeClr val="bg1"/>
              </a:solidFill>
            </a:endParaRPr>
          </a:p>
          <a:p>
            <a:pPr lvl="0" fontAlgn="base"/>
            <a:r>
              <a:rPr lang="en-GB" sz="3600" i="0" dirty="0">
                <a:effectLst/>
                <a:latin typeface="Poppins"/>
                <a:ea typeface="Times New Roman" panose="02020603050405020304" pitchFamily="18" charset="0"/>
                <a:cs typeface="Poppins"/>
              </a:rPr>
              <a:t>Learning reflection: </a:t>
            </a:r>
            <a:r>
              <a:rPr lang="en-GB" sz="3200" i="0" dirty="0">
                <a:solidFill>
                  <a:schemeClr val="bg1"/>
                </a:solidFill>
                <a:effectLst/>
                <a:latin typeface="Poppins"/>
                <a:ea typeface="Times New Roman" panose="02020603050405020304" pitchFamily="18" charset="0"/>
                <a:cs typeface="Poppins"/>
              </a:rPr>
              <a:t>What skills did you develop? What new knowledge did you gain? Have your perceptions about STEM changed, and if so how? What would you do the same and differently in another project?</a:t>
            </a:r>
          </a:p>
          <a:p>
            <a:pPr lvl="0" fontAlgn="base"/>
            <a:endParaRPr lang="en-GB" sz="36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914400" lvl="1" indent="-457200">
              <a:buFontTx/>
              <a:buChar char="-"/>
            </a:pPr>
            <a:endParaRPr lang="en-GB" sz="3200" dirty="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TECHNOLOGY MAKING A GREENER WORLD</a:t>
            </a:r>
          </a:p>
          <a:p>
            <a:endParaRPr lang="en-GB"/>
          </a:p>
        </p:txBody>
      </p:sp>
    </p:spTree>
    <p:extLst>
      <p:ext uri="{BB962C8B-B14F-4D97-AF65-F5344CB8AC3E}">
        <p14:creationId xmlns:p14="http://schemas.microsoft.com/office/powerpoint/2010/main" val="423761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256668" y="2833973"/>
            <a:ext cx="19586801" cy="7202217"/>
          </a:xfrm>
        </p:spPr>
        <p:txBody>
          <a:bodyPr lIns="91440" tIns="45720" rIns="91440" bIns="45720" anchor="t"/>
          <a:lstStyle/>
          <a:p>
            <a:pPr algn="l">
              <a:lnSpc>
                <a:spcPct val="100000"/>
              </a:lnSpc>
            </a:pPr>
            <a:r>
              <a:rPr lang="en-US" sz="3200" b="0" i="0" dirty="0">
                <a:solidFill>
                  <a:schemeClr val="bg1"/>
                </a:solidFill>
                <a:latin typeface="Poppins"/>
                <a:cs typeface="Segoe UI"/>
              </a:rPr>
              <a:t>Through your Project you used the ‘Design Thinking’ process, which is a highly valued approach in problem solving.</a:t>
            </a:r>
          </a:p>
          <a:p>
            <a:pPr algn="l">
              <a:lnSpc>
                <a:spcPct val="100000"/>
              </a:lnSpc>
            </a:pPr>
            <a:r>
              <a:rPr lang="en-US" sz="3200" b="0" i="0" dirty="0">
                <a:solidFill>
                  <a:schemeClr val="bg1"/>
                </a:solidFill>
                <a:latin typeface="Poppins"/>
                <a:cs typeface="Segoe UI"/>
              </a:rPr>
              <a:t>You developed and practiced many skills, including - research, creative thinking, communication, logical thinking, decision making, time management and goal setting. </a:t>
            </a:r>
          </a:p>
          <a:p>
            <a:pPr algn="l">
              <a:lnSpc>
                <a:spcPct val="100000"/>
              </a:lnSpc>
            </a:pPr>
            <a:endParaRPr lang="en-US" sz="3200" b="0" i="0" dirty="0">
              <a:solidFill>
                <a:schemeClr val="bg1"/>
              </a:solidFill>
              <a:latin typeface="Poppins"/>
              <a:cs typeface="Segoe UI"/>
            </a:endParaRPr>
          </a:p>
          <a:p>
            <a:pPr algn="l">
              <a:lnSpc>
                <a:spcPct val="100000"/>
              </a:lnSpc>
            </a:pPr>
            <a:r>
              <a:rPr lang="en-GB" sz="3200" b="0" i="0" dirty="0">
                <a:solidFill>
                  <a:schemeClr val="bg1"/>
                </a:solidFill>
                <a:latin typeface="Poppins"/>
                <a:cs typeface="Segoe UI"/>
              </a:rPr>
              <a:t>These are all essential skills in STEM careers, and through doing this project you have shown you would be really successful in a STEM job. </a:t>
            </a:r>
            <a:endParaRPr lang="en-US" sz="3200" b="0" i="0" dirty="0">
              <a:solidFill>
                <a:schemeClr val="bg1"/>
              </a:solidFill>
              <a:latin typeface="Poppins"/>
              <a:cs typeface="Segoe UI"/>
            </a:endParaRPr>
          </a:p>
          <a:p>
            <a:pPr algn="l">
              <a:lnSpc>
                <a:spcPct val="100000"/>
              </a:lnSpc>
            </a:pPr>
            <a:r>
              <a:rPr lang="en-GB" sz="3200" b="0" i="0" dirty="0">
                <a:solidFill>
                  <a:schemeClr val="bg1"/>
                </a:solidFill>
                <a:latin typeface="Poppins"/>
                <a:cs typeface="Segoe UI"/>
              </a:rPr>
              <a:t>Examples of jobs in this field are:</a:t>
            </a:r>
            <a:endParaRPr lang="en-US" sz="3200" b="0" i="0" dirty="0">
              <a:solidFill>
                <a:schemeClr val="bg1"/>
              </a:solidFill>
              <a:latin typeface="Poppins"/>
              <a:cs typeface="Segoe UI"/>
            </a:endParaRPr>
          </a:p>
          <a:p>
            <a:pPr algn="l">
              <a:lnSpc>
                <a:spcPct val="100000"/>
              </a:lnSpc>
            </a:pPr>
            <a:r>
              <a:rPr lang="en-US" sz="3200" i="0" dirty="0">
                <a:solidFill>
                  <a:schemeClr val="bg1"/>
                </a:solidFill>
                <a:latin typeface="Poppins"/>
                <a:cs typeface="Segoe UI"/>
              </a:rPr>
              <a:t>1.</a:t>
            </a:r>
            <a:r>
              <a:rPr lang="en-US" sz="3200" b="0" i="0" dirty="0">
                <a:solidFill>
                  <a:schemeClr val="bg1"/>
                </a:solidFill>
                <a:latin typeface="Poppins"/>
                <a:cs typeface="Segoe UI"/>
              </a:rPr>
              <a:t> </a:t>
            </a:r>
            <a:r>
              <a:rPr lang="en-US" sz="3200" i="0" dirty="0">
                <a:solidFill>
                  <a:schemeClr val="bg1"/>
                </a:solidFill>
                <a:latin typeface="Poppins"/>
                <a:cs typeface="Segoe UI"/>
              </a:rPr>
              <a:t>Energy Consultant</a:t>
            </a:r>
            <a:r>
              <a:rPr lang="en-US" sz="3200" b="0" i="0" dirty="0">
                <a:solidFill>
                  <a:schemeClr val="bg1"/>
                </a:solidFill>
                <a:latin typeface="Poppins"/>
                <a:cs typeface="Segoe UI"/>
              </a:rPr>
              <a:t> to create renewable energy systems around the world.</a:t>
            </a:r>
          </a:p>
          <a:p>
            <a:pPr algn="l">
              <a:lnSpc>
                <a:spcPct val="100000"/>
              </a:lnSpc>
            </a:pPr>
            <a:r>
              <a:rPr lang="en-US" sz="3200" i="0" dirty="0">
                <a:solidFill>
                  <a:schemeClr val="bg1"/>
                </a:solidFill>
                <a:latin typeface="Poppins"/>
                <a:cs typeface="Segoe UI"/>
              </a:rPr>
              <a:t>2.</a:t>
            </a:r>
            <a:r>
              <a:rPr lang="en-US" sz="3200" b="0" i="0" dirty="0">
                <a:solidFill>
                  <a:schemeClr val="bg1"/>
                </a:solidFill>
                <a:latin typeface="Poppins"/>
                <a:cs typeface="Segoe UI"/>
              </a:rPr>
              <a:t> </a:t>
            </a:r>
            <a:r>
              <a:rPr lang="en-US" sz="3200" i="0" dirty="0">
                <a:solidFill>
                  <a:schemeClr val="bg1"/>
                </a:solidFill>
                <a:latin typeface="Poppins"/>
                <a:cs typeface="Segoe UI"/>
              </a:rPr>
              <a:t>Apprentice</a:t>
            </a:r>
            <a:r>
              <a:rPr lang="en-US" sz="3200" b="0" i="0" dirty="0">
                <a:solidFill>
                  <a:schemeClr val="bg1"/>
                </a:solidFill>
                <a:latin typeface="Poppins"/>
                <a:cs typeface="Segoe UI"/>
              </a:rPr>
              <a:t> </a:t>
            </a:r>
            <a:r>
              <a:rPr lang="en-US" sz="3200" i="0" dirty="0">
                <a:solidFill>
                  <a:schemeClr val="bg1"/>
                </a:solidFill>
                <a:latin typeface="Poppins"/>
                <a:cs typeface="Segoe UI"/>
              </a:rPr>
              <a:t>Engineer </a:t>
            </a:r>
            <a:r>
              <a:rPr lang="en-US" sz="3200" b="0" i="0" dirty="0">
                <a:solidFill>
                  <a:schemeClr val="bg1"/>
                </a:solidFill>
                <a:latin typeface="Poppins"/>
                <a:cs typeface="Segoe UI"/>
              </a:rPr>
              <a:t>to use technology to farm more sustainably. </a:t>
            </a:r>
          </a:p>
          <a:p>
            <a:pPr algn="l">
              <a:lnSpc>
                <a:spcPct val="100000"/>
              </a:lnSpc>
            </a:pPr>
            <a:endParaRPr lang="en-US" sz="3200" b="0" i="0" dirty="0">
              <a:solidFill>
                <a:schemeClr val="bg1"/>
              </a:solidFill>
              <a:latin typeface="Poppins"/>
              <a:cs typeface="Segoe UI"/>
            </a:endParaRPr>
          </a:p>
          <a:p>
            <a:pPr algn="l">
              <a:lnSpc>
                <a:spcPct val="100000"/>
              </a:lnSpc>
            </a:pPr>
            <a:r>
              <a:rPr lang="en-US" sz="3200" b="0" i="0" dirty="0">
                <a:solidFill>
                  <a:schemeClr val="bg1"/>
                </a:solidFill>
                <a:latin typeface="Poppins"/>
                <a:cs typeface="Segoe UI"/>
              </a:rPr>
              <a:t>If you want to celebrate your project further you can enter it into the Big Bang Project Gallery, or Big Bang Competition. </a:t>
            </a:r>
            <a:endParaRPr lang="en-US" dirty="0">
              <a:solidFill>
                <a:schemeClr val="bg1"/>
              </a:solidFill>
              <a:latin typeface="Poppins"/>
            </a:endParaRPr>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715882" y="423358"/>
            <a:ext cx="15099090" cy="1546476"/>
          </a:xfrm>
        </p:spPr>
        <p:txBody>
          <a:bodyPr lIns="91440" tIns="45720" rIns="91440" bIns="45720" anchor="t"/>
          <a:lstStyle/>
          <a:p>
            <a:r>
              <a:rPr lang="en-US" sz="4800" i="0">
                <a:latin typeface="Poppins"/>
                <a:cs typeface="Poppins"/>
              </a:rPr>
              <a:t>TECHNOLOGY MAKING A GREENER WORLD</a:t>
            </a:r>
          </a:p>
          <a:p>
            <a:r>
              <a:rPr lang="en-US" sz="4800" i="0">
                <a:solidFill>
                  <a:srgbClr val="FEC700"/>
                </a:solidFill>
                <a:latin typeface="Poppins"/>
                <a:cs typeface="Poppins"/>
              </a:rPr>
              <a:t>Congratulations on Completing your Project!</a:t>
            </a:r>
            <a:endParaRPr lang="en-US" sz="4800" i="0">
              <a:solidFill>
                <a:srgbClr val="FEC700"/>
              </a:solidFill>
            </a:endParaRPr>
          </a:p>
        </p:txBody>
      </p:sp>
      <p:pic>
        <p:nvPicPr>
          <p:cNvPr id="5" name="Picture 8" descr="A picture containing person&#10;&#10;Description automatically generated">
            <a:extLst>
              <a:ext uri="{FF2B5EF4-FFF2-40B4-BE49-F238E27FC236}">
                <a16:creationId xmlns:a16="http://schemas.microsoft.com/office/drawing/2014/main" id="{A0B815E0-ADFD-0017-50CF-ACE41604D86D}"/>
              </a:ext>
            </a:extLst>
          </p:cNvPr>
          <p:cNvPicPr>
            <a:picLocks noChangeAspect="1"/>
          </p:cNvPicPr>
          <p:nvPr/>
        </p:nvPicPr>
        <p:blipFill>
          <a:blip r:embed="rId3"/>
          <a:stretch>
            <a:fillRect/>
          </a:stretch>
        </p:blipFill>
        <p:spPr>
          <a:xfrm>
            <a:off x="15343745" y="157144"/>
            <a:ext cx="3994487" cy="2657136"/>
          </a:xfrm>
          <a:prstGeom prst="rect">
            <a:avLst/>
          </a:prstGeom>
        </p:spPr>
      </p:pic>
    </p:spTree>
    <p:extLst>
      <p:ext uri="{BB962C8B-B14F-4D97-AF65-F5344CB8AC3E}">
        <p14:creationId xmlns:p14="http://schemas.microsoft.com/office/powerpoint/2010/main" val="376818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467406" y="2662161"/>
            <a:ext cx="20104100" cy="1260475"/>
          </a:xfrm>
        </p:spPr>
        <p:txBody>
          <a:bodyPr lIns="91440" tIns="45720" rIns="91440" bIns="45720" anchor="t"/>
          <a:lstStyle/>
          <a:p>
            <a:r>
              <a:rPr lang="en-US">
                <a:latin typeface="Poppins"/>
                <a:cs typeface="Poppins"/>
              </a:rPr>
              <a:t>	</a:t>
            </a:r>
            <a:r>
              <a:rPr lang="en-US" i="0">
                <a:latin typeface="Poppins"/>
                <a:cs typeface="Poppins"/>
              </a:rPr>
              <a:t>GAME, SET, MATCH: </a:t>
            </a:r>
            <a:endParaRPr lang="en-GB" i="0"/>
          </a:p>
          <a:p>
            <a:r>
              <a:rPr lang="en-US" i="0">
                <a:latin typeface="Poppins"/>
                <a:cs typeface="Poppins"/>
              </a:rPr>
              <a:t>TRANSFORMING SPORT WITH STEM</a:t>
            </a:r>
            <a:endParaRPr lang="en-GB" i="0"/>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764536" y="1167991"/>
            <a:ext cx="6570877" cy="1066800"/>
          </a:xfrm>
        </p:spPr>
        <p:txBody>
          <a:bodyPr lIns="91440" tIns="45720" rIns="91440" bIns="45720" anchor="t"/>
          <a:lstStyle/>
          <a:p>
            <a:r>
              <a:rPr lang="en-US" i="0">
                <a:latin typeface="Poppins"/>
                <a:cs typeface="Poppins"/>
              </a:rPr>
              <a:t>CHALLENGE 3</a:t>
            </a:r>
            <a:endParaRPr lang="en-GB" i="0"/>
          </a:p>
        </p:txBody>
      </p:sp>
      <p:sp>
        <p:nvSpPr>
          <p:cNvPr id="4" name="TextBox 3">
            <a:extLst>
              <a:ext uri="{FF2B5EF4-FFF2-40B4-BE49-F238E27FC236}">
                <a16:creationId xmlns:a16="http://schemas.microsoft.com/office/drawing/2014/main" id="{C488BB88-D140-30D1-A504-51053397CB1D}"/>
              </a:ext>
            </a:extLst>
          </p:cNvPr>
          <p:cNvSpPr txBox="1"/>
          <p:nvPr/>
        </p:nvSpPr>
        <p:spPr>
          <a:xfrm>
            <a:off x="3161077" y="5662200"/>
            <a:ext cx="13764819"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a:solidFill>
                  <a:srgbClr val="FEC759"/>
                </a:solidFill>
                <a:latin typeface="Poppins"/>
                <a:ea typeface="+mn-lt"/>
                <a:cs typeface="+mn-lt"/>
              </a:rPr>
              <a:t>People in STEM work in many different roles, many that we don’t expect. To succeed on this challenge, you will have to see STEM in new places and think outside of the box. </a:t>
            </a:r>
          </a:p>
        </p:txBody>
      </p:sp>
    </p:spTree>
    <p:extLst>
      <p:ext uri="{BB962C8B-B14F-4D97-AF65-F5344CB8AC3E}">
        <p14:creationId xmlns:p14="http://schemas.microsoft.com/office/powerpoint/2010/main" val="2335538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C2D003-EAB9-DF4B-6830-0B3C96D20273}"/>
              </a:ext>
            </a:extLst>
          </p:cNvPr>
          <p:cNvSpPr>
            <a:spLocks noGrp="1"/>
          </p:cNvSpPr>
          <p:nvPr>
            <p:ph type="body" sz="quarter" idx="11"/>
          </p:nvPr>
        </p:nvSpPr>
        <p:spPr>
          <a:xfrm>
            <a:off x="715964" y="2567253"/>
            <a:ext cx="18507425" cy="7202217"/>
          </a:xfrm>
        </p:spPr>
        <p:txBody>
          <a:bodyPr lIns="91440" tIns="45720" rIns="91440" bIns="45720" anchor="t"/>
          <a:lstStyle/>
          <a:p>
            <a:pPr algn="l">
              <a:lnSpc>
                <a:spcPct val="100000"/>
              </a:lnSpc>
            </a:pPr>
            <a:r>
              <a:rPr lang="en-US" sz="3600" b="0" i="0" dirty="0">
                <a:latin typeface="Poppins"/>
                <a:ea typeface="Calibri"/>
                <a:cs typeface="Poppins"/>
              </a:rPr>
              <a:t>To solve this problem you will use a design thinking process. This is what people working in STEM, and more widely, use to create effective solutions. </a:t>
            </a:r>
          </a:p>
          <a:p>
            <a:pPr algn="l">
              <a:lnSpc>
                <a:spcPct val="100000"/>
              </a:lnSpc>
            </a:pPr>
            <a:r>
              <a:rPr lang="en-US" sz="3600" b="0" i="0" dirty="0">
                <a:latin typeface="Poppins"/>
                <a:ea typeface="Calibri"/>
                <a:cs typeface="Poppins"/>
              </a:rPr>
              <a:t>It includes the following steps:</a:t>
            </a:r>
          </a:p>
          <a:p>
            <a:endParaRPr lang="en-US" sz="3600" dirty="0"/>
          </a:p>
        </p:txBody>
      </p:sp>
      <p:sp>
        <p:nvSpPr>
          <p:cNvPr id="3" name="Text Placeholder 2">
            <a:extLst>
              <a:ext uri="{FF2B5EF4-FFF2-40B4-BE49-F238E27FC236}">
                <a16:creationId xmlns:a16="http://schemas.microsoft.com/office/drawing/2014/main" id="{9ED62F3E-802B-A9AF-B254-D0885FFA4CE2}"/>
              </a:ext>
            </a:extLst>
          </p:cNvPr>
          <p:cNvSpPr>
            <a:spLocks noGrp="1"/>
          </p:cNvSpPr>
          <p:nvPr>
            <p:ph type="body" sz="quarter" idx="15"/>
          </p:nvPr>
        </p:nvSpPr>
        <p:spPr/>
        <p:txBody>
          <a:bodyPr lIns="91440" tIns="45720" rIns="91440" bIns="45720" anchor="t"/>
          <a:lstStyle/>
          <a:p>
            <a:r>
              <a:rPr lang="en-US" sz="5400" i="0" dirty="0">
                <a:latin typeface="Poppins"/>
                <a:cs typeface="Poppins"/>
              </a:rPr>
              <a:t>Design thinking</a:t>
            </a:r>
            <a:endParaRPr lang="en-US" sz="5400" i="0" dirty="0"/>
          </a:p>
        </p:txBody>
      </p:sp>
      <p:pic>
        <p:nvPicPr>
          <p:cNvPr id="7" name="Picture 6" descr="A diagram of a process&#10;&#10;Description automatically generated">
            <a:extLst>
              <a:ext uri="{FF2B5EF4-FFF2-40B4-BE49-F238E27FC236}">
                <a16:creationId xmlns:a16="http://schemas.microsoft.com/office/drawing/2014/main" id="{311E02A0-D6F3-1D52-86C8-6B00C08D7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689" y="4165600"/>
            <a:ext cx="5935246" cy="5935246"/>
          </a:xfrm>
          <a:prstGeom prst="rect">
            <a:avLst/>
          </a:prstGeom>
        </p:spPr>
      </p:pic>
    </p:spTree>
    <p:extLst>
      <p:ext uri="{BB962C8B-B14F-4D97-AF65-F5344CB8AC3E}">
        <p14:creationId xmlns:p14="http://schemas.microsoft.com/office/powerpoint/2010/main" val="2138910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r>
              <a:rPr lang="en-US" sz="4800" i="0">
                <a:latin typeface="Poppins"/>
                <a:cs typeface="Poppins"/>
              </a:rPr>
              <a:t>GAME, SET, MATCH: TRANSFORMING SPORT WITH STEM</a:t>
            </a:r>
            <a:endParaRPr lang="en-US" sz="4800" i="0"/>
          </a:p>
          <a:p>
            <a:endParaRPr lang="en-GB"/>
          </a:p>
        </p:txBody>
      </p:sp>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554598" y="2244259"/>
            <a:ext cx="19024319" cy="6156325"/>
          </a:xfrm>
        </p:spPr>
        <p:txBody>
          <a:bodyPr lIns="91440" tIns="45720" rIns="91440" bIns="45720" anchor="t"/>
          <a:lstStyle/>
          <a:p>
            <a:pPr>
              <a:buClr>
                <a:srgbClr val="FEC759"/>
              </a:buClr>
              <a:buSzPct val="110000"/>
            </a:pPr>
            <a:r>
              <a:rPr lang="en-US" sz="4000" i="0" dirty="0">
                <a:solidFill>
                  <a:srgbClr val="002060"/>
                </a:solidFill>
                <a:latin typeface="Poppins"/>
                <a:cs typeface="Poppins"/>
              </a:rPr>
              <a:t>Project concept: define your problem</a:t>
            </a:r>
          </a:p>
          <a:p>
            <a:pPr>
              <a:buClr>
                <a:srgbClr val="FEC759"/>
              </a:buClr>
              <a:buSzPct val="110000"/>
            </a:pPr>
            <a:r>
              <a:rPr lang="en-US" sz="3200" i="0" dirty="0">
                <a:latin typeface="Poppins"/>
                <a:cs typeface="Poppins"/>
              </a:rPr>
              <a:t>It is important to be clear on what problem your solution will solve and spend time on this. Why?</a:t>
            </a:r>
          </a:p>
          <a:p>
            <a:pPr>
              <a:buClr>
                <a:srgbClr val="FEC759"/>
              </a:buClr>
              <a:buSzPct val="110000"/>
            </a:pPr>
            <a:r>
              <a:rPr lang="en-US" sz="3200" i="0" dirty="0">
                <a:solidFill>
                  <a:srgbClr val="002060"/>
                </a:solidFill>
                <a:latin typeface="Poppins"/>
                <a:cs typeface="Poppins"/>
              </a:rPr>
              <a:t>The outcome is to </a:t>
            </a:r>
            <a:r>
              <a:rPr lang="en-US" sz="3200" i="0" u="sng" dirty="0">
                <a:solidFill>
                  <a:srgbClr val="002060"/>
                </a:solidFill>
                <a:latin typeface="Poppins"/>
                <a:cs typeface="Poppins"/>
              </a:rPr>
              <a:t>create a problem statement.</a:t>
            </a:r>
          </a:p>
          <a:p>
            <a:pPr>
              <a:buClr>
                <a:srgbClr val="FEC759"/>
              </a:buClr>
              <a:buSzPct val="110000"/>
            </a:pPr>
            <a:r>
              <a:rPr lang="en-US" sz="3200" i="0" dirty="0">
                <a:latin typeface="Poppins"/>
                <a:cs typeface="Poppins"/>
              </a:rPr>
              <a:t> - You will have three steps to follow to create this.</a:t>
            </a:r>
          </a:p>
          <a:p>
            <a:pPr>
              <a:buClr>
                <a:srgbClr val="FEC759"/>
              </a:buClr>
              <a:buSzPct val="110000"/>
            </a:pPr>
            <a:r>
              <a:rPr lang="en-US" sz="3200" i="0" dirty="0">
                <a:latin typeface="Poppins"/>
                <a:cs typeface="Poppins"/>
              </a:rPr>
              <a:t>- Through creating this you will develop the following skills that STEM jobs value : </a:t>
            </a:r>
            <a:endParaRPr lang="en-US" sz="4100" i="0" dirty="0"/>
          </a:p>
          <a:p>
            <a:pPr marL="914400" lvl="1" indent="-457200">
              <a:buClr>
                <a:srgbClr val="FEC759"/>
              </a:buClr>
              <a:buSzPct val="110000"/>
              <a:buFontTx/>
              <a:buChar char="-"/>
            </a:pPr>
            <a:r>
              <a:rPr lang="en-US" sz="3200" dirty="0">
                <a:solidFill>
                  <a:schemeClr val="bg1"/>
                </a:solidFill>
                <a:latin typeface="Poppins"/>
                <a:cs typeface="Poppins"/>
              </a:rPr>
              <a:t>Investigative thinking skills </a:t>
            </a:r>
            <a:endParaRPr lang="en-US" sz="3200" dirty="0">
              <a:solidFill>
                <a:schemeClr val="bg1"/>
              </a:solidFill>
            </a:endParaRPr>
          </a:p>
          <a:p>
            <a:pPr marL="914400" lvl="1" indent="-457200">
              <a:buClr>
                <a:srgbClr val="FEC759"/>
              </a:buClr>
              <a:buSzPct val="110000"/>
              <a:buFontTx/>
              <a:buChar char="-"/>
            </a:pPr>
            <a:r>
              <a:rPr lang="en-US" sz="3200" dirty="0">
                <a:solidFill>
                  <a:schemeClr val="bg1"/>
                </a:solidFill>
                <a:latin typeface="Poppins"/>
                <a:cs typeface="Poppins"/>
              </a:rPr>
              <a:t>Critical analysis skills</a:t>
            </a:r>
          </a:p>
          <a:p>
            <a:pPr marL="914400" lvl="1" indent="-457200">
              <a:buClr>
                <a:srgbClr val="FEC759"/>
              </a:buClr>
              <a:buSzPct val="110000"/>
              <a:buFontTx/>
              <a:buChar char="-"/>
            </a:pPr>
            <a:r>
              <a:rPr lang="en-US" sz="3200" dirty="0">
                <a:solidFill>
                  <a:schemeClr val="bg1"/>
                </a:solidFill>
                <a:latin typeface="Poppins"/>
                <a:cs typeface="Poppins"/>
              </a:rPr>
              <a:t>Communication of ideas</a:t>
            </a:r>
          </a:p>
        </p:txBody>
      </p:sp>
    </p:spTree>
    <p:extLst>
      <p:ext uri="{BB962C8B-B14F-4D97-AF65-F5344CB8AC3E}">
        <p14:creationId xmlns:p14="http://schemas.microsoft.com/office/powerpoint/2010/main" val="3970687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02F698-A0A9-C4BF-580A-78423BC9A37D}"/>
              </a:ext>
            </a:extLst>
          </p:cNvPr>
          <p:cNvSpPr>
            <a:spLocks noGrp="1"/>
          </p:cNvSpPr>
          <p:nvPr>
            <p:ph type="body" sz="quarter" idx="11"/>
          </p:nvPr>
        </p:nvSpPr>
        <p:spPr>
          <a:xfrm>
            <a:off x="631878" y="2219803"/>
            <a:ext cx="18887237" cy="7270534"/>
          </a:xfrm>
        </p:spPr>
        <p:txBody>
          <a:bodyPr lIns="91440" tIns="45720" rIns="91440" bIns="45720" anchor="t"/>
          <a:lstStyle/>
          <a:p>
            <a:pPr>
              <a:lnSpc>
                <a:spcPct val="150000"/>
              </a:lnSpc>
            </a:pPr>
            <a:r>
              <a:rPr lang="en-GB" b="1" i="0">
                <a:latin typeface="Poppins"/>
                <a:cs typeface="Poppins"/>
              </a:rPr>
              <a:t>The Big Bang Challenge</a:t>
            </a:r>
          </a:p>
          <a:p>
            <a:pPr>
              <a:lnSpc>
                <a:spcPct val="150000"/>
              </a:lnSpc>
            </a:pPr>
            <a:r>
              <a:rPr lang="en-GB" i="0">
                <a:latin typeface="Poppins Light"/>
                <a:cs typeface="Poppins Light"/>
              </a:rPr>
              <a:t>Each Challenge meets curriculum links in careers and personal development, which are outlined below. Depending on which challenge you choose there will also be subject curriculum links, from science to technology, geography and English.  </a:t>
            </a:r>
            <a:endParaRPr lang="en-GB" i="0">
              <a:latin typeface="Poppins Light" panose="00000400000000000000" pitchFamily="2" charset="0"/>
              <a:cs typeface="Poppins Light" panose="00000400000000000000" pitchFamily="2" charset="0"/>
            </a:endParaRPr>
          </a:p>
          <a:p>
            <a:pPr>
              <a:lnSpc>
                <a:spcPct val="150000"/>
              </a:lnSpc>
              <a:buClr>
                <a:srgbClr val="FEC759"/>
              </a:buClr>
            </a:pPr>
            <a:endParaRPr lang="en-GB" b="1">
              <a:latin typeface="Poppins Light" panose="00000400000000000000" pitchFamily="2" charset="0"/>
              <a:cs typeface="Poppins Light" panose="00000400000000000000" pitchFamily="2" charset="0"/>
            </a:endParaRPr>
          </a:p>
        </p:txBody>
      </p:sp>
      <p:sp>
        <p:nvSpPr>
          <p:cNvPr id="4" name="Text Placeholder 3">
            <a:extLst>
              <a:ext uri="{FF2B5EF4-FFF2-40B4-BE49-F238E27FC236}">
                <a16:creationId xmlns:a16="http://schemas.microsoft.com/office/drawing/2014/main" id="{156069F2-41BE-1586-8358-7AB84DB238CE}"/>
              </a:ext>
            </a:extLst>
          </p:cNvPr>
          <p:cNvSpPr>
            <a:spLocks noGrp="1"/>
          </p:cNvSpPr>
          <p:nvPr>
            <p:ph type="body" sz="quarter" idx="15"/>
          </p:nvPr>
        </p:nvSpPr>
        <p:spPr>
          <a:xfrm>
            <a:off x="737021" y="1089917"/>
            <a:ext cx="17867215" cy="484998"/>
          </a:xfrm>
        </p:spPr>
        <p:txBody>
          <a:bodyPr lIns="91440" tIns="45720" rIns="91440" bIns="45720" anchor="t"/>
          <a:lstStyle/>
          <a:p>
            <a:r>
              <a:rPr lang="en-GB" sz="4800" i="0">
                <a:latin typeface="Poppins"/>
                <a:cs typeface="Poppins"/>
              </a:rPr>
              <a:t>About The Big Bang Challenge – Curriculum Links</a:t>
            </a:r>
          </a:p>
        </p:txBody>
      </p:sp>
      <p:sp>
        <p:nvSpPr>
          <p:cNvPr id="3" name="TextBox 2">
            <a:extLst>
              <a:ext uri="{FF2B5EF4-FFF2-40B4-BE49-F238E27FC236}">
                <a16:creationId xmlns:a16="http://schemas.microsoft.com/office/drawing/2014/main" id="{F5B96E2B-8EC3-D618-A0CE-C7FBF8C990BB}"/>
              </a:ext>
            </a:extLst>
          </p:cNvPr>
          <p:cNvSpPr txBox="1"/>
          <p:nvPr/>
        </p:nvSpPr>
        <p:spPr>
          <a:xfrm>
            <a:off x="9930315" y="7435775"/>
            <a:ext cx="9042703" cy="2893100"/>
          </a:xfrm>
          <a:prstGeom prst="rect">
            <a:avLst/>
          </a:prstGeom>
          <a:noFill/>
          <a:ln w="12700">
            <a:solidFill>
              <a:schemeClr val="accent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348F91"/>
                </a:solidFill>
                <a:latin typeface="Poppins"/>
                <a:ea typeface="+mn-lt"/>
                <a:cs typeface="+mn-lt"/>
              </a:rPr>
              <a:t>England</a:t>
            </a:r>
            <a:endParaRPr lang="en-US" sz="2000">
              <a:latin typeface="Poppins"/>
              <a:cs typeface="Calibri"/>
            </a:endParaRPr>
          </a:p>
          <a:p>
            <a:r>
              <a:rPr lang="en-US" sz="1800" b="1">
                <a:solidFill>
                  <a:srgbClr val="281F4A"/>
                </a:solidFill>
                <a:latin typeface="Poppins"/>
                <a:ea typeface="+mn-lt"/>
                <a:cs typeface="+mn-lt"/>
              </a:rPr>
              <a:t>PSHE Association </a:t>
            </a:r>
            <a:r>
              <a:rPr lang="en-US" sz="1800" b="1" err="1">
                <a:solidFill>
                  <a:srgbClr val="281F4A"/>
                </a:solidFill>
                <a:latin typeface="Poppins"/>
                <a:ea typeface="+mn-lt"/>
                <a:cs typeface="+mn-lt"/>
              </a:rPr>
              <a:t>Programme</a:t>
            </a:r>
            <a:r>
              <a:rPr lang="en-US" sz="1800" b="1">
                <a:solidFill>
                  <a:srgbClr val="281F4A"/>
                </a:solidFill>
                <a:latin typeface="Poppins"/>
                <a:ea typeface="+mn-lt"/>
                <a:cs typeface="+mn-lt"/>
              </a:rPr>
              <a:t> of Study KS3</a:t>
            </a:r>
            <a:endParaRPr lang="en-US" sz="1800">
              <a:latin typeface="Poppins"/>
              <a:cs typeface="Calibri"/>
            </a:endParaRPr>
          </a:p>
          <a:p>
            <a:r>
              <a:rPr lang="en-US" sz="1800" b="1">
                <a:solidFill>
                  <a:srgbClr val="584D83"/>
                </a:solidFill>
                <a:latin typeface="Poppins"/>
                <a:ea typeface="+mn-lt"/>
                <a:cs typeface="+mn-lt"/>
              </a:rPr>
              <a:t>L3. </a:t>
            </a:r>
            <a:r>
              <a:rPr lang="en-US" sz="1800">
                <a:solidFill>
                  <a:srgbClr val="000000"/>
                </a:solidFill>
                <a:latin typeface="Poppins"/>
                <a:ea typeface="+mn-lt"/>
                <a:cs typeface="+mn-lt"/>
              </a:rPr>
              <a:t>to set realistic yet ambitious targets and goals</a:t>
            </a:r>
            <a:endParaRPr lang="en-US" sz="1800">
              <a:latin typeface="Poppins"/>
              <a:cs typeface="Calibri"/>
            </a:endParaRPr>
          </a:p>
          <a:p>
            <a:r>
              <a:rPr lang="en-US" sz="1800" b="1">
                <a:solidFill>
                  <a:srgbClr val="584D83"/>
                </a:solidFill>
                <a:latin typeface="Poppins"/>
                <a:ea typeface="+mn-lt"/>
                <a:cs typeface="+mn-lt"/>
              </a:rPr>
              <a:t>L4. </a:t>
            </a:r>
            <a:r>
              <a:rPr lang="en-US" sz="1800">
                <a:solidFill>
                  <a:srgbClr val="000000"/>
                </a:solidFill>
                <a:latin typeface="Poppins"/>
                <a:ea typeface="+mn-lt"/>
                <a:cs typeface="+mn-lt"/>
              </a:rPr>
              <a:t>the skills and attributes that employers value</a:t>
            </a:r>
            <a:endParaRPr lang="en-US" sz="1800">
              <a:latin typeface="Poppins"/>
              <a:cs typeface="Calibri"/>
            </a:endParaRPr>
          </a:p>
          <a:p>
            <a:r>
              <a:rPr lang="en-US" sz="1800" b="1">
                <a:solidFill>
                  <a:srgbClr val="584D83"/>
                </a:solidFill>
                <a:latin typeface="Poppins"/>
                <a:ea typeface="+mn-lt"/>
                <a:cs typeface="+mn-lt"/>
              </a:rPr>
              <a:t>L9. </a:t>
            </a:r>
            <a:r>
              <a:rPr lang="en-US" sz="1800">
                <a:solidFill>
                  <a:srgbClr val="000000"/>
                </a:solidFill>
                <a:latin typeface="Poppins"/>
                <a:ea typeface="+mn-lt"/>
                <a:cs typeface="+mn-lt"/>
              </a:rPr>
              <a:t>the benefits of setting ambitious goals and being open to opportunities in all aspects of life</a:t>
            </a:r>
            <a:endParaRPr lang="en-US" sz="1800">
              <a:latin typeface="Poppins"/>
              <a:cs typeface="Calibri"/>
            </a:endParaRPr>
          </a:p>
          <a:p>
            <a:r>
              <a:rPr lang="en-US" sz="1800" b="1">
                <a:solidFill>
                  <a:srgbClr val="584D83"/>
                </a:solidFill>
                <a:latin typeface="Poppins"/>
                <a:ea typeface="+mn-lt"/>
                <a:cs typeface="+mn-lt"/>
              </a:rPr>
              <a:t>L12. </a:t>
            </a:r>
            <a:r>
              <a:rPr lang="en-US" sz="1800">
                <a:solidFill>
                  <a:srgbClr val="000000"/>
                </a:solidFill>
                <a:latin typeface="Poppins"/>
                <a:ea typeface="+mn-lt"/>
                <a:cs typeface="+mn-lt"/>
              </a:rPr>
              <a:t>about different work roles and career pathways, including clarifying their own early aspirations</a:t>
            </a:r>
            <a:endParaRPr lang="en-US" sz="1800">
              <a:latin typeface="Poppins"/>
              <a:cs typeface="Calibri"/>
            </a:endParaRPr>
          </a:p>
          <a:p>
            <a:r>
              <a:rPr lang="en-US" sz="1800" b="1">
                <a:solidFill>
                  <a:srgbClr val="281F4A"/>
                </a:solidFill>
                <a:latin typeface="Poppins"/>
                <a:ea typeface="+mn-lt"/>
                <a:cs typeface="+mn-lt"/>
              </a:rPr>
              <a:t>Gatsby Career Benchmarks</a:t>
            </a:r>
            <a:endParaRPr lang="en-US" sz="1800">
              <a:latin typeface="Poppins"/>
              <a:cs typeface="Calibri"/>
            </a:endParaRPr>
          </a:p>
          <a:p>
            <a:r>
              <a:rPr lang="en-US" sz="1800">
                <a:solidFill>
                  <a:srgbClr val="000000"/>
                </a:solidFill>
                <a:latin typeface="Poppins"/>
                <a:cs typeface="Calibri"/>
              </a:rPr>
              <a:t>2, 3, 4</a:t>
            </a:r>
          </a:p>
        </p:txBody>
      </p:sp>
      <p:sp>
        <p:nvSpPr>
          <p:cNvPr id="5" name="TextBox 4">
            <a:extLst>
              <a:ext uri="{FF2B5EF4-FFF2-40B4-BE49-F238E27FC236}">
                <a16:creationId xmlns:a16="http://schemas.microsoft.com/office/drawing/2014/main" id="{22C52CAF-3D50-44D3-FF36-FD5E1314A7B2}"/>
              </a:ext>
            </a:extLst>
          </p:cNvPr>
          <p:cNvSpPr txBox="1"/>
          <p:nvPr/>
        </p:nvSpPr>
        <p:spPr>
          <a:xfrm>
            <a:off x="9519705" y="3726528"/>
            <a:ext cx="10342508" cy="3724096"/>
          </a:xfrm>
          <a:prstGeom prst="rect">
            <a:avLst/>
          </a:prstGeom>
          <a:noFill/>
          <a:ln w="12700">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348F91"/>
                </a:solidFill>
                <a:latin typeface="Poppins"/>
                <a:ea typeface="+mn-lt"/>
                <a:cs typeface="+mn-lt"/>
              </a:rPr>
              <a:t>Wales</a:t>
            </a:r>
            <a:endParaRPr lang="en-US" sz="2000" dirty="0">
              <a:latin typeface="Poppins"/>
              <a:cs typeface="Calibri"/>
            </a:endParaRPr>
          </a:p>
          <a:p>
            <a:r>
              <a:rPr lang="en-US" sz="1800" b="1" dirty="0">
                <a:solidFill>
                  <a:srgbClr val="281F4A"/>
                </a:solidFill>
                <a:latin typeface="Poppins"/>
                <a:ea typeface="+mn-lt"/>
                <a:cs typeface="+mn-lt"/>
              </a:rPr>
              <a:t>Health and wellbeing progression step 4</a:t>
            </a:r>
            <a:endParaRPr lang="en-US" sz="1800" dirty="0">
              <a:latin typeface="Poppins"/>
              <a:cs typeface="Calibri"/>
            </a:endParaRPr>
          </a:p>
          <a:p>
            <a:r>
              <a:rPr lang="en-US" sz="1800" dirty="0">
                <a:solidFill>
                  <a:srgbClr val="584D83"/>
                </a:solidFill>
                <a:latin typeface="Poppins"/>
                <a:cs typeface="Arial"/>
              </a:rPr>
              <a:t>•</a:t>
            </a:r>
            <a:r>
              <a:rPr lang="en-US" sz="1800" dirty="0">
                <a:solidFill>
                  <a:srgbClr val="000000"/>
                </a:solidFill>
                <a:latin typeface="Poppins"/>
                <a:ea typeface="+mn-lt"/>
                <a:cs typeface="+mn-lt"/>
              </a:rPr>
              <a:t>I can set appropriate goals, plan a course of action and overcome challenges to achieve them</a:t>
            </a:r>
            <a:endParaRPr lang="en-US" sz="1800" dirty="0">
              <a:latin typeface="Poppins"/>
              <a:cs typeface="Calibri"/>
            </a:endParaRPr>
          </a:p>
          <a:p>
            <a:r>
              <a:rPr lang="en-US" sz="1800" b="1" dirty="0">
                <a:solidFill>
                  <a:srgbClr val="281F4A"/>
                </a:solidFill>
                <a:latin typeface="Poppins"/>
                <a:ea typeface="+mn-lt"/>
                <a:cs typeface="+mn-lt"/>
              </a:rPr>
              <a:t>Careers and work-related experiences</a:t>
            </a:r>
            <a:endParaRPr lang="en-US" sz="1800" dirty="0">
              <a:latin typeface="Poppins"/>
              <a:cs typeface="Calibri"/>
            </a:endParaRPr>
          </a:p>
          <a:p>
            <a:r>
              <a:rPr lang="en-US" sz="1800" dirty="0">
                <a:solidFill>
                  <a:srgbClr val="584D83"/>
                </a:solidFill>
                <a:latin typeface="Poppins"/>
                <a:cs typeface="Arial"/>
              </a:rPr>
              <a:t>•</a:t>
            </a:r>
            <a:r>
              <a:rPr lang="en-US" sz="1800" dirty="0">
                <a:solidFill>
                  <a:srgbClr val="000000"/>
                </a:solidFill>
                <a:latin typeface="Poppins"/>
                <a:ea typeface="+mn-lt"/>
                <a:cs typeface="+mn-lt"/>
              </a:rPr>
              <a:t>become increasingly aware of the range of opportunities available to them, broadening their horizons</a:t>
            </a:r>
            <a:endParaRPr lang="en-US" sz="1800" dirty="0">
              <a:latin typeface="Poppins"/>
              <a:cs typeface="Calibri"/>
            </a:endParaRPr>
          </a:p>
          <a:p>
            <a:r>
              <a:rPr lang="en-US" sz="1800" dirty="0">
                <a:solidFill>
                  <a:srgbClr val="584D83"/>
                </a:solidFill>
                <a:latin typeface="Poppins"/>
                <a:cs typeface="Arial"/>
              </a:rPr>
              <a:t>•</a:t>
            </a:r>
            <a:r>
              <a:rPr lang="en-US" sz="1800" dirty="0">
                <a:solidFill>
                  <a:srgbClr val="000000"/>
                </a:solidFill>
                <a:latin typeface="Poppins"/>
                <a:ea typeface="+mn-lt"/>
                <a:cs typeface="+mn-lt"/>
              </a:rPr>
              <a:t>develop the attitudes and </a:t>
            </a:r>
            <a:r>
              <a:rPr lang="en-US" sz="1800" dirty="0" err="1">
                <a:solidFill>
                  <a:srgbClr val="000000"/>
                </a:solidFill>
                <a:latin typeface="Poppins"/>
                <a:ea typeface="+mn-lt"/>
                <a:cs typeface="+mn-lt"/>
              </a:rPr>
              <a:t>behaviours</a:t>
            </a:r>
            <a:r>
              <a:rPr lang="en-US" sz="1800" dirty="0">
                <a:solidFill>
                  <a:srgbClr val="000000"/>
                </a:solidFill>
                <a:latin typeface="Poppins"/>
                <a:ea typeface="+mn-lt"/>
                <a:cs typeface="+mn-lt"/>
              </a:rPr>
              <a:t> required to overcome barriers to employability, career management and lifelong learning</a:t>
            </a:r>
            <a:endParaRPr lang="en-US" sz="1800" dirty="0">
              <a:latin typeface="Poppins"/>
              <a:cs typeface="Calibri"/>
            </a:endParaRPr>
          </a:p>
          <a:p>
            <a:r>
              <a:rPr lang="en-US" sz="1800" dirty="0">
                <a:solidFill>
                  <a:srgbClr val="584D83"/>
                </a:solidFill>
                <a:latin typeface="Poppins"/>
                <a:cs typeface="Arial"/>
              </a:rPr>
              <a:t>•</a:t>
            </a:r>
            <a:r>
              <a:rPr lang="en-US" sz="1800" dirty="0">
                <a:solidFill>
                  <a:srgbClr val="000000"/>
                </a:solidFill>
                <a:latin typeface="Poppins"/>
                <a:ea typeface="+mn-lt"/>
                <a:cs typeface="+mn-lt"/>
              </a:rPr>
              <a:t>explore opportunities through a variety of meaningful experiences in learning, work and entrepreneurship</a:t>
            </a:r>
            <a:endParaRPr lang="en-US" sz="1800" dirty="0">
              <a:latin typeface="Poppins"/>
              <a:cs typeface="Calibri"/>
            </a:endParaRPr>
          </a:p>
          <a:p>
            <a:r>
              <a:rPr lang="en-US" sz="1800" dirty="0">
                <a:solidFill>
                  <a:srgbClr val="584D83"/>
                </a:solidFill>
                <a:latin typeface="Poppins"/>
                <a:cs typeface="Arial"/>
              </a:rPr>
              <a:t>•</a:t>
            </a:r>
            <a:r>
              <a:rPr lang="en-US" sz="1800" dirty="0">
                <a:solidFill>
                  <a:srgbClr val="000000"/>
                </a:solidFill>
                <a:latin typeface="Poppins"/>
                <a:ea typeface="+mn-lt"/>
                <a:cs typeface="+mn-lt"/>
              </a:rPr>
              <a:t>develop resilience and the ability to be adaptable in response to the challenges, choices and responsibilities of work and life</a:t>
            </a:r>
            <a:endParaRPr lang="en-US" sz="1800" dirty="0">
              <a:latin typeface="Poppins"/>
            </a:endParaRPr>
          </a:p>
        </p:txBody>
      </p:sp>
      <p:sp>
        <p:nvSpPr>
          <p:cNvPr id="6" name="TextBox 5">
            <a:extLst>
              <a:ext uri="{FF2B5EF4-FFF2-40B4-BE49-F238E27FC236}">
                <a16:creationId xmlns:a16="http://schemas.microsoft.com/office/drawing/2014/main" id="{76F77BEC-251B-322C-5BA3-F910D28F45F6}"/>
              </a:ext>
            </a:extLst>
          </p:cNvPr>
          <p:cNvSpPr txBox="1"/>
          <p:nvPr/>
        </p:nvSpPr>
        <p:spPr>
          <a:xfrm>
            <a:off x="204363" y="7049685"/>
            <a:ext cx="9233658" cy="2616101"/>
          </a:xfrm>
          <a:prstGeom prst="rect">
            <a:avLst/>
          </a:prstGeom>
          <a:noFill/>
          <a:ln w="12700">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348F91"/>
                </a:solidFill>
                <a:latin typeface="Poppins"/>
                <a:ea typeface="+mn-lt"/>
                <a:cs typeface="+mn-lt"/>
              </a:rPr>
              <a:t>Scotland</a:t>
            </a:r>
            <a:endParaRPr lang="en-US" sz="2000">
              <a:latin typeface="Poppins"/>
              <a:cs typeface="Calibri"/>
            </a:endParaRPr>
          </a:p>
          <a:p>
            <a:r>
              <a:rPr lang="en-US" sz="1800" b="1">
                <a:solidFill>
                  <a:srgbClr val="281F4A"/>
                </a:solidFill>
                <a:latin typeface="Poppins"/>
                <a:ea typeface="+mn-lt"/>
                <a:cs typeface="+mn-lt"/>
              </a:rPr>
              <a:t>Health and Wellbeing</a:t>
            </a:r>
            <a:endParaRPr lang="en-US" sz="1800">
              <a:latin typeface="Poppins"/>
              <a:cs typeface="Calibri"/>
            </a:endParaRPr>
          </a:p>
          <a:p>
            <a:r>
              <a:rPr lang="en-US" sz="1800">
                <a:solidFill>
                  <a:srgbClr val="000000"/>
                </a:solidFill>
                <a:latin typeface="Poppins"/>
                <a:ea typeface="+mn-lt"/>
                <a:cs typeface="+mn-lt"/>
              </a:rPr>
              <a:t>I am developing the skills and attributes which I will need for learning, life and work. I am gaining understanding of the relevance of my current learning to future opportunities. This is helping me to make informed choices about my life</a:t>
            </a:r>
            <a:br>
              <a:rPr lang="en-US" sz="1800">
                <a:latin typeface="Poppins"/>
                <a:ea typeface="+mn-lt"/>
                <a:cs typeface="+mn-lt"/>
              </a:rPr>
            </a:br>
            <a:r>
              <a:rPr lang="en-US" sz="1800">
                <a:solidFill>
                  <a:srgbClr val="000000"/>
                </a:solidFill>
                <a:latin typeface="Poppins"/>
                <a:ea typeface="+mn-lt"/>
                <a:cs typeface="+mn-lt"/>
              </a:rPr>
              <a:t> and learning.</a:t>
            </a:r>
            <a:endParaRPr lang="en-US" sz="1800">
              <a:latin typeface="Poppins"/>
              <a:cs typeface="Calibri"/>
            </a:endParaRPr>
          </a:p>
          <a:p>
            <a:r>
              <a:rPr lang="en-US" sz="1800" b="1">
                <a:solidFill>
                  <a:srgbClr val="281F4A"/>
                </a:solidFill>
                <a:latin typeface="Poppins"/>
                <a:ea typeface="+mn-lt"/>
                <a:cs typeface="+mn-lt"/>
              </a:rPr>
              <a:t>Careers Education Standard Entitlements</a:t>
            </a:r>
            <a:endParaRPr lang="en-US" sz="1800">
              <a:latin typeface="Poppins"/>
              <a:cs typeface="Calibri"/>
            </a:endParaRPr>
          </a:p>
          <a:p>
            <a:r>
              <a:rPr lang="en-US" sz="1800">
                <a:solidFill>
                  <a:srgbClr val="000000"/>
                </a:solidFill>
                <a:latin typeface="Poppins"/>
                <a:ea typeface="+mn-lt"/>
                <a:cs typeface="+mn-lt"/>
              </a:rPr>
              <a:t>Develop skills for learning, life and work as an integral part of their education and be clear about how all their achievements relate to these.</a:t>
            </a:r>
            <a:endParaRPr lang="en-US" sz="1800">
              <a:latin typeface="Poppins"/>
            </a:endParaRPr>
          </a:p>
        </p:txBody>
      </p:sp>
      <p:sp>
        <p:nvSpPr>
          <p:cNvPr id="7" name="TextBox 6">
            <a:extLst>
              <a:ext uri="{FF2B5EF4-FFF2-40B4-BE49-F238E27FC236}">
                <a16:creationId xmlns:a16="http://schemas.microsoft.com/office/drawing/2014/main" id="{20D415A7-6474-B6A3-97C8-9D3BE184F261}"/>
              </a:ext>
            </a:extLst>
          </p:cNvPr>
          <p:cNvSpPr txBox="1"/>
          <p:nvPr/>
        </p:nvSpPr>
        <p:spPr>
          <a:xfrm>
            <a:off x="208726" y="3733823"/>
            <a:ext cx="8792201" cy="3170099"/>
          </a:xfrm>
          <a:prstGeom prst="rect">
            <a:avLst/>
          </a:prstGeom>
          <a:noFill/>
          <a:ln w="12700">
            <a:solidFill>
              <a:srgbClr val="FFC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348F91"/>
                </a:solidFill>
                <a:latin typeface="Poppins"/>
                <a:ea typeface="+mn-lt"/>
                <a:cs typeface="+mn-lt"/>
              </a:rPr>
              <a:t>Northern Ireland</a:t>
            </a:r>
            <a:endParaRPr lang="en-US" sz="2000" dirty="0">
              <a:latin typeface="Poppins"/>
              <a:cs typeface="Calibri"/>
            </a:endParaRPr>
          </a:p>
          <a:p>
            <a:r>
              <a:rPr lang="en-US" sz="1800" b="1" dirty="0">
                <a:solidFill>
                  <a:srgbClr val="281F4A"/>
                </a:solidFill>
                <a:latin typeface="Poppins"/>
                <a:ea typeface="+mn-lt"/>
                <a:cs typeface="+mn-lt"/>
              </a:rPr>
              <a:t>Thinking skills and personal capabilities </a:t>
            </a:r>
            <a:endParaRPr lang="en-US" sz="2000" dirty="0">
              <a:latin typeface="Poppins"/>
              <a:cs typeface="Calibri"/>
            </a:endParaRPr>
          </a:p>
          <a:p>
            <a:r>
              <a:rPr lang="en-US" sz="1800" b="1" dirty="0">
                <a:solidFill>
                  <a:srgbClr val="281F4A"/>
                </a:solidFill>
                <a:latin typeface="Poppins"/>
                <a:ea typeface="+mn-lt"/>
                <a:cs typeface="+mn-lt"/>
              </a:rPr>
              <a:t>Employability/Learning for Life and Work</a:t>
            </a:r>
            <a:endParaRPr lang="en-US" sz="1800" dirty="0">
              <a:latin typeface="Poppins"/>
              <a:cs typeface="Calibri"/>
            </a:endParaRPr>
          </a:p>
          <a:p>
            <a:r>
              <a:rPr lang="en-US" sz="1800" dirty="0">
                <a:solidFill>
                  <a:srgbClr val="000000"/>
                </a:solidFill>
                <a:latin typeface="Poppins"/>
                <a:ea typeface="+mn-lt"/>
                <a:cs typeface="+mn-lt"/>
              </a:rPr>
              <a:t>The skills and qualities required for a successful career.</a:t>
            </a:r>
            <a:endParaRPr lang="en-US" sz="1800" dirty="0">
              <a:latin typeface="Poppins"/>
              <a:cs typeface="Calibri"/>
            </a:endParaRPr>
          </a:p>
          <a:p>
            <a:r>
              <a:rPr lang="en-US" sz="1800" dirty="0">
                <a:solidFill>
                  <a:srgbClr val="000000"/>
                </a:solidFill>
                <a:latin typeface="Poppins"/>
                <a:ea typeface="+mn-lt"/>
                <a:cs typeface="+mn-lt"/>
              </a:rPr>
              <a:t>The importance of lifelong learning in achieving your personal and professional potential.</a:t>
            </a:r>
            <a:endParaRPr lang="en-US" sz="1800" dirty="0">
              <a:latin typeface="Poppins"/>
              <a:cs typeface="Calibri"/>
            </a:endParaRPr>
          </a:p>
          <a:p>
            <a:r>
              <a:rPr lang="en-US" sz="1800" b="1" dirty="0">
                <a:solidFill>
                  <a:srgbClr val="281F4A"/>
                </a:solidFill>
                <a:latin typeface="Poppins"/>
                <a:ea typeface="+mn-lt"/>
                <a:cs typeface="+mn-lt"/>
              </a:rPr>
              <a:t>Career planning as a lifelong learning process involving:</a:t>
            </a:r>
            <a:endParaRPr lang="en-US" sz="1800" dirty="0">
              <a:latin typeface="Poppins"/>
              <a:cs typeface="Calibri"/>
            </a:endParaRPr>
          </a:p>
          <a:p>
            <a:r>
              <a:rPr lang="en-US" sz="1800" dirty="0">
                <a:solidFill>
                  <a:srgbClr val="584D83"/>
                </a:solidFill>
                <a:latin typeface="Poppins"/>
                <a:cs typeface="Arial"/>
              </a:rPr>
              <a:t>•</a:t>
            </a:r>
            <a:r>
              <a:rPr lang="en-US" sz="1800" dirty="0">
                <a:solidFill>
                  <a:srgbClr val="000000"/>
                </a:solidFill>
                <a:latin typeface="Poppins"/>
                <a:ea typeface="+mn-lt"/>
                <a:cs typeface="+mn-lt"/>
              </a:rPr>
              <a:t>Reviewing and evaluating learning, progress and achievements</a:t>
            </a:r>
            <a:endParaRPr lang="en-US" sz="1800" dirty="0">
              <a:latin typeface="Poppins"/>
              <a:cs typeface="Calibri"/>
            </a:endParaRPr>
          </a:p>
          <a:p>
            <a:r>
              <a:rPr lang="en-US" sz="1800" dirty="0">
                <a:solidFill>
                  <a:srgbClr val="584D83"/>
                </a:solidFill>
                <a:latin typeface="Poppins"/>
                <a:cs typeface="Arial"/>
              </a:rPr>
              <a:t>•</a:t>
            </a:r>
            <a:r>
              <a:rPr lang="en-US" sz="1800" dirty="0">
                <a:solidFill>
                  <a:srgbClr val="000000"/>
                </a:solidFill>
                <a:latin typeface="Poppins"/>
                <a:ea typeface="+mn-lt"/>
                <a:cs typeface="+mn-lt"/>
              </a:rPr>
              <a:t>Goal setting</a:t>
            </a:r>
            <a:endParaRPr lang="en-US" sz="1800" dirty="0">
              <a:latin typeface="Poppins"/>
              <a:cs typeface="Calibri"/>
            </a:endParaRPr>
          </a:p>
          <a:p>
            <a:r>
              <a:rPr lang="en-US" sz="1800" dirty="0">
                <a:solidFill>
                  <a:srgbClr val="584D83"/>
                </a:solidFill>
                <a:latin typeface="Poppins"/>
                <a:cs typeface="Arial"/>
              </a:rPr>
              <a:t>•</a:t>
            </a:r>
            <a:r>
              <a:rPr lang="en-US" sz="1800" dirty="0">
                <a:solidFill>
                  <a:srgbClr val="000000"/>
                </a:solidFill>
                <a:latin typeface="Poppins"/>
                <a:ea typeface="+mn-lt"/>
                <a:cs typeface="+mn-lt"/>
              </a:rPr>
              <a:t>SMART target setting</a:t>
            </a:r>
            <a:endParaRPr lang="en-US" sz="1800" dirty="0">
              <a:latin typeface="Poppins"/>
              <a:cs typeface="Calibri"/>
            </a:endParaRPr>
          </a:p>
          <a:p>
            <a:r>
              <a:rPr lang="en-US" sz="1800" dirty="0">
                <a:solidFill>
                  <a:srgbClr val="584D83"/>
                </a:solidFill>
                <a:latin typeface="Poppins"/>
                <a:cs typeface="Arial"/>
              </a:rPr>
              <a:t>•</a:t>
            </a:r>
            <a:r>
              <a:rPr lang="en-US" sz="1800" dirty="0">
                <a:solidFill>
                  <a:srgbClr val="000000"/>
                </a:solidFill>
                <a:latin typeface="Poppins"/>
                <a:ea typeface="+mn-lt"/>
                <a:cs typeface="+mn-lt"/>
              </a:rPr>
              <a:t>Taking action</a:t>
            </a:r>
            <a:endParaRPr lang="en-US" sz="1800" dirty="0">
              <a:latin typeface="Poppins"/>
              <a:cs typeface="Calibri"/>
            </a:endParaRPr>
          </a:p>
        </p:txBody>
      </p:sp>
    </p:spTree>
    <p:extLst>
      <p:ext uri="{BB962C8B-B14F-4D97-AF65-F5344CB8AC3E}">
        <p14:creationId xmlns:p14="http://schemas.microsoft.com/office/powerpoint/2010/main" val="577413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19593" y="1090569"/>
            <a:ext cx="13119959" cy="7202217"/>
          </a:xfrm>
        </p:spPr>
        <p:txBody>
          <a:bodyPr lIns="91440" tIns="45720" rIns="91440" bIns="45720" anchor="t"/>
          <a:lstStyle/>
          <a:p>
            <a:pPr>
              <a:buClr>
                <a:srgbClr val="FEC759"/>
              </a:buClr>
              <a:buSzPct val="110000"/>
            </a:pPr>
            <a:r>
              <a:rPr lang="en-US" sz="4000" i="0" dirty="0">
                <a:solidFill>
                  <a:srgbClr val="FFC000"/>
                </a:solidFill>
                <a:latin typeface="Poppins"/>
                <a:cs typeface="Poppins"/>
              </a:rPr>
              <a:t>Project concept – define your problem</a:t>
            </a:r>
          </a:p>
          <a:p>
            <a:pPr>
              <a:buClr>
                <a:srgbClr val="FEC759"/>
              </a:buClr>
              <a:buSzPct val="110000"/>
            </a:pPr>
            <a:r>
              <a:rPr lang="en-US" sz="4000" i="0" dirty="0">
                <a:solidFill>
                  <a:srgbClr val="FFC000"/>
                </a:solidFill>
                <a:latin typeface="Poppins"/>
                <a:cs typeface="Poppins"/>
              </a:rPr>
              <a:t>Step 1: </a:t>
            </a:r>
            <a:r>
              <a:rPr lang="en-US" sz="3600" i="0" dirty="0">
                <a:latin typeface="Poppins"/>
                <a:cs typeface="Poppins"/>
              </a:rPr>
              <a:t>Decide on the problem you will solve.</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What are key problems in sport that you know? </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What problems can you see here? </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Which problem will you tackle?</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GAME, SET, MATCH: TRANSFORMING SPORT WITH STEM</a:t>
            </a:r>
            <a:endParaRPr lang="en-US" i="0"/>
          </a:p>
          <a:p>
            <a:endParaRPr lang="en-GB"/>
          </a:p>
        </p:txBody>
      </p:sp>
      <p:pic>
        <p:nvPicPr>
          <p:cNvPr id="5" name="Picture 4">
            <a:extLst>
              <a:ext uri="{FF2B5EF4-FFF2-40B4-BE49-F238E27FC236}">
                <a16:creationId xmlns:a16="http://schemas.microsoft.com/office/drawing/2014/main" id="{C48A6392-BC28-E2AA-4FFF-0CC08444FA32}"/>
              </a:ext>
            </a:extLst>
          </p:cNvPr>
          <p:cNvPicPr>
            <a:picLocks noChangeAspect="1"/>
          </p:cNvPicPr>
          <p:nvPr/>
        </p:nvPicPr>
        <p:blipFill rotWithShape="1">
          <a:blip r:embed="rId3"/>
          <a:srcRect t="53169" r="44993" b="8924"/>
          <a:stretch/>
        </p:blipFill>
        <p:spPr>
          <a:xfrm>
            <a:off x="11261110" y="6816990"/>
            <a:ext cx="7778075" cy="3658161"/>
          </a:xfrm>
          <a:prstGeom prst="rect">
            <a:avLst/>
          </a:prstGeom>
        </p:spPr>
      </p:pic>
      <p:pic>
        <p:nvPicPr>
          <p:cNvPr id="8" name="Picture 7" descr="A graph with numbers and text&#10;&#10;Description automatically generated">
            <a:extLst>
              <a:ext uri="{FF2B5EF4-FFF2-40B4-BE49-F238E27FC236}">
                <a16:creationId xmlns:a16="http://schemas.microsoft.com/office/drawing/2014/main" id="{E38B0453-F4CB-4508-FC47-063F65D9FE4A}"/>
              </a:ext>
            </a:extLst>
          </p:cNvPr>
          <p:cNvPicPr>
            <a:picLocks noChangeAspect="1"/>
          </p:cNvPicPr>
          <p:nvPr/>
        </p:nvPicPr>
        <p:blipFill rotWithShape="1">
          <a:blip r:embed="rId4"/>
          <a:srcRect r="-190" b="18561"/>
          <a:stretch/>
        </p:blipFill>
        <p:spPr>
          <a:xfrm>
            <a:off x="589162" y="6266996"/>
            <a:ext cx="9869726" cy="4012853"/>
          </a:xfrm>
          <a:prstGeom prst="rect">
            <a:avLst/>
          </a:prstGeom>
        </p:spPr>
      </p:pic>
      <p:pic>
        <p:nvPicPr>
          <p:cNvPr id="11" name="Picture 10" descr="A map of united kingdom with different colored areas&#10;&#10;Description automatically generated">
            <a:extLst>
              <a:ext uri="{FF2B5EF4-FFF2-40B4-BE49-F238E27FC236}">
                <a16:creationId xmlns:a16="http://schemas.microsoft.com/office/drawing/2014/main" id="{3BE7F2D3-8B98-548B-3450-25C0DE4388C9}"/>
              </a:ext>
            </a:extLst>
          </p:cNvPr>
          <p:cNvPicPr>
            <a:picLocks noChangeAspect="1"/>
          </p:cNvPicPr>
          <p:nvPr/>
        </p:nvPicPr>
        <p:blipFill rotWithShape="1">
          <a:blip r:embed="rId5"/>
          <a:srcRect l="3440" t="1937" r="47666" b="59564"/>
          <a:stretch/>
        </p:blipFill>
        <p:spPr>
          <a:xfrm>
            <a:off x="11705050" y="1428668"/>
            <a:ext cx="8137868" cy="5065807"/>
          </a:xfrm>
          <a:prstGeom prst="rect">
            <a:avLst/>
          </a:prstGeom>
        </p:spPr>
      </p:pic>
    </p:spTree>
    <p:extLst>
      <p:ext uri="{BB962C8B-B14F-4D97-AF65-F5344CB8AC3E}">
        <p14:creationId xmlns:p14="http://schemas.microsoft.com/office/powerpoint/2010/main" val="2460498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539047"/>
            <a:ext cx="19159325" cy="7202217"/>
          </a:xfrm>
        </p:spPr>
        <p:txBody>
          <a:bodyPr lIns="91440" tIns="45720" rIns="91440" bIns="45720" anchor="t"/>
          <a:lstStyle/>
          <a:p>
            <a:pPr>
              <a:buClr>
                <a:srgbClr val="FEC759"/>
              </a:buClr>
              <a:buSzPct val="110000"/>
            </a:pPr>
            <a:r>
              <a:rPr lang="en-US" sz="4000" i="0" dirty="0">
                <a:solidFill>
                  <a:srgbClr val="FFC000"/>
                </a:solidFill>
                <a:latin typeface="Poppins"/>
                <a:cs typeface="Poppins"/>
              </a:rPr>
              <a:t>Project concept – define your problem</a:t>
            </a:r>
          </a:p>
          <a:p>
            <a:pPr>
              <a:buClr>
                <a:srgbClr val="FEC759"/>
              </a:buClr>
              <a:buSzPct val="110000"/>
            </a:pPr>
            <a:r>
              <a:rPr lang="en-US" sz="3600" i="0" dirty="0">
                <a:latin typeface="Poppins"/>
                <a:cs typeface="Poppins"/>
              </a:rPr>
              <a:t>Step 2: Focus your Problem</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Why is this important? What is the core problem at the heart of the issue? </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What are the particular issues? Where does it happen? Who does it impact?</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GAME, SET, MATCH: TRANSFORMING SPORT WITH STEM</a:t>
            </a:r>
            <a:endParaRPr lang="en-US" i="0"/>
          </a:p>
          <a:p>
            <a:endParaRPr lang="en-GB"/>
          </a:p>
        </p:txBody>
      </p:sp>
    </p:spTree>
    <p:extLst>
      <p:ext uri="{BB962C8B-B14F-4D97-AF65-F5344CB8AC3E}">
        <p14:creationId xmlns:p14="http://schemas.microsoft.com/office/powerpoint/2010/main" val="2211793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197045"/>
            <a:ext cx="19159325" cy="7202217"/>
          </a:xfrm>
        </p:spPr>
        <p:txBody>
          <a:bodyPr lIns="91440" tIns="45720" rIns="91440" bIns="45720" anchor="t"/>
          <a:lstStyle/>
          <a:p>
            <a:pPr>
              <a:buClr>
                <a:srgbClr val="FEC759"/>
              </a:buClr>
              <a:buSzPct val="110000"/>
            </a:pPr>
            <a:r>
              <a:rPr lang="en-US" sz="4000" i="0" dirty="0">
                <a:solidFill>
                  <a:srgbClr val="FFC000"/>
                </a:solidFill>
                <a:latin typeface="Poppins"/>
                <a:cs typeface="Poppins"/>
              </a:rPr>
              <a:t>Project concept – define your problem</a:t>
            </a:r>
          </a:p>
          <a:p>
            <a:pPr>
              <a:buClr>
                <a:srgbClr val="FEC759"/>
              </a:buClr>
              <a:buSzPct val="110000"/>
            </a:pPr>
            <a:r>
              <a:rPr lang="en-US" sz="3600" i="0" dirty="0">
                <a:latin typeface="Poppins"/>
                <a:cs typeface="Poppins"/>
              </a:rPr>
              <a:t>Step 3: Create your Problem Statement, which describes the problem you will solve.</a:t>
            </a:r>
          </a:p>
          <a:p>
            <a:pPr>
              <a:buClr>
                <a:srgbClr val="FEC759"/>
              </a:buClr>
              <a:buSzPct val="110000"/>
            </a:pPr>
            <a:r>
              <a:rPr lang="en-US" sz="3600" i="0" dirty="0">
                <a:solidFill>
                  <a:schemeClr val="bg1"/>
                </a:solidFill>
                <a:latin typeface="Poppins"/>
                <a:cs typeface="Poppins"/>
              </a:rPr>
              <a:t>Use the following three W’s to create it:</a:t>
            </a:r>
          </a:p>
          <a:p>
            <a:pPr marL="571500" indent="-571500">
              <a:buClr>
                <a:srgbClr val="FEC759"/>
              </a:buClr>
              <a:buSzPct val="110000"/>
              <a:buFont typeface="Arial" panose="020B0604020202020204" pitchFamily="34" charset="0"/>
              <a:buChar char="•"/>
            </a:pPr>
            <a:r>
              <a:rPr lang="en-US" sz="3600" i="0" dirty="0">
                <a:solidFill>
                  <a:schemeClr val="accent1"/>
                </a:solidFill>
                <a:latin typeface="Poppins"/>
                <a:cs typeface="Poppins"/>
              </a:rPr>
              <a:t>WHO or WHAT is facing your problem? </a:t>
            </a:r>
          </a:p>
          <a:p>
            <a:pPr marL="571500" indent="-571500">
              <a:buClr>
                <a:srgbClr val="FEC759"/>
              </a:buClr>
              <a:buSzPct val="110000"/>
              <a:buFont typeface="Arial" panose="020B0604020202020204" pitchFamily="34" charset="0"/>
              <a:buChar char="•"/>
            </a:pPr>
            <a:r>
              <a:rPr lang="en-US" sz="3600" i="0" dirty="0">
                <a:solidFill>
                  <a:schemeClr val="accent4"/>
                </a:solidFill>
                <a:latin typeface="Poppins"/>
                <a:cs typeface="Poppins"/>
              </a:rPr>
              <a:t>WHAT is the problem they are facing?</a:t>
            </a:r>
          </a:p>
          <a:p>
            <a:pPr marL="571500" indent="-571500">
              <a:buClr>
                <a:srgbClr val="FEC759"/>
              </a:buClr>
              <a:buSzPct val="110000"/>
              <a:buFont typeface="Arial" panose="020B0604020202020204" pitchFamily="34" charset="0"/>
              <a:buChar char="•"/>
            </a:pPr>
            <a:r>
              <a:rPr lang="en-US" sz="3600" i="0" dirty="0">
                <a:solidFill>
                  <a:schemeClr val="accent5"/>
                </a:solidFill>
                <a:latin typeface="Poppins"/>
                <a:cs typeface="Poppins"/>
              </a:rPr>
              <a:t>WHY should this problem be solved / WHAT will your solution do and help?</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GAME, SET, MATCH: TRANSFORMING SPORT WITH STEM</a:t>
            </a:r>
            <a:endParaRPr lang="en-US" i="0"/>
          </a:p>
          <a:p>
            <a:endParaRPr lang="en-GB"/>
          </a:p>
        </p:txBody>
      </p:sp>
      <p:sp>
        <p:nvSpPr>
          <p:cNvPr id="7" name="TextBox 6">
            <a:extLst>
              <a:ext uri="{FF2B5EF4-FFF2-40B4-BE49-F238E27FC236}">
                <a16:creationId xmlns:a16="http://schemas.microsoft.com/office/drawing/2014/main" id="{A4E2A5F0-7A1A-DFA2-44F5-C06C6462BB82}"/>
              </a:ext>
            </a:extLst>
          </p:cNvPr>
          <p:cNvSpPr txBox="1"/>
          <p:nvPr/>
        </p:nvSpPr>
        <p:spPr>
          <a:xfrm>
            <a:off x="10247370" y="4622896"/>
            <a:ext cx="8916150" cy="2554545"/>
          </a:xfrm>
          <a:prstGeom prst="rect">
            <a:avLst/>
          </a:prstGeom>
          <a:solidFill>
            <a:schemeClr val="bg1"/>
          </a:solidFill>
          <a:ln>
            <a:solidFill>
              <a:srgbClr val="FEC700"/>
            </a:solidFill>
          </a:ln>
        </p:spPr>
        <p:txBody>
          <a:bodyPr wrap="square" lIns="91440" tIns="45720" rIns="91440" bIns="45720" rtlCol="0" anchor="t">
            <a:spAutoFit/>
          </a:bodyPr>
          <a:lstStyle/>
          <a:p>
            <a:pPr algn="ctr"/>
            <a:r>
              <a:rPr lang="en-US" sz="3200" b="1">
                <a:solidFill>
                  <a:srgbClr val="92D050"/>
                </a:solidFill>
                <a:latin typeface="Poppins"/>
                <a:cs typeface="Poppins"/>
              </a:rPr>
              <a:t>Blind people</a:t>
            </a:r>
            <a:r>
              <a:rPr lang="en-US" sz="3200" b="1">
                <a:latin typeface="Poppins"/>
                <a:cs typeface="Poppins"/>
              </a:rPr>
              <a:t> </a:t>
            </a:r>
            <a:r>
              <a:rPr lang="en-US" sz="3200" b="1">
                <a:solidFill>
                  <a:srgbClr val="0070C0"/>
                </a:solidFill>
                <a:latin typeface="Poppins"/>
                <a:cs typeface="Poppins"/>
              </a:rPr>
              <a:t>cannot access sport easily</a:t>
            </a:r>
            <a:r>
              <a:rPr lang="en-US" sz="3200" b="1">
                <a:latin typeface="Poppins"/>
                <a:cs typeface="Poppins"/>
              </a:rPr>
              <a:t>. </a:t>
            </a:r>
            <a:r>
              <a:rPr lang="en-US" sz="3200" b="1">
                <a:solidFill>
                  <a:schemeClr val="accent5"/>
                </a:solidFill>
                <a:latin typeface="Poppins"/>
                <a:cs typeface="Poppins"/>
              </a:rPr>
              <a:t>My solution will create better facilities for blind people to take part in group sports, to improve their physical and mental health.</a:t>
            </a:r>
          </a:p>
        </p:txBody>
      </p:sp>
    </p:spTree>
    <p:extLst>
      <p:ext uri="{BB962C8B-B14F-4D97-AF65-F5344CB8AC3E}">
        <p14:creationId xmlns:p14="http://schemas.microsoft.com/office/powerpoint/2010/main" val="2555376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r>
              <a:rPr lang="en-US" sz="4400" i="0" dirty="0">
                <a:solidFill>
                  <a:srgbClr val="002060"/>
                </a:solidFill>
                <a:latin typeface="Poppins"/>
                <a:cs typeface="Segoe UI"/>
              </a:rPr>
              <a:t>Project process – ideas, prototype, test</a:t>
            </a:r>
            <a:endParaRPr lang="en-US" sz="4400" b="0" i="0" dirty="0">
              <a:solidFill>
                <a:srgbClr val="002060"/>
              </a:solidFill>
              <a:latin typeface="Poppins"/>
              <a:cs typeface="Segoe UI"/>
            </a:endParaRPr>
          </a:p>
          <a:p>
            <a:r>
              <a:rPr lang="en-US" sz="3200" b="0" i="0" dirty="0">
                <a:latin typeface="Poppins"/>
                <a:cs typeface="Segoe UI"/>
              </a:rPr>
              <a:t>The next step is to think of </a:t>
            </a:r>
            <a:r>
              <a:rPr lang="en-US" sz="3200" i="0" dirty="0">
                <a:latin typeface="Poppins"/>
                <a:cs typeface="Segoe UI"/>
              </a:rPr>
              <a:t>ideas</a:t>
            </a:r>
            <a:r>
              <a:rPr lang="en-US" sz="3200" b="0" i="0" dirty="0">
                <a:latin typeface="Poppins"/>
                <a:cs typeface="Segoe UI"/>
              </a:rPr>
              <a:t> for your potential solutions, decide on your </a:t>
            </a:r>
            <a:r>
              <a:rPr lang="en-US" sz="3200" b="0" i="0" dirty="0" err="1">
                <a:latin typeface="Poppins"/>
                <a:cs typeface="Segoe UI"/>
              </a:rPr>
              <a:t>favourite</a:t>
            </a:r>
            <a:r>
              <a:rPr lang="en-US" sz="3200" b="0" i="0" dirty="0">
                <a:latin typeface="Poppins"/>
                <a:cs typeface="Segoe UI"/>
              </a:rPr>
              <a:t>, </a:t>
            </a:r>
            <a:r>
              <a:rPr lang="en-US" sz="3200" i="0" dirty="0">
                <a:latin typeface="Poppins"/>
                <a:cs typeface="Segoe UI"/>
              </a:rPr>
              <a:t>prototype</a:t>
            </a:r>
            <a:r>
              <a:rPr lang="en-US" sz="3200" b="0" i="0" dirty="0">
                <a:latin typeface="Poppins"/>
                <a:cs typeface="Segoe UI"/>
              </a:rPr>
              <a:t> this idea,</a:t>
            </a:r>
            <a:r>
              <a:rPr lang="en-US" sz="3200" b="0" i="0" dirty="0">
                <a:solidFill>
                  <a:srgbClr val="FFFFFF"/>
                </a:solidFill>
                <a:latin typeface="Poppins"/>
                <a:cs typeface="Segoe UI"/>
              </a:rPr>
              <a:t> </a:t>
            </a:r>
            <a:r>
              <a:rPr lang="en-US" sz="3200" b="0" i="0" dirty="0">
                <a:latin typeface="Poppins"/>
                <a:cs typeface="Segoe UI"/>
              </a:rPr>
              <a:t>and then think of ways to</a:t>
            </a:r>
            <a:r>
              <a:rPr lang="en-US" sz="3200" b="0" i="0" dirty="0">
                <a:solidFill>
                  <a:srgbClr val="FFFFFF"/>
                </a:solidFill>
                <a:latin typeface="Poppins"/>
                <a:cs typeface="Segoe UI"/>
              </a:rPr>
              <a:t> </a:t>
            </a:r>
            <a:r>
              <a:rPr lang="en-US" sz="3200" i="0" dirty="0">
                <a:latin typeface="Poppins"/>
                <a:cs typeface="Segoe UI"/>
              </a:rPr>
              <a:t>test</a:t>
            </a:r>
            <a:r>
              <a:rPr lang="en-US" sz="3200" b="0" i="0" dirty="0">
                <a:solidFill>
                  <a:srgbClr val="FFFFFF"/>
                </a:solidFill>
                <a:latin typeface="Poppins"/>
                <a:cs typeface="Segoe UI"/>
              </a:rPr>
              <a:t> </a:t>
            </a:r>
            <a:r>
              <a:rPr lang="en-US" sz="3200" b="0" i="0" dirty="0">
                <a:latin typeface="Poppins"/>
                <a:cs typeface="Segoe UI"/>
              </a:rPr>
              <a:t>it against your problem statement.</a:t>
            </a:r>
          </a:p>
          <a:p>
            <a:r>
              <a:rPr lang="en-US" sz="3200" i="0" dirty="0">
                <a:solidFill>
                  <a:srgbClr val="002060"/>
                </a:solidFill>
                <a:latin typeface="Poppins"/>
                <a:cs typeface="Segoe UI"/>
              </a:rPr>
              <a:t>The outcome is to </a:t>
            </a:r>
            <a:r>
              <a:rPr lang="en-US" sz="3200" i="0" u="sng" dirty="0">
                <a:solidFill>
                  <a:srgbClr val="002060"/>
                </a:solidFill>
                <a:latin typeface="Poppins"/>
                <a:cs typeface="Segoe UI"/>
              </a:rPr>
              <a:t>create a solution to your problem and think of ways to test it.</a:t>
            </a:r>
            <a:endParaRPr lang="en-US" sz="3200" b="0" i="0" dirty="0">
              <a:solidFill>
                <a:srgbClr val="002060"/>
              </a:solidFill>
              <a:latin typeface="Poppins"/>
              <a:cs typeface="Segoe UI"/>
            </a:endParaRPr>
          </a:p>
          <a:p>
            <a:pPr marL="457200" indent="-457200">
              <a:buFont typeface="Arial"/>
              <a:buChar char="•"/>
            </a:pPr>
            <a:r>
              <a:rPr lang="en-US" sz="3200" i="0" dirty="0">
                <a:latin typeface="Poppins"/>
                <a:cs typeface="Arial"/>
              </a:rPr>
              <a:t>Through doing this you will develop the following skills:</a:t>
            </a:r>
            <a:endParaRPr lang="en-US" sz="3200" b="0" i="0" dirty="0">
              <a:latin typeface="Poppins"/>
              <a:cs typeface="Arial"/>
            </a:endParaRPr>
          </a:p>
          <a:p>
            <a:pPr marL="1028700" lvl="1" indent="-571500">
              <a:buFont typeface="Arial"/>
              <a:buChar char="•"/>
            </a:pPr>
            <a:r>
              <a:rPr lang="en-US" sz="3200" spc="-150" dirty="0">
                <a:solidFill>
                  <a:schemeClr val="bg1"/>
                </a:solidFill>
                <a:latin typeface="Poppins"/>
                <a:cs typeface="Arial"/>
              </a:rPr>
              <a:t>Research and communication skills</a:t>
            </a:r>
          </a:p>
          <a:p>
            <a:pPr marL="1028700" lvl="1" indent="-571500">
              <a:buFont typeface="Arial"/>
              <a:buChar char="•"/>
            </a:pPr>
            <a:r>
              <a:rPr lang="en-US" sz="3200" spc="-150" dirty="0">
                <a:solidFill>
                  <a:schemeClr val="bg1"/>
                </a:solidFill>
                <a:latin typeface="Poppins"/>
                <a:cs typeface="Arial"/>
              </a:rPr>
              <a:t>Creative and logical thinking</a:t>
            </a:r>
          </a:p>
          <a:p>
            <a:pPr marL="1028700" lvl="1" indent="-571500">
              <a:buFont typeface="Arial"/>
              <a:buChar char="•"/>
            </a:pPr>
            <a:r>
              <a:rPr lang="en-US" sz="3200" spc="-150" dirty="0">
                <a:solidFill>
                  <a:schemeClr val="bg1"/>
                </a:solidFill>
                <a:latin typeface="Poppins"/>
                <a:cs typeface="Arial"/>
              </a:rPr>
              <a:t>Decision Making</a:t>
            </a:r>
          </a:p>
          <a:p>
            <a:endParaRPr lang="en-GB" dirty="0">
              <a:latin typeface="Poppins"/>
              <a:cs typeface="Segoe UI"/>
            </a:endParaRPr>
          </a:p>
          <a:p>
            <a:endParaRPr lang="en-US" sz="4400" dirty="0">
              <a:solidFill>
                <a:srgbClr val="002060"/>
              </a:solidFill>
              <a:latin typeface="Poppins"/>
              <a:cs typeface="Poppins"/>
            </a:endParaRPr>
          </a:p>
          <a:p>
            <a:endParaRPr lang="en-GB"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GAME, SET, MATCH: TRANSFORMING SPORT WITH STEM</a:t>
            </a:r>
            <a:endParaRPr lang="en-US" i="0"/>
          </a:p>
          <a:p>
            <a:endParaRPr lang="en-GB"/>
          </a:p>
        </p:txBody>
      </p:sp>
    </p:spTree>
    <p:extLst>
      <p:ext uri="{BB962C8B-B14F-4D97-AF65-F5344CB8AC3E}">
        <p14:creationId xmlns:p14="http://schemas.microsoft.com/office/powerpoint/2010/main" val="1136019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0" y="2567253"/>
            <a:ext cx="19875499" cy="7202217"/>
          </a:xfrm>
        </p:spPr>
        <p:txBody>
          <a:bodyPr lIns="91440" tIns="45720" rIns="91440" bIns="45720" anchor="t"/>
          <a:lstStyle/>
          <a:p>
            <a:r>
              <a:rPr lang="en-US" sz="4400" i="0" dirty="0">
                <a:latin typeface="Poppins"/>
                <a:cs typeface="Poppins"/>
              </a:rPr>
              <a:t>Project process – ideas. </a:t>
            </a:r>
            <a:r>
              <a:rPr lang="en-GB" sz="3200" i="0" dirty="0">
                <a:solidFill>
                  <a:srgbClr val="FFC000"/>
                </a:solidFill>
                <a:latin typeface="Poppins"/>
                <a:cs typeface="Poppins"/>
              </a:rPr>
              <a:t>Think of an interesting, and creative solution to your problem.</a:t>
            </a:r>
          </a:p>
          <a:p>
            <a:r>
              <a:rPr lang="en-GB" sz="3200" i="0" dirty="0">
                <a:solidFill>
                  <a:srgbClr val="FFC000"/>
                </a:solidFill>
                <a:latin typeface="Poppins"/>
                <a:cs typeface="Poppins"/>
              </a:rPr>
              <a:t>Step 1: Research what is out there already. </a:t>
            </a:r>
            <a:r>
              <a:rPr lang="en-GB" sz="3200" i="0" dirty="0">
                <a:solidFill>
                  <a:schemeClr val="bg1"/>
                </a:solidFill>
                <a:latin typeface="Poppins"/>
                <a:cs typeface="Poppins"/>
              </a:rPr>
              <a:t>This will also give you inspiration for your solution. </a:t>
            </a:r>
            <a:endParaRPr lang="en-GB" sz="3200" i="0" dirty="0">
              <a:solidFill>
                <a:schemeClr val="bg1"/>
              </a:solidFill>
            </a:endParaRPr>
          </a:p>
          <a:p>
            <a:r>
              <a:rPr lang="en-GB" sz="3200" i="0" dirty="0">
                <a:latin typeface="Poppins"/>
                <a:cs typeface="Poppins"/>
              </a:rPr>
              <a:t>Step 2: Think of at least five new ideas for your solution. </a:t>
            </a:r>
            <a:endParaRPr lang="en-GB" sz="3200" i="0" dirty="0"/>
          </a:p>
          <a:p>
            <a:pPr>
              <a:lnSpc>
                <a:spcPct val="100000"/>
              </a:lnSpc>
            </a:pPr>
            <a:r>
              <a:rPr lang="en-GB" sz="3200" i="0" dirty="0">
                <a:solidFill>
                  <a:schemeClr val="bg1"/>
                </a:solidFill>
                <a:latin typeface="Poppins"/>
                <a:cs typeface="Poppins"/>
              </a:rPr>
              <a:t>Top tips for developing ideas to your solution:</a:t>
            </a:r>
          </a:p>
          <a:p>
            <a:pPr marL="914400" lvl="1" indent="-457200">
              <a:buFontTx/>
              <a:buChar char="-"/>
            </a:pPr>
            <a:r>
              <a:rPr lang="en-GB" sz="3200" dirty="0">
                <a:solidFill>
                  <a:schemeClr val="bg1"/>
                </a:solidFill>
                <a:latin typeface="Poppins"/>
                <a:cs typeface="Poppins"/>
              </a:rPr>
              <a:t>It’s not about perfection – don’t be judgemental.</a:t>
            </a:r>
          </a:p>
          <a:p>
            <a:pPr marL="914400" lvl="1" indent="-457200">
              <a:buFontTx/>
              <a:buChar char="-"/>
            </a:pPr>
            <a:r>
              <a:rPr lang="en-GB" sz="3200" dirty="0">
                <a:solidFill>
                  <a:schemeClr val="bg1"/>
                </a:solidFill>
                <a:latin typeface="Poppins"/>
                <a:cs typeface="Poppins"/>
              </a:rPr>
              <a:t>Warm up your brain before – then give yourself a time limit.</a:t>
            </a:r>
          </a:p>
          <a:p>
            <a:pPr marL="914400" lvl="1" indent="-457200">
              <a:buFontTx/>
              <a:buChar char="-"/>
            </a:pPr>
            <a:r>
              <a:rPr lang="en-GB" sz="3200" dirty="0">
                <a:solidFill>
                  <a:schemeClr val="bg1"/>
                </a:solidFill>
                <a:latin typeface="Poppins"/>
                <a:cs typeface="Poppins"/>
              </a:rPr>
              <a:t>Write each new idea on a separate post-it to see them all.</a:t>
            </a:r>
          </a:p>
          <a:p>
            <a:pPr marL="914400" lvl="1" indent="-457200">
              <a:buFontTx/>
              <a:buChar char="-"/>
            </a:pPr>
            <a:r>
              <a:rPr lang="en-GB" sz="3200" dirty="0">
                <a:solidFill>
                  <a:schemeClr val="bg1"/>
                </a:solidFill>
                <a:latin typeface="Poppins"/>
                <a:cs typeface="Poppins"/>
              </a:rPr>
              <a:t>Your idea doesn’t have to be 100% original, many ideas adapt, add to an existing idea, or merge two current ideas to create something new.</a:t>
            </a:r>
          </a:p>
          <a:p>
            <a:pPr marL="457200" indent="-457200">
              <a:buFont typeface="Arial" panose="020B0604020202020204" pitchFamily="34" charset="0"/>
              <a:buChar char="•"/>
            </a:pPr>
            <a:r>
              <a:rPr lang="en-GB" sz="3200" i="0" dirty="0">
                <a:latin typeface="Poppins"/>
                <a:cs typeface="Poppins"/>
              </a:rPr>
              <a:t>Step 3: Select your top idea , to take forward to the next stage. </a:t>
            </a:r>
            <a:r>
              <a:rPr lang="en-GB" sz="3200" i="0" dirty="0">
                <a:solidFill>
                  <a:schemeClr val="bg1"/>
                </a:solidFill>
                <a:latin typeface="Poppins"/>
                <a:cs typeface="Poppins"/>
              </a:rPr>
              <a:t>Use your problem statement to help.</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a:solidFill>
                  <a:srgbClr val="FFFFFF"/>
                </a:solidFill>
                <a:latin typeface="Poppins"/>
                <a:cs typeface="Poppins"/>
              </a:rPr>
              <a:t>GAME, SET, MATCH: TRANSFORMING SPORT WITH STEM</a:t>
            </a:r>
            <a:endParaRPr lang="en-US" i="0"/>
          </a:p>
          <a:p>
            <a:endParaRPr lang="en-GB"/>
          </a:p>
        </p:txBody>
      </p:sp>
    </p:spTree>
    <p:extLst>
      <p:ext uri="{BB962C8B-B14F-4D97-AF65-F5344CB8AC3E}">
        <p14:creationId xmlns:p14="http://schemas.microsoft.com/office/powerpoint/2010/main" val="2441758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417524"/>
            <a:ext cx="19291896" cy="7202217"/>
          </a:xfrm>
        </p:spPr>
        <p:txBody>
          <a:bodyPr lIns="91440" tIns="45720" rIns="91440" bIns="45720" anchor="t"/>
          <a:lstStyle/>
          <a:p>
            <a:r>
              <a:rPr lang="en-US" sz="4400" i="0" dirty="0">
                <a:latin typeface="Poppins"/>
                <a:cs typeface="Poppins"/>
              </a:rPr>
              <a:t>Project process – prototype </a:t>
            </a:r>
            <a:endParaRPr lang="en-US" sz="4400" i="0" dirty="0"/>
          </a:p>
          <a:p>
            <a:r>
              <a:rPr lang="en-GB" sz="3200" i="0" dirty="0">
                <a:solidFill>
                  <a:srgbClr val="FFC000"/>
                </a:solidFill>
                <a:latin typeface="Poppins"/>
                <a:cs typeface="Poppins"/>
              </a:rPr>
              <a:t>Prototype Your Chosen Idea. A prototype is a first drawing or model  of an idea. </a:t>
            </a:r>
            <a:endParaRPr lang="en-GB" sz="3200" i="0" dirty="0">
              <a:solidFill>
                <a:srgbClr val="FFC000"/>
              </a:solidFill>
            </a:endParaRPr>
          </a:p>
          <a:p>
            <a:r>
              <a:rPr lang="en-GB" sz="3200" i="0" dirty="0">
                <a:solidFill>
                  <a:schemeClr val="bg1"/>
                </a:solidFill>
                <a:latin typeface="Poppins"/>
                <a:cs typeface="Poppins"/>
              </a:rPr>
              <a:t>Either draw (2D) or model (3D) your idea. </a:t>
            </a:r>
            <a:endParaRPr lang="en-GB" sz="3200" i="0" dirty="0">
              <a:solidFill>
                <a:schemeClr val="bg1"/>
              </a:solidFill>
            </a:endParaRPr>
          </a:p>
          <a:p>
            <a:r>
              <a:rPr lang="en-GB" sz="3200" i="0" dirty="0">
                <a:solidFill>
                  <a:schemeClr val="bg1"/>
                </a:solidFill>
                <a:latin typeface="Poppins"/>
                <a:cs typeface="Poppins"/>
              </a:rPr>
              <a:t>Add labels, or communicate what each part will do, and consider materials, construction, size etc.</a:t>
            </a:r>
          </a:p>
          <a:p>
            <a:endParaRPr lang="en-GB" sz="3200" dirty="0">
              <a:solidFill>
                <a:schemeClr val="bg1"/>
              </a:solidFill>
            </a:endParaRPr>
          </a:p>
          <a:p>
            <a:pPr marL="914400" lvl="1" indent="-457200">
              <a:buFontTx/>
              <a:buChar char="-"/>
            </a:pPr>
            <a:endParaRPr lang="en-GB" sz="3200" dirty="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solidFill>
                  <a:srgbClr val="FFFFFF"/>
                </a:solidFill>
                <a:latin typeface="Poppins"/>
                <a:cs typeface="Poppins"/>
              </a:rPr>
              <a:t>GAME, SET, MATCH: TRANSFORMING SPORT WITH STEM</a:t>
            </a:r>
            <a:endParaRPr lang="en-US" i="0"/>
          </a:p>
          <a:p>
            <a:endParaRPr lang="en-GB"/>
          </a:p>
        </p:txBody>
      </p:sp>
    </p:spTree>
    <p:extLst>
      <p:ext uri="{BB962C8B-B14F-4D97-AF65-F5344CB8AC3E}">
        <p14:creationId xmlns:p14="http://schemas.microsoft.com/office/powerpoint/2010/main" val="2287831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256582"/>
            <a:ext cx="19875499" cy="7202217"/>
          </a:xfrm>
        </p:spPr>
        <p:txBody>
          <a:bodyPr lIns="91440" tIns="45720" rIns="91440" bIns="45720" anchor="t"/>
          <a:lstStyle/>
          <a:p>
            <a:r>
              <a:rPr lang="en-US" sz="4400" i="0" dirty="0">
                <a:latin typeface="Poppins"/>
                <a:cs typeface="Poppins"/>
              </a:rPr>
              <a:t>Project process – test</a:t>
            </a:r>
            <a:endParaRPr lang="en-US" sz="4400" i="0" dirty="0"/>
          </a:p>
          <a:p>
            <a:r>
              <a:rPr lang="en-GB" sz="3200" i="0" dirty="0">
                <a:latin typeface="Poppins"/>
                <a:cs typeface="Poppins"/>
              </a:rPr>
              <a:t>How would you test your solution?  </a:t>
            </a:r>
            <a:r>
              <a:rPr lang="en-GB" sz="3200" i="0" dirty="0">
                <a:solidFill>
                  <a:schemeClr val="bg1"/>
                </a:solidFill>
                <a:latin typeface="Poppins"/>
                <a:cs typeface="Poppins"/>
              </a:rPr>
              <a:t>An important STEM skill is learning from failure. </a:t>
            </a:r>
            <a:endParaRPr lang="en-GB" sz="3200" i="0" dirty="0">
              <a:solidFill>
                <a:schemeClr val="bg1"/>
              </a:solidFill>
            </a:endParaRPr>
          </a:p>
          <a:p>
            <a:r>
              <a:rPr lang="en-GB" sz="3200" i="0" dirty="0">
                <a:solidFill>
                  <a:schemeClr val="bg1"/>
                </a:solidFill>
                <a:latin typeface="Poppins"/>
                <a:cs typeface="Poppins"/>
              </a:rPr>
              <a:t>Why is testing important? What can it teach us?</a:t>
            </a:r>
          </a:p>
          <a:p>
            <a:r>
              <a:rPr lang="en-GB" sz="3200" i="0" dirty="0">
                <a:solidFill>
                  <a:schemeClr val="bg1"/>
                </a:solidFill>
                <a:latin typeface="Poppins"/>
                <a:cs typeface="Poppins"/>
              </a:rPr>
              <a:t>Consider how you would test your idea and record this. Would it be tested over time, in different locations, against a control? Would you need to collect data or feedback?  </a:t>
            </a:r>
            <a:endParaRPr lang="en-GB" sz="3200" i="0" dirty="0">
              <a:solidFill>
                <a:schemeClr val="bg1"/>
              </a:solidFill>
            </a:endParaRPr>
          </a:p>
          <a:p>
            <a:pPr marL="914400" lvl="1" indent="-457200">
              <a:buFontTx/>
              <a:buChar char="-"/>
            </a:pPr>
            <a:endParaRPr lang="en-GB" sz="3200" dirty="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GAME, SET, MATCH: TRANSFORMING SPORT WITH STEM</a:t>
            </a:r>
            <a:endParaRPr lang="en-US" i="0"/>
          </a:p>
          <a:p>
            <a:endParaRPr lang="en-GB"/>
          </a:p>
        </p:txBody>
      </p:sp>
    </p:spTree>
    <p:extLst>
      <p:ext uri="{BB962C8B-B14F-4D97-AF65-F5344CB8AC3E}">
        <p14:creationId xmlns:p14="http://schemas.microsoft.com/office/powerpoint/2010/main" val="24277444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pPr>
              <a:buClr>
                <a:srgbClr val="FEC759"/>
              </a:buClr>
              <a:buSzPct val="110000"/>
            </a:pPr>
            <a:r>
              <a:rPr lang="en-US" sz="4400" i="0" dirty="0">
                <a:solidFill>
                  <a:srgbClr val="002060"/>
                </a:solidFill>
                <a:latin typeface="Poppins"/>
                <a:cs typeface="Poppins"/>
              </a:rPr>
              <a:t>Project Outcome – reflection</a:t>
            </a:r>
          </a:p>
          <a:p>
            <a:pPr>
              <a:buClr>
                <a:srgbClr val="FEC759"/>
              </a:buClr>
              <a:buSzPct val="110000"/>
            </a:pPr>
            <a:r>
              <a:rPr lang="en-US" sz="3200" i="0" dirty="0">
                <a:latin typeface="Poppins"/>
                <a:cs typeface="Poppins"/>
              </a:rPr>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i="0" dirty="0">
                <a:solidFill>
                  <a:srgbClr val="002060"/>
                </a:solidFill>
                <a:latin typeface="Poppins"/>
                <a:cs typeface="Poppins"/>
              </a:rPr>
              <a:t>The outcome is to </a:t>
            </a:r>
            <a:r>
              <a:rPr lang="en-US" sz="3200" i="0" u="sng" dirty="0">
                <a:solidFill>
                  <a:srgbClr val="002060"/>
                </a:solidFill>
                <a:latin typeface="Poppins"/>
                <a:cs typeface="Poppins"/>
              </a:rPr>
              <a:t>reflect on the project for yourself, your learning and the next steps to take.</a:t>
            </a:r>
            <a:endParaRPr lang="en-US" sz="3200" i="0" dirty="0">
              <a:solidFill>
                <a:srgbClr val="002060"/>
              </a:solidFill>
              <a:latin typeface="Poppins"/>
              <a:cs typeface="Poppins"/>
            </a:endParaRPr>
          </a:p>
          <a:p>
            <a:pPr marL="457200" indent="-457200">
              <a:buClr>
                <a:srgbClr val="FEC759"/>
              </a:buClr>
              <a:buSzPct val="110000"/>
              <a:buFontTx/>
              <a:buChar char="-"/>
            </a:pPr>
            <a:r>
              <a:rPr lang="en-US" sz="3200" i="0" dirty="0">
                <a:latin typeface="Poppins"/>
                <a:cs typeface="Poppins"/>
              </a:rPr>
              <a:t>Through doing this you will develop the following skills:</a:t>
            </a:r>
          </a:p>
          <a:p>
            <a:pPr marL="1028700" lvl="1" indent="-571500">
              <a:buClr>
                <a:srgbClr val="FEC759"/>
              </a:buClr>
              <a:buSzPct val="110000"/>
              <a:buFontTx/>
              <a:buChar char="-"/>
            </a:pPr>
            <a:r>
              <a:rPr lang="en-US" sz="3200" dirty="0">
                <a:solidFill>
                  <a:schemeClr val="bg1"/>
                </a:solidFill>
                <a:latin typeface="Poppins"/>
                <a:cs typeface="Poppins"/>
              </a:rPr>
              <a:t>Goal-Setting</a:t>
            </a:r>
          </a:p>
          <a:p>
            <a:pPr marL="1028700" lvl="1" indent="-571500">
              <a:buClr>
                <a:srgbClr val="FEC759"/>
              </a:buClr>
              <a:buSzPct val="110000"/>
              <a:buFontTx/>
              <a:buChar char="-"/>
            </a:pPr>
            <a:r>
              <a:rPr lang="en-US" sz="3200" dirty="0">
                <a:solidFill>
                  <a:schemeClr val="bg1"/>
                </a:solidFill>
                <a:latin typeface="Poppins"/>
                <a:cs typeface="Poppins"/>
              </a:rPr>
              <a:t>Resilience</a:t>
            </a:r>
          </a:p>
          <a:p>
            <a:pPr marL="1028700" lvl="1" indent="-571500">
              <a:buClr>
                <a:srgbClr val="FEC759"/>
              </a:buClr>
              <a:buSzPct val="110000"/>
              <a:buFontTx/>
              <a:buChar char="-"/>
            </a:pPr>
            <a:r>
              <a:rPr lang="en-US" sz="3200" dirty="0">
                <a:solidFill>
                  <a:schemeClr val="bg1"/>
                </a:solidFill>
                <a:latin typeface="Poppins"/>
                <a:cs typeface="Poppins"/>
              </a:rPr>
              <a:t>Self-Awareness</a:t>
            </a:r>
          </a:p>
          <a:p>
            <a:endParaRPr lang="en-GB"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GAME, SET, MATCH: TRANSFORMING SPORT WITH STEM</a:t>
            </a:r>
            <a:endParaRPr lang="en-US"/>
          </a:p>
          <a:p>
            <a:endParaRPr lang="en-GB"/>
          </a:p>
        </p:txBody>
      </p:sp>
    </p:spTree>
    <p:extLst>
      <p:ext uri="{BB962C8B-B14F-4D97-AF65-F5344CB8AC3E}">
        <p14:creationId xmlns:p14="http://schemas.microsoft.com/office/powerpoint/2010/main" val="6662660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1" y="1205128"/>
            <a:ext cx="19875499" cy="7202217"/>
          </a:xfrm>
        </p:spPr>
        <p:txBody>
          <a:bodyPr lIns="91440" tIns="45720" rIns="91440" bIns="45720" anchor="t"/>
          <a:lstStyle/>
          <a:p>
            <a:r>
              <a:rPr lang="en-US" sz="4400" i="0" dirty="0">
                <a:latin typeface="Poppins"/>
                <a:cs typeface="Poppins"/>
              </a:rPr>
              <a:t>Project Outcome: reflection. </a:t>
            </a:r>
            <a:endParaRPr lang="en-US" sz="4400" i="0" dirty="0"/>
          </a:p>
          <a:p>
            <a:r>
              <a:rPr lang="en-GB" sz="3600" i="0" dirty="0">
                <a:effectLst/>
                <a:latin typeface="Poppins"/>
                <a:ea typeface="Times New Roman" panose="02020603050405020304" pitchFamily="18" charset="0"/>
                <a:cs typeface="Poppins"/>
              </a:rPr>
              <a:t>Personal reflection: </a:t>
            </a:r>
            <a:r>
              <a:rPr lang="en-GB" sz="3200" i="0" dirty="0">
                <a:solidFill>
                  <a:schemeClr val="bg1"/>
                </a:solidFill>
                <a:effectLst/>
                <a:latin typeface="Poppins"/>
                <a:ea typeface="Times New Roman" panose="02020603050405020304" pitchFamily="18" charset="0"/>
                <a:cs typeface="Poppins"/>
              </a:rPr>
              <a:t>What were the challenges you faced? How did you overcome difficulty? What parts did you enjoy the most and why?</a:t>
            </a:r>
          </a:p>
          <a:p>
            <a:r>
              <a:rPr lang="en-GB" sz="3600" i="0" dirty="0">
                <a:latin typeface="Poppins"/>
                <a:cs typeface="Poppins"/>
              </a:rPr>
              <a:t>Project reflection: </a:t>
            </a:r>
            <a:r>
              <a:rPr lang="en-GB" sz="3200" i="0" dirty="0">
                <a:solidFill>
                  <a:schemeClr val="bg1"/>
                </a:solidFill>
                <a:latin typeface="Poppins"/>
                <a:cs typeface="Poppins"/>
              </a:rPr>
              <a:t>What worked well on this project? Where would you take it next – a working prototype, doing some testing, presenting it?  Would you like to try a different challenge? </a:t>
            </a:r>
            <a:endParaRPr lang="en-GB" sz="3200" i="0" dirty="0">
              <a:solidFill>
                <a:schemeClr val="bg1"/>
              </a:solidFill>
            </a:endParaRPr>
          </a:p>
          <a:p>
            <a:pPr lvl="0" fontAlgn="base"/>
            <a:r>
              <a:rPr lang="en-GB" sz="3600" i="0" dirty="0">
                <a:effectLst/>
                <a:latin typeface="Poppins"/>
                <a:ea typeface="Times New Roman" panose="02020603050405020304" pitchFamily="18" charset="0"/>
                <a:cs typeface="Poppins"/>
              </a:rPr>
              <a:t>Learning reflection: </a:t>
            </a:r>
            <a:r>
              <a:rPr lang="en-GB" sz="3200" i="0" dirty="0">
                <a:solidFill>
                  <a:schemeClr val="bg1"/>
                </a:solidFill>
                <a:effectLst/>
                <a:latin typeface="Poppins"/>
                <a:ea typeface="Times New Roman" panose="02020603050405020304" pitchFamily="18" charset="0"/>
                <a:cs typeface="Poppins"/>
              </a:rPr>
              <a:t>What skills did you develop? What new knowledge did you gain? Have your perceptions about STEM changed, and if so how? What would you do the same and differently in another project?</a:t>
            </a:r>
          </a:p>
          <a:p>
            <a:pPr lvl="0" fontAlgn="base"/>
            <a:endParaRPr lang="en-GB" sz="36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914400" lvl="1" indent="-457200">
              <a:buFontTx/>
              <a:buChar char="-"/>
            </a:pPr>
            <a:endParaRPr lang="en-GB" sz="3200" dirty="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GAME, SET, MATCH: TRANSFORMING SPORT WITH STEM</a:t>
            </a:r>
          </a:p>
          <a:p>
            <a:endParaRPr lang="en-GB"/>
          </a:p>
        </p:txBody>
      </p:sp>
    </p:spTree>
    <p:extLst>
      <p:ext uri="{BB962C8B-B14F-4D97-AF65-F5344CB8AC3E}">
        <p14:creationId xmlns:p14="http://schemas.microsoft.com/office/powerpoint/2010/main" val="3929801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256668" y="2833973"/>
            <a:ext cx="19586801" cy="7202217"/>
          </a:xfrm>
        </p:spPr>
        <p:txBody>
          <a:bodyPr lIns="91440" tIns="45720" rIns="91440" bIns="45720" anchor="t"/>
          <a:lstStyle/>
          <a:p>
            <a:pPr algn="l">
              <a:lnSpc>
                <a:spcPct val="100000"/>
              </a:lnSpc>
            </a:pPr>
            <a:r>
              <a:rPr lang="en-US" sz="3200" b="0" i="0" dirty="0">
                <a:solidFill>
                  <a:schemeClr val="bg1"/>
                </a:solidFill>
                <a:latin typeface="Poppins"/>
                <a:cs typeface="Segoe UI"/>
              </a:rPr>
              <a:t>Through your Project you used the ‘Design Thinking’ process, which is a highly valued approach in problem solving.</a:t>
            </a:r>
          </a:p>
          <a:p>
            <a:pPr algn="l">
              <a:lnSpc>
                <a:spcPct val="100000"/>
              </a:lnSpc>
            </a:pPr>
            <a:r>
              <a:rPr lang="en-US" sz="3200" b="0" i="0" dirty="0">
                <a:solidFill>
                  <a:schemeClr val="bg1"/>
                </a:solidFill>
                <a:latin typeface="Poppins"/>
                <a:cs typeface="Segoe UI"/>
              </a:rPr>
              <a:t>You developed and practiced many skills, including - research, creative thinking, communication, logical thinking, decision making, time management and goal setting. </a:t>
            </a:r>
          </a:p>
          <a:p>
            <a:pPr algn="l">
              <a:lnSpc>
                <a:spcPct val="100000"/>
              </a:lnSpc>
            </a:pPr>
            <a:endParaRPr lang="en-US" sz="3200" b="0" i="0" dirty="0">
              <a:solidFill>
                <a:schemeClr val="bg1"/>
              </a:solidFill>
              <a:latin typeface="Poppins"/>
              <a:cs typeface="Segoe UI"/>
            </a:endParaRPr>
          </a:p>
          <a:p>
            <a:pPr algn="l">
              <a:lnSpc>
                <a:spcPct val="100000"/>
              </a:lnSpc>
            </a:pPr>
            <a:r>
              <a:rPr lang="en-GB" sz="3200" b="0" i="0" dirty="0">
                <a:solidFill>
                  <a:schemeClr val="bg1"/>
                </a:solidFill>
                <a:latin typeface="Poppins"/>
                <a:cs typeface="Segoe UI"/>
              </a:rPr>
              <a:t>These are all essential skills in STEM careers, and through doing this project you have shown you would be really successful in a STEM job. </a:t>
            </a:r>
            <a:endParaRPr lang="en-US" sz="3200" b="0" i="0" dirty="0">
              <a:solidFill>
                <a:schemeClr val="bg1"/>
              </a:solidFill>
              <a:latin typeface="Poppins"/>
              <a:cs typeface="Segoe UI"/>
            </a:endParaRPr>
          </a:p>
          <a:p>
            <a:pPr algn="l">
              <a:lnSpc>
                <a:spcPct val="100000"/>
              </a:lnSpc>
            </a:pPr>
            <a:r>
              <a:rPr lang="en-GB" sz="3200" b="0" i="0" dirty="0">
                <a:solidFill>
                  <a:schemeClr val="bg1"/>
                </a:solidFill>
                <a:latin typeface="Poppins"/>
                <a:cs typeface="Segoe UI"/>
              </a:rPr>
              <a:t>Examples of jobs in this field are:</a:t>
            </a:r>
            <a:endParaRPr lang="en-US" sz="3200" b="0" i="0" dirty="0">
              <a:solidFill>
                <a:schemeClr val="bg1"/>
              </a:solidFill>
              <a:latin typeface="Poppins"/>
              <a:cs typeface="Segoe UI"/>
            </a:endParaRPr>
          </a:p>
          <a:p>
            <a:pPr algn="l">
              <a:lnSpc>
                <a:spcPct val="100000"/>
              </a:lnSpc>
            </a:pPr>
            <a:r>
              <a:rPr lang="en-US" sz="3200" i="0" dirty="0">
                <a:solidFill>
                  <a:schemeClr val="bg1"/>
                </a:solidFill>
                <a:latin typeface="Poppins"/>
                <a:cs typeface="Segoe UI"/>
              </a:rPr>
              <a:t>1.</a:t>
            </a:r>
            <a:r>
              <a:rPr lang="en-US" sz="3200" b="0" i="0" dirty="0">
                <a:solidFill>
                  <a:schemeClr val="bg1"/>
                </a:solidFill>
                <a:latin typeface="Poppins"/>
                <a:cs typeface="Segoe UI"/>
              </a:rPr>
              <a:t> </a:t>
            </a:r>
            <a:r>
              <a:rPr lang="en-US" sz="3200" i="0" dirty="0">
                <a:solidFill>
                  <a:schemeClr val="bg1"/>
                </a:solidFill>
                <a:latin typeface="Poppins"/>
                <a:cs typeface="Segoe UI"/>
              </a:rPr>
              <a:t>Test and Validation Engineer</a:t>
            </a:r>
            <a:r>
              <a:rPr lang="en-US" sz="3200" b="0" i="0" dirty="0">
                <a:solidFill>
                  <a:schemeClr val="bg1"/>
                </a:solidFill>
                <a:latin typeface="Poppins"/>
                <a:cs typeface="Segoe UI"/>
              </a:rPr>
              <a:t> at Nike to develop technology to measure your fitness.</a:t>
            </a:r>
          </a:p>
          <a:p>
            <a:pPr algn="l">
              <a:lnSpc>
                <a:spcPct val="100000"/>
              </a:lnSpc>
            </a:pPr>
            <a:r>
              <a:rPr lang="en-US" sz="3200" i="0" dirty="0">
                <a:solidFill>
                  <a:schemeClr val="bg1"/>
                </a:solidFill>
                <a:latin typeface="Poppins"/>
                <a:cs typeface="Segoe UI"/>
              </a:rPr>
              <a:t>2.</a:t>
            </a:r>
            <a:r>
              <a:rPr lang="en-US" sz="3200" b="0" i="0" dirty="0">
                <a:solidFill>
                  <a:schemeClr val="bg1"/>
                </a:solidFill>
                <a:latin typeface="Poppins"/>
                <a:cs typeface="Segoe UI"/>
              </a:rPr>
              <a:t> </a:t>
            </a:r>
            <a:r>
              <a:rPr lang="en-US" sz="3200" i="0" dirty="0">
                <a:solidFill>
                  <a:schemeClr val="bg1"/>
                </a:solidFill>
                <a:latin typeface="Poppins"/>
                <a:cs typeface="Segoe UI"/>
              </a:rPr>
              <a:t>Sports Technologist </a:t>
            </a:r>
            <a:r>
              <a:rPr lang="en-US" sz="3200" b="0" i="0" dirty="0">
                <a:solidFill>
                  <a:schemeClr val="bg1"/>
                </a:solidFill>
                <a:latin typeface="Poppins"/>
                <a:cs typeface="Segoe UI"/>
              </a:rPr>
              <a:t>to create the best materials to enhance athletes' performance.</a:t>
            </a:r>
          </a:p>
          <a:p>
            <a:pPr algn="l">
              <a:lnSpc>
                <a:spcPct val="100000"/>
              </a:lnSpc>
            </a:pPr>
            <a:endParaRPr lang="en-US" sz="3200" b="0" i="0" dirty="0">
              <a:solidFill>
                <a:schemeClr val="bg1"/>
              </a:solidFill>
              <a:latin typeface="Poppins"/>
              <a:cs typeface="Segoe UI"/>
            </a:endParaRPr>
          </a:p>
          <a:p>
            <a:pPr algn="l">
              <a:lnSpc>
                <a:spcPct val="100000"/>
              </a:lnSpc>
            </a:pPr>
            <a:r>
              <a:rPr lang="en-US" sz="3200" b="0" i="0" dirty="0">
                <a:solidFill>
                  <a:schemeClr val="bg1"/>
                </a:solidFill>
                <a:latin typeface="Poppins"/>
                <a:cs typeface="Segoe UI"/>
              </a:rPr>
              <a:t>If you want to celebrate your project further you can enter it into the Big Bang Project Gallery, or Big Bang Competition. </a:t>
            </a:r>
            <a:endParaRPr lang="en-US" dirty="0">
              <a:solidFill>
                <a:schemeClr val="bg1"/>
              </a:solidFill>
              <a:latin typeface="Poppins"/>
            </a:endParaRPr>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250934" y="465624"/>
            <a:ext cx="17001686" cy="1546476"/>
          </a:xfrm>
        </p:spPr>
        <p:txBody>
          <a:bodyPr lIns="91440" tIns="45720" rIns="91440" bIns="45720" anchor="t"/>
          <a:lstStyle/>
          <a:p>
            <a:r>
              <a:rPr lang="en-US" sz="4800" i="0">
                <a:latin typeface="Poppins"/>
                <a:cs typeface="Poppins"/>
              </a:rPr>
              <a:t>GAME, SET, MATCH: TRANSFORMING SPORT WITH STEM </a:t>
            </a:r>
          </a:p>
          <a:p>
            <a:r>
              <a:rPr lang="en-US" sz="4800" i="0">
                <a:solidFill>
                  <a:srgbClr val="FEC700"/>
                </a:solidFill>
                <a:latin typeface="Poppins"/>
                <a:cs typeface="Poppins"/>
              </a:rPr>
              <a:t>Congratulations on Completing your Project!</a:t>
            </a:r>
            <a:endParaRPr lang="en-US" sz="4800" i="0">
              <a:solidFill>
                <a:srgbClr val="FEC700"/>
              </a:solidFill>
            </a:endParaRPr>
          </a:p>
        </p:txBody>
      </p:sp>
    </p:spTree>
    <p:extLst>
      <p:ext uri="{BB962C8B-B14F-4D97-AF65-F5344CB8AC3E}">
        <p14:creationId xmlns:p14="http://schemas.microsoft.com/office/powerpoint/2010/main" val="10187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C7CC45-9080-EF15-9749-0F61B53A7CCC}"/>
              </a:ext>
            </a:extLst>
          </p:cNvPr>
          <p:cNvSpPr>
            <a:spLocks noGrp="1"/>
          </p:cNvSpPr>
          <p:nvPr>
            <p:ph type="body" sz="quarter" idx="16"/>
          </p:nvPr>
        </p:nvSpPr>
        <p:spPr>
          <a:xfrm>
            <a:off x="491537" y="2032408"/>
            <a:ext cx="18607168" cy="7994976"/>
          </a:xfrm>
        </p:spPr>
        <p:txBody>
          <a:bodyPr lIns="91440" tIns="45720" rIns="91440" bIns="45720" anchor="t"/>
          <a:lstStyle/>
          <a:p>
            <a:pPr marL="0" indent="0">
              <a:lnSpc>
                <a:spcPct val="150000"/>
              </a:lnSpc>
              <a:buNone/>
            </a:pPr>
            <a:r>
              <a:rPr lang="en-GB" i="0" dirty="0">
                <a:latin typeface="Poppins Light"/>
                <a:cs typeface="Poppins Light"/>
              </a:rPr>
              <a:t>Each Challenge is setup with the following three sessions. Suggested timings are below, but if you wanted to fit it into one hour you could.</a:t>
            </a:r>
          </a:p>
          <a:p>
            <a:pPr marL="0" indent="0">
              <a:lnSpc>
                <a:spcPct val="150000"/>
              </a:lnSpc>
              <a:buClr>
                <a:srgbClr val="26213F"/>
              </a:buClr>
              <a:buSzPct val="100000"/>
              <a:buNone/>
            </a:pPr>
            <a:r>
              <a:rPr lang="en-GB" b="1" i="0" dirty="0">
                <a:latin typeface="Poppins Light"/>
                <a:cs typeface="Poppins Light"/>
              </a:rPr>
              <a:t>1.  Project concept – define your problem</a:t>
            </a:r>
          </a:p>
          <a:p>
            <a:pPr marL="457200" indent="-457200">
              <a:lnSpc>
                <a:spcPct val="150000"/>
              </a:lnSpc>
            </a:pPr>
            <a:r>
              <a:rPr lang="en-GB" i="0" dirty="0">
                <a:latin typeface="Poppins Light"/>
                <a:cs typeface="Poppins Light"/>
              </a:rPr>
              <a:t>Students will focus on the problem they will solve. This encourages critical analysis and investigative thinking skills</a:t>
            </a:r>
          </a:p>
          <a:p>
            <a:pPr marL="457200" indent="-457200">
              <a:lnSpc>
                <a:spcPct val="150000"/>
              </a:lnSpc>
            </a:pPr>
            <a:r>
              <a:rPr lang="en-GB" i="0" dirty="0">
                <a:latin typeface="Poppins Light"/>
                <a:cs typeface="Poppins Light"/>
              </a:rPr>
              <a:t>Students will be guided through the steps to create a problem statement on the theme for the chosen Big Bang Challenge</a:t>
            </a:r>
            <a:endParaRPr lang="en-GB" i="0" dirty="0">
              <a:latin typeface="Poppins Light" panose="00000400000000000000" pitchFamily="2" charset="0"/>
              <a:cs typeface="Poppins Light" panose="00000400000000000000" pitchFamily="2" charset="0"/>
            </a:endParaRPr>
          </a:p>
          <a:p>
            <a:pPr marL="457200" indent="-457200">
              <a:lnSpc>
                <a:spcPct val="150000"/>
              </a:lnSpc>
            </a:pPr>
            <a:r>
              <a:rPr lang="en-GB" i="0" dirty="0">
                <a:latin typeface="Poppins Light"/>
                <a:cs typeface="Poppins Light"/>
              </a:rPr>
              <a:t>Students should spend between </a:t>
            </a:r>
            <a:r>
              <a:rPr lang="en-GB" b="1" i="0" dirty="0">
                <a:latin typeface="Poppins Light"/>
                <a:cs typeface="Poppins Light"/>
              </a:rPr>
              <a:t>30 – 45 minutes </a:t>
            </a:r>
            <a:r>
              <a:rPr lang="en-GB" i="0" dirty="0">
                <a:latin typeface="Poppins Light"/>
                <a:cs typeface="Poppins Light"/>
              </a:rPr>
              <a:t>on this</a:t>
            </a:r>
            <a:endParaRPr lang="en-GB" b="1" i="0" dirty="0">
              <a:latin typeface="Poppins Light"/>
              <a:cs typeface="Poppins Light"/>
            </a:endParaRPr>
          </a:p>
          <a:p>
            <a:pPr marL="0" indent="0">
              <a:lnSpc>
                <a:spcPct val="150000"/>
              </a:lnSpc>
              <a:buNone/>
            </a:pPr>
            <a:r>
              <a:rPr lang="en-GB" b="1" i="0" dirty="0">
                <a:latin typeface="Poppins Light"/>
                <a:cs typeface="Poppins Light"/>
              </a:rPr>
              <a:t>2.  Project process – ideas, prototype, test</a:t>
            </a:r>
            <a:endParaRPr lang="en-GB" i="0" dirty="0">
              <a:latin typeface="Poppins Light"/>
              <a:cs typeface="Poppins Light"/>
            </a:endParaRPr>
          </a:p>
          <a:p>
            <a:pPr>
              <a:lnSpc>
                <a:spcPct val="150000"/>
              </a:lnSpc>
            </a:pPr>
            <a:r>
              <a:rPr lang="en-GB" i="0" dirty="0">
                <a:latin typeface="Poppins Light"/>
                <a:cs typeface="Poppins Light"/>
              </a:rPr>
              <a:t>Students will develop ideas, create a prototype of their top solution and consider how to test it. This develops research and creative thinking skills</a:t>
            </a:r>
          </a:p>
          <a:p>
            <a:pPr>
              <a:lnSpc>
                <a:spcPct val="150000"/>
              </a:lnSpc>
            </a:pPr>
            <a:r>
              <a:rPr lang="en-GB" i="0" dirty="0">
                <a:latin typeface="Poppins Light"/>
                <a:cs typeface="Poppins Light"/>
              </a:rPr>
              <a:t>Students will be guided through the steps to research current solutions, develop their ideas, prioritise a solution, prototype and plan testing</a:t>
            </a:r>
          </a:p>
          <a:p>
            <a:pPr>
              <a:lnSpc>
                <a:spcPct val="150000"/>
              </a:lnSpc>
            </a:pPr>
            <a:r>
              <a:rPr lang="en-GB" i="0" dirty="0">
                <a:latin typeface="Poppins Light"/>
                <a:cs typeface="Poppins Light"/>
              </a:rPr>
              <a:t>Students should spend between </a:t>
            </a:r>
            <a:r>
              <a:rPr lang="en-GB" b="1" i="0" dirty="0">
                <a:latin typeface="Poppins Light"/>
                <a:cs typeface="Poppins Light"/>
              </a:rPr>
              <a:t>1 – 2 hours </a:t>
            </a:r>
            <a:r>
              <a:rPr lang="en-GB" i="0" dirty="0">
                <a:latin typeface="Poppins Light"/>
                <a:cs typeface="Poppins Light"/>
              </a:rPr>
              <a:t>on this</a:t>
            </a:r>
          </a:p>
          <a:p>
            <a:pPr>
              <a:lnSpc>
                <a:spcPct val="150000"/>
              </a:lnSpc>
              <a:spcAft>
                <a:spcPts val="1800"/>
              </a:spcAft>
            </a:pPr>
            <a:r>
              <a:rPr lang="en-GB" i="0" dirty="0">
                <a:latin typeface="Poppins Light"/>
                <a:cs typeface="Poppins Light"/>
              </a:rPr>
              <a:t>After completing this stage students can enter their work into The Big Bang Project Gallery</a:t>
            </a:r>
          </a:p>
          <a:p>
            <a:pPr marL="0" indent="0">
              <a:lnSpc>
                <a:spcPct val="150000"/>
              </a:lnSpc>
              <a:buNone/>
            </a:pPr>
            <a:r>
              <a:rPr lang="en-GB" b="1" i="0" dirty="0">
                <a:latin typeface="Poppins Light"/>
                <a:cs typeface="Poppins Light"/>
              </a:rPr>
              <a:t>3. Project outcomes – reflection</a:t>
            </a:r>
          </a:p>
          <a:p>
            <a:pPr>
              <a:lnSpc>
                <a:spcPct val="150000"/>
              </a:lnSpc>
            </a:pPr>
            <a:r>
              <a:rPr lang="en-GB" i="0" dirty="0">
                <a:latin typeface="Poppins Light"/>
                <a:cs typeface="Poppins Light"/>
              </a:rPr>
              <a:t>Students will reflect on the process, the learning that has taken place and the project. This develops emotional intelligence, and self-awareness</a:t>
            </a:r>
            <a:endParaRPr lang="en-GB" i="0" dirty="0">
              <a:latin typeface="Poppins Light" panose="00000400000000000000" pitchFamily="2" charset="0"/>
              <a:cs typeface="Poppins Light" panose="00000400000000000000" pitchFamily="2" charset="0"/>
            </a:endParaRPr>
          </a:p>
          <a:p>
            <a:pPr>
              <a:lnSpc>
                <a:spcPct val="150000"/>
              </a:lnSpc>
            </a:pPr>
            <a:r>
              <a:rPr lang="en-GB" i="0" dirty="0">
                <a:latin typeface="Poppins Light"/>
                <a:cs typeface="Poppins Light"/>
              </a:rPr>
              <a:t>Students will be guided through key questions for this reflection</a:t>
            </a:r>
          </a:p>
          <a:p>
            <a:pPr>
              <a:lnSpc>
                <a:spcPct val="150000"/>
              </a:lnSpc>
            </a:pPr>
            <a:r>
              <a:rPr lang="en-GB" i="0" dirty="0">
                <a:latin typeface="Poppins Light"/>
                <a:cs typeface="Poppins Light"/>
              </a:rPr>
              <a:t>Students should spend between </a:t>
            </a:r>
            <a:r>
              <a:rPr lang="en-GB" b="1" i="0" dirty="0">
                <a:latin typeface="Poppins Light"/>
                <a:cs typeface="Poppins Light"/>
              </a:rPr>
              <a:t>30 minutes</a:t>
            </a:r>
            <a:r>
              <a:rPr lang="en-GB" i="0" dirty="0">
                <a:latin typeface="Poppins Light"/>
                <a:cs typeface="Poppins Light"/>
              </a:rPr>
              <a:t> on this</a:t>
            </a:r>
          </a:p>
          <a:p>
            <a:pPr>
              <a:lnSpc>
                <a:spcPct val="150000"/>
              </a:lnSpc>
            </a:pPr>
            <a:r>
              <a:rPr lang="en-GB" i="0" dirty="0">
                <a:latin typeface="Poppins Light"/>
                <a:cs typeface="Poppins Light"/>
              </a:rPr>
              <a:t>After completing this stage students will have project work that they can enter into The Big Bang Competition</a:t>
            </a:r>
          </a:p>
          <a:p>
            <a:pPr>
              <a:lnSpc>
                <a:spcPct val="150000"/>
              </a:lnSpc>
            </a:pPr>
            <a:endParaRPr lang="en-GB" i="0" dirty="0">
              <a:latin typeface="Poppins Light" panose="00000400000000000000" pitchFamily="2" charset="0"/>
              <a:cs typeface="Poppins Light" panose="00000400000000000000" pitchFamily="2" charset="0"/>
            </a:endParaRPr>
          </a:p>
          <a:p>
            <a:pPr>
              <a:lnSpc>
                <a:spcPct val="150000"/>
              </a:lnSpc>
            </a:pPr>
            <a:endParaRPr lang="en-GB" i="0" dirty="0">
              <a:latin typeface="Poppins Light" panose="00000400000000000000" pitchFamily="2" charset="0"/>
              <a:cs typeface="Poppins Light" panose="00000400000000000000" pitchFamily="2" charset="0"/>
            </a:endParaRPr>
          </a:p>
          <a:p>
            <a:pPr marL="0" indent="0">
              <a:buNone/>
            </a:pPr>
            <a:endParaRPr lang="en-GB" dirty="0"/>
          </a:p>
        </p:txBody>
      </p:sp>
      <p:sp>
        <p:nvSpPr>
          <p:cNvPr id="4" name="Text Placeholder 3">
            <a:extLst>
              <a:ext uri="{FF2B5EF4-FFF2-40B4-BE49-F238E27FC236}">
                <a16:creationId xmlns:a16="http://schemas.microsoft.com/office/drawing/2014/main" id="{156069F2-41BE-1586-8358-7AB84DB238CE}"/>
              </a:ext>
            </a:extLst>
          </p:cNvPr>
          <p:cNvSpPr>
            <a:spLocks noGrp="1"/>
          </p:cNvSpPr>
          <p:nvPr>
            <p:ph type="body" sz="quarter" idx="15"/>
          </p:nvPr>
        </p:nvSpPr>
        <p:spPr>
          <a:xfrm>
            <a:off x="715882" y="1089917"/>
            <a:ext cx="16471976" cy="654110"/>
          </a:xfrm>
        </p:spPr>
        <p:txBody>
          <a:bodyPr lIns="91440" tIns="45720" rIns="91440" bIns="45720" anchor="t"/>
          <a:lstStyle/>
          <a:p>
            <a:r>
              <a:rPr lang="en-GB" sz="4800" i="0">
                <a:latin typeface="Poppins"/>
                <a:cs typeface="Poppins"/>
              </a:rPr>
              <a:t>The Big Bang Challenge  - Structure of Sessions</a:t>
            </a:r>
          </a:p>
        </p:txBody>
      </p:sp>
    </p:spTree>
    <p:extLst>
      <p:ext uri="{BB962C8B-B14F-4D97-AF65-F5344CB8AC3E}">
        <p14:creationId xmlns:p14="http://schemas.microsoft.com/office/powerpoint/2010/main" val="2504750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467406" y="2662161"/>
            <a:ext cx="20104100" cy="1260475"/>
          </a:xfrm>
        </p:spPr>
        <p:txBody>
          <a:bodyPr lIns="91440" tIns="45720" rIns="91440" bIns="45720" anchor="t"/>
          <a:lstStyle/>
          <a:p>
            <a:r>
              <a:rPr lang="en-US">
                <a:latin typeface="Poppins"/>
                <a:cs typeface="Poppins"/>
              </a:rPr>
              <a:t>	</a:t>
            </a:r>
            <a:r>
              <a:rPr lang="en-US" i="0">
                <a:latin typeface="Poppins"/>
                <a:cs typeface="Poppins"/>
              </a:rPr>
              <a:t>HOW CAN ROBOTS AND ARTIFICIAL INTELLIGENCE (AI) HELP HUMANKIND?</a:t>
            </a:r>
            <a:endParaRPr lang="en-GB" i="0"/>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764536" y="1167991"/>
            <a:ext cx="6570877" cy="1066800"/>
          </a:xfrm>
        </p:spPr>
        <p:txBody>
          <a:bodyPr lIns="91440" tIns="45720" rIns="91440" bIns="45720" anchor="t"/>
          <a:lstStyle/>
          <a:p>
            <a:r>
              <a:rPr lang="en-US" i="0">
                <a:latin typeface="Poppins"/>
                <a:cs typeface="Poppins"/>
              </a:rPr>
              <a:t>CHALLENGE 4</a:t>
            </a:r>
            <a:endParaRPr lang="en-GB" i="0"/>
          </a:p>
        </p:txBody>
      </p:sp>
      <p:sp>
        <p:nvSpPr>
          <p:cNvPr id="4" name="TextBox 3">
            <a:extLst>
              <a:ext uri="{FF2B5EF4-FFF2-40B4-BE49-F238E27FC236}">
                <a16:creationId xmlns:a16="http://schemas.microsoft.com/office/drawing/2014/main" id="{C488BB88-D140-30D1-A504-51053397CB1D}"/>
              </a:ext>
            </a:extLst>
          </p:cNvPr>
          <p:cNvSpPr txBox="1"/>
          <p:nvPr/>
        </p:nvSpPr>
        <p:spPr>
          <a:xfrm>
            <a:off x="1588690" y="5662200"/>
            <a:ext cx="16707429"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a:solidFill>
                  <a:srgbClr val="FEC700"/>
                </a:solidFill>
                <a:latin typeface="Poppins"/>
                <a:ea typeface="+mn-lt"/>
                <a:cs typeface="+mn-lt"/>
              </a:rPr>
              <a:t>People in STEM often work with new and emerging technologies, which aren’t yet fully understood. To succeed on this challenge you will have to think creatively, use your imagination and consider the ethics and implications of your solution.  </a:t>
            </a:r>
            <a:endParaRPr lang="en-US" sz="4400">
              <a:solidFill>
                <a:srgbClr val="FEC700"/>
              </a:solidFill>
              <a:latin typeface="Poppins"/>
              <a:cs typeface="Poppins"/>
            </a:endParaRPr>
          </a:p>
        </p:txBody>
      </p:sp>
    </p:spTree>
    <p:extLst>
      <p:ext uri="{BB962C8B-B14F-4D97-AF65-F5344CB8AC3E}">
        <p14:creationId xmlns:p14="http://schemas.microsoft.com/office/powerpoint/2010/main" val="30049242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C2D003-EAB9-DF4B-6830-0B3C96D20273}"/>
              </a:ext>
            </a:extLst>
          </p:cNvPr>
          <p:cNvSpPr>
            <a:spLocks noGrp="1"/>
          </p:cNvSpPr>
          <p:nvPr>
            <p:ph type="body" sz="quarter" idx="11"/>
          </p:nvPr>
        </p:nvSpPr>
        <p:spPr>
          <a:xfrm>
            <a:off x="715964" y="2567253"/>
            <a:ext cx="18507425" cy="7202217"/>
          </a:xfrm>
        </p:spPr>
        <p:txBody>
          <a:bodyPr lIns="91440" tIns="45720" rIns="91440" bIns="45720" anchor="t"/>
          <a:lstStyle/>
          <a:p>
            <a:pPr algn="l">
              <a:lnSpc>
                <a:spcPct val="100000"/>
              </a:lnSpc>
            </a:pPr>
            <a:r>
              <a:rPr lang="en-US" sz="3600" b="0" i="0" dirty="0">
                <a:latin typeface="Poppins"/>
                <a:ea typeface="Calibri"/>
                <a:cs typeface="Poppins"/>
              </a:rPr>
              <a:t>To solve this problem you will use a design thinking process. This is what people working in STEM, and more widely, use to create effective solutions. </a:t>
            </a:r>
          </a:p>
          <a:p>
            <a:pPr algn="l">
              <a:lnSpc>
                <a:spcPct val="100000"/>
              </a:lnSpc>
            </a:pPr>
            <a:r>
              <a:rPr lang="en-US" sz="3600" b="0" i="0" dirty="0">
                <a:latin typeface="Poppins"/>
                <a:ea typeface="Calibri"/>
                <a:cs typeface="Poppins"/>
              </a:rPr>
              <a:t>It includes the following steps:</a:t>
            </a:r>
          </a:p>
          <a:p>
            <a:endParaRPr lang="en-US" sz="3600" dirty="0"/>
          </a:p>
        </p:txBody>
      </p:sp>
      <p:sp>
        <p:nvSpPr>
          <p:cNvPr id="3" name="Text Placeholder 2">
            <a:extLst>
              <a:ext uri="{FF2B5EF4-FFF2-40B4-BE49-F238E27FC236}">
                <a16:creationId xmlns:a16="http://schemas.microsoft.com/office/drawing/2014/main" id="{9ED62F3E-802B-A9AF-B254-D0885FFA4CE2}"/>
              </a:ext>
            </a:extLst>
          </p:cNvPr>
          <p:cNvSpPr>
            <a:spLocks noGrp="1"/>
          </p:cNvSpPr>
          <p:nvPr>
            <p:ph type="body" sz="quarter" idx="15"/>
          </p:nvPr>
        </p:nvSpPr>
        <p:spPr/>
        <p:txBody>
          <a:bodyPr lIns="91440" tIns="45720" rIns="91440" bIns="45720" anchor="t"/>
          <a:lstStyle/>
          <a:p>
            <a:r>
              <a:rPr lang="en-US" sz="5400" i="0" dirty="0">
                <a:latin typeface="Poppins"/>
                <a:cs typeface="Poppins"/>
              </a:rPr>
              <a:t>Design thinking</a:t>
            </a:r>
            <a:endParaRPr lang="en-US" sz="5400" i="0" dirty="0"/>
          </a:p>
        </p:txBody>
      </p:sp>
      <p:pic>
        <p:nvPicPr>
          <p:cNvPr id="7" name="Picture 6" descr="A diagram of a process&#10;&#10;Description automatically generated">
            <a:extLst>
              <a:ext uri="{FF2B5EF4-FFF2-40B4-BE49-F238E27FC236}">
                <a16:creationId xmlns:a16="http://schemas.microsoft.com/office/drawing/2014/main" id="{C47FDF82-7F92-F676-07CA-3D6844815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689" y="4165600"/>
            <a:ext cx="5935246" cy="5935246"/>
          </a:xfrm>
          <a:prstGeom prst="rect">
            <a:avLst/>
          </a:prstGeom>
        </p:spPr>
      </p:pic>
    </p:spTree>
    <p:extLst>
      <p:ext uri="{BB962C8B-B14F-4D97-AF65-F5344CB8AC3E}">
        <p14:creationId xmlns:p14="http://schemas.microsoft.com/office/powerpoint/2010/main" val="36430261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r>
              <a:rPr lang="en-US" sz="4800" i="0">
                <a:latin typeface="Poppins"/>
                <a:cs typeface="Poppins"/>
              </a:rPr>
              <a:t>HOW CAN ROBOTS AND AI HELP HUMANKIND?</a:t>
            </a:r>
            <a:endParaRPr lang="en-US" sz="4800"/>
          </a:p>
          <a:p>
            <a:endParaRPr lang="en-GB"/>
          </a:p>
        </p:txBody>
      </p:sp>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554598" y="2244259"/>
            <a:ext cx="19024319" cy="6156325"/>
          </a:xfrm>
        </p:spPr>
        <p:txBody>
          <a:bodyPr lIns="91440" tIns="45720" rIns="91440" bIns="45720" anchor="t"/>
          <a:lstStyle/>
          <a:p>
            <a:pPr>
              <a:buClr>
                <a:srgbClr val="FEC759"/>
              </a:buClr>
              <a:buSzPct val="110000"/>
            </a:pPr>
            <a:r>
              <a:rPr lang="en-US" sz="4000" i="0" dirty="0">
                <a:solidFill>
                  <a:srgbClr val="002060"/>
                </a:solidFill>
                <a:latin typeface="Poppins"/>
                <a:cs typeface="Poppins"/>
              </a:rPr>
              <a:t>Project concept: define your problem</a:t>
            </a:r>
          </a:p>
          <a:p>
            <a:pPr>
              <a:buClr>
                <a:srgbClr val="FEC759"/>
              </a:buClr>
              <a:buSzPct val="110000"/>
            </a:pPr>
            <a:r>
              <a:rPr lang="en-US" sz="3200" i="0" dirty="0">
                <a:latin typeface="Poppins"/>
                <a:cs typeface="Poppins"/>
              </a:rPr>
              <a:t>It is important to be clear on what problem your solution will solve and spend time on this. Why?</a:t>
            </a:r>
          </a:p>
          <a:p>
            <a:pPr>
              <a:buClr>
                <a:srgbClr val="FEC759"/>
              </a:buClr>
              <a:buSzPct val="110000"/>
            </a:pPr>
            <a:r>
              <a:rPr lang="en-US" sz="3200" i="0" dirty="0">
                <a:solidFill>
                  <a:srgbClr val="002060"/>
                </a:solidFill>
                <a:latin typeface="Poppins"/>
                <a:cs typeface="Poppins"/>
              </a:rPr>
              <a:t>The outcome is to </a:t>
            </a:r>
            <a:r>
              <a:rPr lang="en-US" sz="3200" i="0" u="sng" dirty="0">
                <a:solidFill>
                  <a:srgbClr val="002060"/>
                </a:solidFill>
                <a:latin typeface="Poppins"/>
                <a:cs typeface="Poppins"/>
              </a:rPr>
              <a:t>create a problem statement.</a:t>
            </a:r>
          </a:p>
          <a:p>
            <a:pPr>
              <a:buClr>
                <a:srgbClr val="FEC759"/>
              </a:buClr>
              <a:buSzPct val="110000"/>
            </a:pPr>
            <a:r>
              <a:rPr lang="en-US" sz="3200" i="0" dirty="0">
                <a:latin typeface="Poppins"/>
                <a:cs typeface="Poppins"/>
              </a:rPr>
              <a:t> - You will have three steps to follow to create this.</a:t>
            </a:r>
          </a:p>
          <a:p>
            <a:pPr>
              <a:buClr>
                <a:srgbClr val="FEC759"/>
              </a:buClr>
              <a:buSzPct val="110000"/>
            </a:pPr>
            <a:r>
              <a:rPr lang="en-US" sz="3200" i="0" dirty="0">
                <a:latin typeface="Poppins"/>
                <a:cs typeface="Poppins"/>
              </a:rPr>
              <a:t>- Through creating this you will develop the following skills that STEM jobs value : </a:t>
            </a:r>
            <a:endParaRPr lang="en-US" sz="4100" i="0" dirty="0"/>
          </a:p>
          <a:p>
            <a:pPr marL="914400" lvl="1" indent="-457200">
              <a:buClr>
                <a:srgbClr val="FEC759"/>
              </a:buClr>
              <a:buSzPct val="110000"/>
              <a:buFontTx/>
              <a:buChar char="-"/>
            </a:pPr>
            <a:r>
              <a:rPr lang="en-US" sz="3200" dirty="0">
                <a:solidFill>
                  <a:schemeClr val="bg1"/>
                </a:solidFill>
                <a:latin typeface="Poppins"/>
                <a:cs typeface="Poppins"/>
              </a:rPr>
              <a:t>Investigative thinking skills </a:t>
            </a:r>
            <a:endParaRPr lang="en-US" sz="3200" dirty="0">
              <a:solidFill>
                <a:schemeClr val="bg1"/>
              </a:solidFill>
            </a:endParaRPr>
          </a:p>
          <a:p>
            <a:pPr marL="914400" lvl="1" indent="-457200">
              <a:buClr>
                <a:srgbClr val="FEC759"/>
              </a:buClr>
              <a:buSzPct val="110000"/>
              <a:buFontTx/>
              <a:buChar char="-"/>
            </a:pPr>
            <a:r>
              <a:rPr lang="en-US" sz="3200" dirty="0">
                <a:solidFill>
                  <a:schemeClr val="bg1"/>
                </a:solidFill>
                <a:latin typeface="Poppins"/>
                <a:cs typeface="Poppins"/>
              </a:rPr>
              <a:t>Critical analysis skills</a:t>
            </a:r>
          </a:p>
          <a:p>
            <a:pPr marL="914400" lvl="1" indent="-457200">
              <a:buClr>
                <a:srgbClr val="FEC759"/>
              </a:buClr>
              <a:buSzPct val="110000"/>
              <a:buFontTx/>
              <a:buChar char="-"/>
            </a:pPr>
            <a:r>
              <a:rPr lang="en-US" sz="3200" dirty="0">
                <a:solidFill>
                  <a:schemeClr val="bg1"/>
                </a:solidFill>
                <a:latin typeface="Poppins"/>
                <a:cs typeface="Poppins"/>
              </a:rPr>
              <a:t>Communication of ideas</a:t>
            </a:r>
          </a:p>
        </p:txBody>
      </p:sp>
    </p:spTree>
    <p:extLst>
      <p:ext uri="{BB962C8B-B14F-4D97-AF65-F5344CB8AC3E}">
        <p14:creationId xmlns:p14="http://schemas.microsoft.com/office/powerpoint/2010/main" val="6903260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19593" y="1090569"/>
            <a:ext cx="17719246" cy="7202217"/>
          </a:xfrm>
        </p:spPr>
        <p:txBody>
          <a:bodyPr lIns="91440" tIns="45720" rIns="91440" bIns="45720" anchor="t"/>
          <a:lstStyle/>
          <a:p>
            <a:pPr>
              <a:buClr>
                <a:srgbClr val="FEC759"/>
              </a:buClr>
              <a:buSzPct val="110000"/>
            </a:pPr>
            <a:r>
              <a:rPr lang="en-US" sz="4000" i="0" dirty="0">
                <a:solidFill>
                  <a:srgbClr val="FFC000"/>
                </a:solidFill>
                <a:latin typeface="Poppins"/>
                <a:cs typeface="Poppins"/>
              </a:rPr>
              <a:t>Project concept – define your problem</a:t>
            </a:r>
          </a:p>
          <a:p>
            <a:pPr>
              <a:buClr>
                <a:srgbClr val="FEC759"/>
              </a:buClr>
              <a:buSzPct val="110000"/>
            </a:pPr>
            <a:r>
              <a:rPr lang="en-US" sz="4000" i="0" dirty="0">
                <a:solidFill>
                  <a:srgbClr val="FFC000"/>
                </a:solidFill>
                <a:latin typeface="Poppins"/>
                <a:cs typeface="Poppins"/>
              </a:rPr>
              <a:t>Step 1: </a:t>
            </a:r>
            <a:r>
              <a:rPr lang="en-US" sz="3600" i="0" dirty="0">
                <a:latin typeface="Poppins"/>
                <a:cs typeface="Poppins"/>
              </a:rPr>
              <a:t>Decide on the problem you will solve.</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What problems do humans face that could be helped by robots and AI? </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What problems can you see here? </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Which problem will you tackle?</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HOW CAN ROBOTS AND AI HELP HUMANKIND?</a:t>
            </a:r>
            <a:endParaRPr lang="en-US" sz="4800" i="0"/>
          </a:p>
          <a:p>
            <a:endParaRPr lang="en-GB"/>
          </a:p>
        </p:txBody>
      </p:sp>
      <p:pic>
        <p:nvPicPr>
          <p:cNvPr id="4" name="Picture 3" descr="A person in uniform placing a large piece of wood&#10;&#10;Description automatically generated">
            <a:extLst>
              <a:ext uri="{FF2B5EF4-FFF2-40B4-BE49-F238E27FC236}">
                <a16:creationId xmlns:a16="http://schemas.microsoft.com/office/drawing/2014/main" id="{45D6079C-C7CD-B2EA-4429-847C887F6ED9}"/>
              </a:ext>
            </a:extLst>
          </p:cNvPr>
          <p:cNvPicPr>
            <a:picLocks noChangeAspect="1"/>
          </p:cNvPicPr>
          <p:nvPr/>
        </p:nvPicPr>
        <p:blipFill>
          <a:blip r:embed="rId3"/>
          <a:stretch>
            <a:fillRect/>
          </a:stretch>
        </p:blipFill>
        <p:spPr>
          <a:xfrm>
            <a:off x="14715289" y="346820"/>
            <a:ext cx="4644841" cy="3131611"/>
          </a:xfrm>
          <a:prstGeom prst="rect">
            <a:avLst/>
          </a:prstGeom>
        </p:spPr>
      </p:pic>
      <p:pic>
        <p:nvPicPr>
          <p:cNvPr id="6" name="Picture 5" descr="A close-up of a poster&#10;&#10;Description automatically generated">
            <a:extLst>
              <a:ext uri="{FF2B5EF4-FFF2-40B4-BE49-F238E27FC236}">
                <a16:creationId xmlns:a16="http://schemas.microsoft.com/office/drawing/2014/main" id="{8EBEB0C2-FE8F-0E8F-F06A-BB48FB133B5C}"/>
              </a:ext>
            </a:extLst>
          </p:cNvPr>
          <p:cNvPicPr>
            <a:picLocks noChangeAspect="1"/>
          </p:cNvPicPr>
          <p:nvPr/>
        </p:nvPicPr>
        <p:blipFill rotWithShape="1">
          <a:blip r:embed="rId4"/>
          <a:srcRect t="2436" r="-298" b="46253"/>
          <a:stretch/>
        </p:blipFill>
        <p:spPr>
          <a:xfrm>
            <a:off x="812598" y="6437134"/>
            <a:ext cx="6317908" cy="4484365"/>
          </a:xfrm>
          <a:prstGeom prst="rect">
            <a:avLst/>
          </a:prstGeom>
        </p:spPr>
      </p:pic>
      <p:pic>
        <p:nvPicPr>
          <p:cNvPr id="5" name="Picture 4" descr="A chart of goals and goals&#10;&#10;Description automatically generated">
            <a:extLst>
              <a:ext uri="{FF2B5EF4-FFF2-40B4-BE49-F238E27FC236}">
                <a16:creationId xmlns:a16="http://schemas.microsoft.com/office/drawing/2014/main" id="{EFD51A50-E4C7-5BEF-CB42-A728C4E09986}"/>
              </a:ext>
            </a:extLst>
          </p:cNvPr>
          <p:cNvPicPr>
            <a:picLocks noChangeAspect="1"/>
          </p:cNvPicPr>
          <p:nvPr/>
        </p:nvPicPr>
        <p:blipFill>
          <a:blip r:embed="rId5"/>
          <a:stretch>
            <a:fillRect/>
          </a:stretch>
        </p:blipFill>
        <p:spPr>
          <a:xfrm>
            <a:off x="8818461" y="4179724"/>
            <a:ext cx="10531387" cy="6488794"/>
          </a:xfrm>
          <a:prstGeom prst="rect">
            <a:avLst/>
          </a:prstGeom>
        </p:spPr>
      </p:pic>
    </p:spTree>
    <p:extLst>
      <p:ext uri="{BB962C8B-B14F-4D97-AF65-F5344CB8AC3E}">
        <p14:creationId xmlns:p14="http://schemas.microsoft.com/office/powerpoint/2010/main" val="23099061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539047"/>
            <a:ext cx="19159325" cy="7202217"/>
          </a:xfrm>
        </p:spPr>
        <p:txBody>
          <a:bodyPr lIns="91440" tIns="45720" rIns="91440" bIns="45720" anchor="t"/>
          <a:lstStyle/>
          <a:p>
            <a:pPr>
              <a:buClr>
                <a:srgbClr val="FEC759"/>
              </a:buClr>
              <a:buSzPct val="110000"/>
            </a:pPr>
            <a:r>
              <a:rPr lang="en-US" sz="4000" i="0" dirty="0">
                <a:solidFill>
                  <a:srgbClr val="FFC000"/>
                </a:solidFill>
                <a:latin typeface="Poppins"/>
                <a:cs typeface="Poppins"/>
              </a:rPr>
              <a:t>Project concept – define your problem</a:t>
            </a:r>
          </a:p>
          <a:p>
            <a:pPr>
              <a:buClr>
                <a:srgbClr val="FEC759"/>
              </a:buClr>
              <a:buSzPct val="110000"/>
            </a:pPr>
            <a:r>
              <a:rPr lang="en-US" sz="3600" i="0" dirty="0">
                <a:latin typeface="Poppins"/>
                <a:cs typeface="Poppins"/>
              </a:rPr>
              <a:t>Step 2: Focus your Problem</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Why is this important? What is the core problem at the heart of the issue? </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What are the particular issues? Where does it happen? Who does it impact?</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HOW CAN ROBOTS AND AI HELP HUMANKIND?</a:t>
            </a:r>
          </a:p>
          <a:p>
            <a:endParaRPr lang="en-GB"/>
          </a:p>
        </p:txBody>
      </p:sp>
    </p:spTree>
    <p:extLst>
      <p:ext uri="{BB962C8B-B14F-4D97-AF65-F5344CB8AC3E}">
        <p14:creationId xmlns:p14="http://schemas.microsoft.com/office/powerpoint/2010/main" val="17482867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354387"/>
            <a:ext cx="19159325" cy="7202217"/>
          </a:xfrm>
        </p:spPr>
        <p:txBody>
          <a:bodyPr lIns="91440" tIns="45720" rIns="91440" bIns="45720" anchor="t"/>
          <a:lstStyle/>
          <a:p>
            <a:pPr>
              <a:buClr>
                <a:srgbClr val="FEC759"/>
              </a:buClr>
              <a:buSzPct val="110000"/>
            </a:pPr>
            <a:r>
              <a:rPr lang="en-US" sz="4000" i="0" dirty="0">
                <a:solidFill>
                  <a:srgbClr val="FFC000"/>
                </a:solidFill>
                <a:latin typeface="Poppins"/>
                <a:cs typeface="Poppins"/>
              </a:rPr>
              <a:t>Project concept – define your problem</a:t>
            </a:r>
          </a:p>
          <a:p>
            <a:pPr>
              <a:buClr>
                <a:srgbClr val="FEC759"/>
              </a:buClr>
              <a:buSzPct val="110000"/>
            </a:pPr>
            <a:r>
              <a:rPr lang="en-US" sz="3600" i="0" dirty="0">
                <a:latin typeface="Poppins"/>
                <a:cs typeface="Poppins"/>
              </a:rPr>
              <a:t>Step 3: Create your Problem Statement, which describes the problem you will solve.</a:t>
            </a:r>
          </a:p>
          <a:p>
            <a:pPr>
              <a:buClr>
                <a:srgbClr val="FEC759"/>
              </a:buClr>
              <a:buSzPct val="110000"/>
            </a:pPr>
            <a:r>
              <a:rPr lang="en-US" sz="3600" i="0" dirty="0">
                <a:solidFill>
                  <a:schemeClr val="bg1"/>
                </a:solidFill>
                <a:latin typeface="Poppins"/>
                <a:cs typeface="Poppins"/>
              </a:rPr>
              <a:t>Use the following three W’s to create it:</a:t>
            </a:r>
          </a:p>
          <a:p>
            <a:pPr marL="571500" indent="-571500">
              <a:buClr>
                <a:srgbClr val="FEC759"/>
              </a:buClr>
              <a:buSzPct val="110000"/>
              <a:buFont typeface="Arial" panose="020B0604020202020204" pitchFamily="34" charset="0"/>
              <a:buChar char="•"/>
            </a:pPr>
            <a:r>
              <a:rPr lang="en-US" sz="3600" i="0" dirty="0">
                <a:solidFill>
                  <a:schemeClr val="accent1"/>
                </a:solidFill>
                <a:latin typeface="Poppins"/>
                <a:cs typeface="Poppins"/>
              </a:rPr>
              <a:t>WHO or WHAT is facing your problem? </a:t>
            </a:r>
          </a:p>
          <a:p>
            <a:pPr marL="571500" indent="-571500">
              <a:buClr>
                <a:srgbClr val="FEC759"/>
              </a:buClr>
              <a:buSzPct val="110000"/>
              <a:buFont typeface="Arial" panose="020B0604020202020204" pitchFamily="34" charset="0"/>
              <a:buChar char="•"/>
            </a:pPr>
            <a:r>
              <a:rPr lang="en-US" sz="3600" i="0" dirty="0">
                <a:solidFill>
                  <a:schemeClr val="accent4"/>
                </a:solidFill>
                <a:latin typeface="Poppins"/>
                <a:cs typeface="Poppins"/>
              </a:rPr>
              <a:t>WHAT is the problem they are facing?</a:t>
            </a:r>
          </a:p>
          <a:p>
            <a:pPr marL="571500" indent="-571500">
              <a:buClr>
                <a:srgbClr val="FEC759"/>
              </a:buClr>
              <a:buSzPct val="110000"/>
              <a:buFont typeface="Arial" panose="020B0604020202020204" pitchFamily="34" charset="0"/>
              <a:buChar char="•"/>
            </a:pPr>
            <a:r>
              <a:rPr lang="en-US" sz="3600" i="0" dirty="0">
                <a:solidFill>
                  <a:schemeClr val="accent5"/>
                </a:solidFill>
                <a:latin typeface="Poppins"/>
                <a:cs typeface="Poppins"/>
              </a:rPr>
              <a:t>WHY should this problem be solved / WHAT will your solution do and help?</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HOW CAN ROBOTS AND AI HELP HUMANKIND?</a:t>
            </a:r>
            <a:endParaRPr lang="en-US" sz="4800" i="0"/>
          </a:p>
          <a:p>
            <a:endParaRPr lang="en-GB"/>
          </a:p>
        </p:txBody>
      </p:sp>
      <p:sp>
        <p:nvSpPr>
          <p:cNvPr id="7" name="TextBox 6">
            <a:extLst>
              <a:ext uri="{FF2B5EF4-FFF2-40B4-BE49-F238E27FC236}">
                <a16:creationId xmlns:a16="http://schemas.microsoft.com/office/drawing/2014/main" id="{A4E2A5F0-7A1A-DFA2-44F5-C06C6462BB82}"/>
              </a:ext>
            </a:extLst>
          </p:cNvPr>
          <p:cNvSpPr txBox="1"/>
          <p:nvPr/>
        </p:nvSpPr>
        <p:spPr>
          <a:xfrm>
            <a:off x="10247370" y="4622896"/>
            <a:ext cx="8916150" cy="2554545"/>
          </a:xfrm>
          <a:prstGeom prst="rect">
            <a:avLst/>
          </a:prstGeom>
          <a:solidFill>
            <a:schemeClr val="bg1"/>
          </a:solidFill>
          <a:ln>
            <a:solidFill>
              <a:srgbClr val="FEC700"/>
            </a:solidFill>
          </a:ln>
        </p:spPr>
        <p:txBody>
          <a:bodyPr wrap="square" lIns="91440" tIns="45720" rIns="91440" bIns="45720" rtlCol="0" anchor="t">
            <a:spAutoFit/>
          </a:bodyPr>
          <a:lstStyle/>
          <a:p>
            <a:pPr algn="ctr"/>
            <a:r>
              <a:rPr lang="en-US" sz="3200" b="1">
                <a:solidFill>
                  <a:srgbClr val="92D050"/>
                </a:solidFill>
                <a:latin typeface="Poppins"/>
                <a:cs typeface="Poppins"/>
              </a:rPr>
              <a:t>Some people in the world</a:t>
            </a:r>
            <a:r>
              <a:rPr lang="en-US" sz="3200" b="1">
                <a:latin typeface="Poppins"/>
                <a:cs typeface="Poppins"/>
              </a:rPr>
              <a:t> </a:t>
            </a:r>
            <a:r>
              <a:rPr lang="en-US" sz="3200" b="1">
                <a:solidFill>
                  <a:schemeClr val="accent4"/>
                </a:solidFill>
                <a:latin typeface="Poppins"/>
                <a:cs typeface="Poppins"/>
              </a:rPr>
              <a:t>do not have access to clean water.</a:t>
            </a:r>
            <a:r>
              <a:rPr lang="en-US" sz="3200" b="1">
                <a:latin typeface="Poppins"/>
                <a:cs typeface="Poppins"/>
              </a:rPr>
              <a:t> </a:t>
            </a:r>
            <a:r>
              <a:rPr lang="en-US" sz="3200" b="1">
                <a:solidFill>
                  <a:schemeClr val="accent5"/>
                </a:solidFill>
                <a:latin typeface="Poppins"/>
                <a:cs typeface="Poppins"/>
              </a:rPr>
              <a:t>My solution will use robots and AI to make all water safe to drink, which will decrease illnesses and improve sanitation. </a:t>
            </a:r>
          </a:p>
        </p:txBody>
      </p:sp>
    </p:spTree>
    <p:extLst>
      <p:ext uri="{BB962C8B-B14F-4D97-AF65-F5344CB8AC3E}">
        <p14:creationId xmlns:p14="http://schemas.microsoft.com/office/powerpoint/2010/main" val="32734463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r>
              <a:rPr lang="en-US" sz="4400" i="0" dirty="0">
                <a:solidFill>
                  <a:srgbClr val="002060"/>
                </a:solidFill>
                <a:latin typeface="Poppins"/>
                <a:cs typeface="Segoe UI"/>
              </a:rPr>
              <a:t>Project process – ideas, prototype, test</a:t>
            </a:r>
            <a:endParaRPr lang="en-US" sz="4400" b="0" i="0" dirty="0">
              <a:solidFill>
                <a:srgbClr val="002060"/>
              </a:solidFill>
              <a:latin typeface="Poppins"/>
              <a:cs typeface="Segoe UI"/>
            </a:endParaRPr>
          </a:p>
          <a:p>
            <a:r>
              <a:rPr lang="en-US" sz="3200" b="0" i="0" dirty="0">
                <a:latin typeface="Poppins"/>
                <a:cs typeface="Segoe UI"/>
              </a:rPr>
              <a:t>The next step is to think of </a:t>
            </a:r>
            <a:r>
              <a:rPr lang="en-US" sz="3200" i="0" dirty="0">
                <a:latin typeface="Poppins"/>
                <a:cs typeface="Segoe UI"/>
              </a:rPr>
              <a:t>ideas</a:t>
            </a:r>
            <a:r>
              <a:rPr lang="en-US" sz="3200" b="0" i="0" dirty="0">
                <a:latin typeface="Poppins"/>
                <a:cs typeface="Segoe UI"/>
              </a:rPr>
              <a:t> for your potential solutions, decide on your </a:t>
            </a:r>
            <a:r>
              <a:rPr lang="en-US" sz="3200" b="0" i="0" dirty="0" err="1">
                <a:latin typeface="Poppins"/>
                <a:cs typeface="Segoe UI"/>
              </a:rPr>
              <a:t>favourite</a:t>
            </a:r>
            <a:r>
              <a:rPr lang="en-US" sz="3200" b="0" i="0" dirty="0">
                <a:latin typeface="Poppins"/>
                <a:cs typeface="Segoe UI"/>
              </a:rPr>
              <a:t>, </a:t>
            </a:r>
            <a:r>
              <a:rPr lang="en-US" sz="3200" i="0" dirty="0">
                <a:latin typeface="Poppins"/>
                <a:cs typeface="Segoe UI"/>
              </a:rPr>
              <a:t>prototype</a:t>
            </a:r>
            <a:r>
              <a:rPr lang="en-US" sz="3200" b="0" i="0" dirty="0">
                <a:latin typeface="Poppins"/>
                <a:cs typeface="Segoe UI"/>
              </a:rPr>
              <a:t> this idea,</a:t>
            </a:r>
            <a:r>
              <a:rPr lang="en-US" sz="3200" b="0" i="0" dirty="0">
                <a:solidFill>
                  <a:srgbClr val="FFFFFF"/>
                </a:solidFill>
                <a:latin typeface="Poppins"/>
                <a:cs typeface="Segoe UI"/>
              </a:rPr>
              <a:t> </a:t>
            </a:r>
            <a:r>
              <a:rPr lang="en-US" sz="3200" b="0" i="0" dirty="0">
                <a:latin typeface="Poppins"/>
                <a:cs typeface="Segoe UI"/>
              </a:rPr>
              <a:t>and then think of ways to</a:t>
            </a:r>
            <a:r>
              <a:rPr lang="en-US" sz="3200" b="0" i="0" dirty="0">
                <a:solidFill>
                  <a:srgbClr val="FFFFFF"/>
                </a:solidFill>
                <a:latin typeface="Poppins"/>
                <a:cs typeface="Segoe UI"/>
              </a:rPr>
              <a:t> </a:t>
            </a:r>
            <a:r>
              <a:rPr lang="en-US" sz="3200" i="0" dirty="0">
                <a:latin typeface="Poppins"/>
                <a:cs typeface="Segoe UI"/>
              </a:rPr>
              <a:t>test</a:t>
            </a:r>
            <a:r>
              <a:rPr lang="en-US" sz="3200" b="0" i="0" dirty="0">
                <a:solidFill>
                  <a:srgbClr val="FFFFFF"/>
                </a:solidFill>
                <a:latin typeface="Poppins"/>
                <a:cs typeface="Segoe UI"/>
              </a:rPr>
              <a:t> </a:t>
            </a:r>
            <a:r>
              <a:rPr lang="en-US" sz="3200" b="0" i="0" dirty="0">
                <a:latin typeface="Poppins"/>
                <a:cs typeface="Segoe UI"/>
              </a:rPr>
              <a:t>it against your problem statement.</a:t>
            </a:r>
          </a:p>
          <a:p>
            <a:r>
              <a:rPr lang="en-US" sz="3200" i="0" dirty="0">
                <a:solidFill>
                  <a:srgbClr val="002060"/>
                </a:solidFill>
                <a:latin typeface="Poppins"/>
                <a:cs typeface="Segoe UI"/>
              </a:rPr>
              <a:t>The outcome is to </a:t>
            </a:r>
            <a:r>
              <a:rPr lang="en-US" sz="3200" i="0" u="sng" dirty="0">
                <a:solidFill>
                  <a:srgbClr val="002060"/>
                </a:solidFill>
                <a:latin typeface="Poppins"/>
                <a:cs typeface="Segoe UI"/>
              </a:rPr>
              <a:t>create a solution to your problem and think of ways to test it.</a:t>
            </a:r>
            <a:endParaRPr lang="en-US" sz="3200" b="0" i="0" dirty="0">
              <a:solidFill>
                <a:srgbClr val="002060"/>
              </a:solidFill>
              <a:latin typeface="Poppins"/>
              <a:cs typeface="Segoe UI"/>
            </a:endParaRPr>
          </a:p>
          <a:p>
            <a:pPr marL="457200" indent="-457200">
              <a:buFont typeface="Arial"/>
              <a:buChar char="•"/>
            </a:pPr>
            <a:r>
              <a:rPr lang="en-US" sz="3200" i="0" dirty="0">
                <a:latin typeface="Poppins"/>
                <a:cs typeface="Arial"/>
              </a:rPr>
              <a:t>Through doing this you will develop the following skills:</a:t>
            </a:r>
            <a:endParaRPr lang="en-US" sz="3200" b="0" i="0" dirty="0">
              <a:latin typeface="Poppins"/>
              <a:cs typeface="Arial"/>
            </a:endParaRPr>
          </a:p>
          <a:p>
            <a:pPr marL="1028700" lvl="1" indent="-571500">
              <a:buFont typeface="Arial"/>
              <a:buChar char="•"/>
            </a:pPr>
            <a:r>
              <a:rPr lang="en-US" sz="3200" spc="-150" dirty="0">
                <a:solidFill>
                  <a:schemeClr val="bg1"/>
                </a:solidFill>
                <a:latin typeface="Poppins"/>
                <a:cs typeface="Arial"/>
              </a:rPr>
              <a:t>Research and communication skills</a:t>
            </a:r>
          </a:p>
          <a:p>
            <a:pPr marL="1028700" lvl="1" indent="-571500">
              <a:buFont typeface="Arial"/>
              <a:buChar char="•"/>
            </a:pPr>
            <a:r>
              <a:rPr lang="en-US" sz="3200" spc="-150" dirty="0">
                <a:solidFill>
                  <a:schemeClr val="bg1"/>
                </a:solidFill>
                <a:latin typeface="Poppins"/>
                <a:cs typeface="Arial"/>
              </a:rPr>
              <a:t>Creative and logical thinking</a:t>
            </a:r>
          </a:p>
          <a:p>
            <a:pPr marL="1028700" lvl="1" indent="-571500">
              <a:buFont typeface="Arial"/>
              <a:buChar char="•"/>
            </a:pPr>
            <a:r>
              <a:rPr lang="en-US" sz="3200" spc="-150" dirty="0">
                <a:solidFill>
                  <a:schemeClr val="bg1"/>
                </a:solidFill>
                <a:latin typeface="Poppins"/>
                <a:cs typeface="Arial"/>
              </a:rPr>
              <a:t>Decision making</a:t>
            </a:r>
          </a:p>
          <a:p>
            <a:endParaRPr lang="en-GB" b="0" i="0" dirty="0">
              <a:latin typeface="Poppins"/>
              <a:cs typeface="Segoe UI"/>
            </a:endParaRPr>
          </a:p>
          <a:p>
            <a:endParaRPr lang="en-US" sz="4400" dirty="0">
              <a:solidFill>
                <a:srgbClr val="002060"/>
              </a:solidFill>
            </a:endParaRPr>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HOW CAN ROBOTS AND AI HELP HUMANKIND?</a:t>
            </a:r>
            <a:endParaRPr lang="en-US" sz="4800" i="0"/>
          </a:p>
          <a:p>
            <a:endParaRPr lang="en-GB"/>
          </a:p>
        </p:txBody>
      </p:sp>
    </p:spTree>
    <p:extLst>
      <p:ext uri="{BB962C8B-B14F-4D97-AF65-F5344CB8AC3E}">
        <p14:creationId xmlns:p14="http://schemas.microsoft.com/office/powerpoint/2010/main" val="30693765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0" y="2567253"/>
            <a:ext cx="19875499" cy="7202217"/>
          </a:xfrm>
        </p:spPr>
        <p:txBody>
          <a:bodyPr lIns="91440" tIns="45720" rIns="91440" bIns="45720" anchor="t"/>
          <a:lstStyle/>
          <a:p>
            <a:r>
              <a:rPr lang="en-US" sz="4400" i="0" dirty="0">
                <a:latin typeface="Poppins"/>
                <a:cs typeface="Poppins"/>
              </a:rPr>
              <a:t>Project process – ideas. </a:t>
            </a:r>
            <a:r>
              <a:rPr lang="en-GB" sz="3200" i="0" dirty="0">
                <a:solidFill>
                  <a:srgbClr val="FFC000"/>
                </a:solidFill>
                <a:latin typeface="Poppins"/>
                <a:cs typeface="Poppins"/>
              </a:rPr>
              <a:t>Think of an interesting, and creative solution to your problem.</a:t>
            </a:r>
          </a:p>
          <a:p>
            <a:r>
              <a:rPr lang="en-GB" sz="3200" i="0" dirty="0">
                <a:solidFill>
                  <a:srgbClr val="FFC000"/>
                </a:solidFill>
                <a:latin typeface="Poppins"/>
                <a:cs typeface="Poppins"/>
              </a:rPr>
              <a:t>Step 1: Research what is out there already. </a:t>
            </a:r>
            <a:r>
              <a:rPr lang="en-GB" sz="3200" i="0" dirty="0">
                <a:solidFill>
                  <a:schemeClr val="bg1"/>
                </a:solidFill>
                <a:latin typeface="Poppins"/>
                <a:cs typeface="Poppins"/>
              </a:rPr>
              <a:t>This will also give you inspiration for your solution. </a:t>
            </a:r>
            <a:endParaRPr lang="en-GB" sz="3200" i="0" dirty="0">
              <a:solidFill>
                <a:schemeClr val="bg1"/>
              </a:solidFill>
            </a:endParaRPr>
          </a:p>
          <a:p>
            <a:r>
              <a:rPr lang="en-GB" sz="3200" i="0" dirty="0">
                <a:latin typeface="Poppins"/>
                <a:cs typeface="Poppins"/>
              </a:rPr>
              <a:t>Step 2: Think of at least five new ideas for your solution. </a:t>
            </a:r>
            <a:endParaRPr lang="en-GB" sz="3200" i="0" dirty="0"/>
          </a:p>
          <a:p>
            <a:pPr>
              <a:lnSpc>
                <a:spcPct val="100000"/>
              </a:lnSpc>
            </a:pPr>
            <a:r>
              <a:rPr lang="en-GB" sz="3200" i="0" dirty="0">
                <a:solidFill>
                  <a:schemeClr val="bg1"/>
                </a:solidFill>
                <a:latin typeface="Poppins"/>
                <a:cs typeface="Poppins"/>
              </a:rPr>
              <a:t>Top tips for developing ideas to your solution:</a:t>
            </a:r>
          </a:p>
          <a:p>
            <a:pPr marL="914400" lvl="1" indent="-457200">
              <a:buFontTx/>
              <a:buChar char="-"/>
            </a:pPr>
            <a:r>
              <a:rPr lang="en-GB" sz="3200" dirty="0">
                <a:solidFill>
                  <a:schemeClr val="bg1"/>
                </a:solidFill>
                <a:latin typeface="Poppins"/>
                <a:cs typeface="Poppins"/>
              </a:rPr>
              <a:t>It’s not about perfection – don’t be judgemental.</a:t>
            </a:r>
          </a:p>
          <a:p>
            <a:pPr marL="914400" lvl="1" indent="-457200">
              <a:buFontTx/>
              <a:buChar char="-"/>
            </a:pPr>
            <a:r>
              <a:rPr lang="en-GB" sz="3200" dirty="0">
                <a:solidFill>
                  <a:schemeClr val="bg1"/>
                </a:solidFill>
                <a:latin typeface="Poppins"/>
                <a:cs typeface="Poppins"/>
              </a:rPr>
              <a:t>Warm up your brain before – then give yourself a time limit.</a:t>
            </a:r>
          </a:p>
          <a:p>
            <a:pPr marL="914400" lvl="1" indent="-457200">
              <a:buFontTx/>
              <a:buChar char="-"/>
            </a:pPr>
            <a:r>
              <a:rPr lang="en-GB" sz="3200" dirty="0">
                <a:solidFill>
                  <a:schemeClr val="bg1"/>
                </a:solidFill>
                <a:latin typeface="Poppins"/>
                <a:cs typeface="Poppins"/>
              </a:rPr>
              <a:t>Write each new idea on a separate post-it to see them all.</a:t>
            </a:r>
          </a:p>
          <a:p>
            <a:pPr marL="914400" lvl="1" indent="-457200">
              <a:buFontTx/>
              <a:buChar char="-"/>
            </a:pPr>
            <a:r>
              <a:rPr lang="en-GB" sz="3200" dirty="0">
                <a:solidFill>
                  <a:schemeClr val="bg1"/>
                </a:solidFill>
                <a:latin typeface="Poppins"/>
                <a:cs typeface="Poppins"/>
              </a:rPr>
              <a:t>Your idea doesn’t have to be 100% original, many ideas adapt, add to an existing idea, or merge two current ideas to create something new.</a:t>
            </a:r>
          </a:p>
          <a:p>
            <a:pPr marL="457200" indent="-457200">
              <a:buFont typeface="Arial" panose="020B0604020202020204" pitchFamily="34" charset="0"/>
              <a:buChar char="•"/>
            </a:pPr>
            <a:r>
              <a:rPr lang="en-GB" sz="3200" i="0" dirty="0">
                <a:latin typeface="Poppins"/>
                <a:cs typeface="Poppins"/>
              </a:rPr>
              <a:t>Step 3: Select your top idea , to take forward to the next stage. </a:t>
            </a:r>
            <a:r>
              <a:rPr lang="en-GB" sz="3200" i="0" dirty="0">
                <a:solidFill>
                  <a:schemeClr val="bg1"/>
                </a:solidFill>
                <a:latin typeface="Poppins"/>
                <a:cs typeface="Poppins"/>
              </a:rPr>
              <a:t>Use your problem statement to help.</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a:latin typeface="Poppins"/>
                <a:cs typeface="Poppins"/>
              </a:rPr>
              <a:t>HOW CAN ROBOTS AND AI HELP HUMANKIND?</a:t>
            </a:r>
            <a:endParaRPr lang="en-US" i="0"/>
          </a:p>
          <a:p>
            <a:endParaRPr lang="en-GB"/>
          </a:p>
        </p:txBody>
      </p:sp>
    </p:spTree>
    <p:extLst>
      <p:ext uri="{BB962C8B-B14F-4D97-AF65-F5344CB8AC3E}">
        <p14:creationId xmlns:p14="http://schemas.microsoft.com/office/powerpoint/2010/main" val="3962813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417524"/>
            <a:ext cx="19291896" cy="7202217"/>
          </a:xfrm>
        </p:spPr>
        <p:txBody>
          <a:bodyPr lIns="91440" tIns="45720" rIns="91440" bIns="45720" anchor="t"/>
          <a:lstStyle/>
          <a:p>
            <a:r>
              <a:rPr lang="en-US" sz="4400" i="0" dirty="0">
                <a:latin typeface="Poppins"/>
                <a:cs typeface="Poppins"/>
              </a:rPr>
              <a:t>Project process – prototype </a:t>
            </a:r>
            <a:endParaRPr lang="en-US" sz="4400" i="0" dirty="0"/>
          </a:p>
          <a:p>
            <a:r>
              <a:rPr lang="en-GB" sz="3200" i="0" dirty="0">
                <a:solidFill>
                  <a:srgbClr val="FFC000"/>
                </a:solidFill>
                <a:latin typeface="Poppins"/>
                <a:cs typeface="Poppins"/>
              </a:rPr>
              <a:t>Prototype Your Chosen Idea. A prototype is a first drawing or model  of an idea. </a:t>
            </a:r>
            <a:endParaRPr lang="en-GB" sz="3200" i="0" dirty="0">
              <a:solidFill>
                <a:srgbClr val="FFC000"/>
              </a:solidFill>
            </a:endParaRPr>
          </a:p>
          <a:p>
            <a:r>
              <a:rPr lang="en-GB" sz="3200" i="0" dirty="0">
                <a:solidFill>
                  <a:schemeClr val="bg1"/>
                </a:solidFill>
                <a:latin typeface="Poppins"/>
                <a:cs typeface="Poppins"/>
              </a:rPr>
              <a:t>Either draw (2D) or model (3D) your idea. </a:t>
            </a:r>
            <a:endParaRPr lang="en-GB" sz="3200" i="0" dirty="0">
              <a:solidFill>
                <a:schemeClr val="bg1"/>
              </a:solidFill>
            </a:endParaRPr>
          </a:p>
          <a:p>
            <a:r>
              <a:rPr lang="en-GB" sz="3200" i="0" dirty="0">
                <a:solidFill>
                  <a:schemeClr val="bg1"/>
                </a:solidFill>
                <a:latin typeface="Poppins"/>
                <a:cs typeface="Poppins"/>
              </a:rPr>
              <a:t>Add labels, or communicate what each part will do, and consider materials, construction, size etc.</a:t>
            </a:r>
          </a:p>
          <a:p>
            <a:endParaRPr lang="en-GB" sz="3200" dirty="0">
              <a:solidFill>
                <a:schemeClr val="bg1"/>
              </a:solidFill>
            </a:endParaRPr>
          </a:p>
          <a:p>
            <a:pPr marL="914400" lvl="1" indent="-457200">
              <a:buFontTx/>
              <a:buChar char="-"/>
            </a:pPr>
            <a:endParaRPr lang="en-GB" sz="3200" dirty="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HOW CAN ROBOTS AND AI HELP HUMANKIND?</a:t>
            </a:r>
          </a:p>
          <a:p>
            <a:endParaRPr lang="en-GB"/>
          </a:p>
        </p:txBody>
      </p:sp>
    </p:spTree>
    <p:extLst>
      <p:ext uri="{BB962C8B-B14F-4D97-AF65-F5344CB8AC3E}">
        <p14:creationId xmlns:p14="http://schemas.microsoft.com/office/powerpoint/2010/main" val="32682995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256582"/>
            <a:ext cx="19875499" cy="7202217"/>
          </a:xfrm>
        </p:spPr>
        <p:txBody>
          <a:bodyPr lIns="91440" tIns="45720" rIns="91440" bIns="45720" anchor="t"/>
          <a:lstStyle/>
          <a:p>
            <a:r>
              <a:rPr lang="en-US" sz="4400" i="0" dirty="0">
                <a:latin typeface="Poppins"/>
                <a:cs typeface="Poppins"/>
              </a:rPr>
              <a:t>Project process – test</a:t>
            </a:r>
            <a:endParaRPr lang="en-US" sz="4400" i="0" dirty="0"/>
          </a:p>
          <a:p>
            <a:r>
              <a:rPr lang="en-GB" sz="3200" i="0" dirty="0">
                <a:latin typeface="Poppins"/>
                <a:cs typeface="Poppins"/>
              </a:rPr>
              <a:t>How would you test your solution?  </a:t>
            </a:r>
            <a:r>
              <a:rPr lang="en-GB" sz="3200" i="0" dirty="0">
                <a:solidFill>
                  <a:schemeClr val="bg1"/>
                </a:solidFill>
                <a:latin typeface="Poppins"/>
                <a:cs typeface="Poppins"/>
              </a:rPr>
              <a:t>An important STEM skill is learning from failure. </a:t>
            </a:r>
            <a:endParaRPr lang="en-GB" sz="3200" i="0" dirty="0">
              <a:solidFill>
                <a:schemeClr val="bg1"/>
              </a:solidFill>
            </a:endParaRPr>
          </a:p>
          <a:p>
            <a:r>
              <a:rPr lang="en-GB" sz="3200" i="0" dirty="0">
                <a:solidFill>
                  <a:schemeClr val="bg1"/>
                </a:solidFill>
                <a:latin typeface="Poppins"/>
                <a:cs typeface="Poppins"/>
              </a:rPr>
              <a:t>Why is testing important? What can it teach us?</a:t>
            </a:r>
          </a:p>
          <a:p>
            <a:r>
              <a:rPr lang="en-GB" sz="3200" i="0" dirty="0">
                <a:solidFill>
                  <a:schemeClr val="bg1"/>
                </a:solidFill>
                <a:latin typeface="Poppins"/>
                <a:cs typeface="Poppins"/>
              </a:rPr>
              <a:t>Consider how you would test your idea and record this. Would it be tested over time, in different locations, against a control? Would you need to collect data or feedback?  </a:t>
            </a:r>
            <a:endParaRPr lang="en-GB" sz="3200" i="0" dirty="0">
              <a:solidFill>
                <a:schemeClr val="bg1"/>
              </a:solidFill>
            </a:endParaRPr>
          </a:p>
          <a:p>
            <a:pPr marL="914400" lvl="1" indent="-457200">
              <a:buFontTx/>
              <a:buChar char="-"/>
            </a:pPr>
            <a:endParaRPr lang="en-GB" sz="3200" dirty="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HOW CAN ROBOTS AND AI HELP HUMANKIND?</a:t>
            </a:r>
            <a:endParaRPr lang="en-US" sz="4800" i="0"/>
          </a:p>
          <a:p>
            <a:endParaRPr lang="en-GB"/>
          </a:p>
        </p:txBody>
      </p:sp>
    </p:spTree>
    <p:extLst>
      <p:ext uri="{BB962C8B-B14F-4D97-AF65-F5344CB8AC3E}">
        <p14:creationId xmlns:p14="http://schemas.microsoft.com/office/powerpoint/2010/main" val="3502686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02F698-A0A9-C4BF-580A-78423BC9A37D}"/>
              </a:ext>
            </a:extLst>
          </p:cNvPr>
          <p:cNvSpPr>
            <a:spLocks noGrp="1"/>
          </p:cNvSpPr>
          <p:nvPr>
            <p:ph type="body" sz="quarter" idx="11"/>
          </p:nvPr>
        </p:nvSpPr>
        <p:spPr>
          <a:xfrm>
            <a:off x="744972" y="2575139"/>
            <a:ext cx="18846534" cy="7644293"/>
          </a:xfrm>
        </p:spPr>
        <p:txBody>
          <a:bodyPr lIns="91440" tIns="45720" rIns="91440" bIns="45720" anchor="t"/>
          <a:lstStyle/>
          <a:p>
            <a:pPr>
              <a:lnSpc>
                <a:spcPct val="150000"/>
              </a:lnSpc>
            </a:pPr>
            <a:r>
              <a:rPr lang="en-GB" b="1" i="0" dirty="0">
                <a:latin typeface="Poppins"/>
                <a:cs typeface="Poppins"/>
              </a:rPr>
              <a:t>During the project process students are asked to think of as many ideas to their problem as possible. </a:t>
            </a:r>
            <a:endParaRPr lang="en-GB" b="1" i="0" dirty="0">
              <a:latin typeface="Poppins" panose="00000500000000000000" pitchFamily="2" charset="0"/>
              <a:cs typeface="Poppins" panose="00000500000000000000" pitchFamily="2" charset="0"/>
            </a:endParaRPr>
          </a:p>
          <a:p>
            <a:pPr>
              <a:lnSpc>
                <a:spcPct val="150000"/>
              </a:lnSpc>
            </a:pPr>
            <a:r>
              <a:rPr lang="en-GB" b="1" i="0" dirty="0">
                <a:latin typeface="Poppins"/>
                <a:cs typeface="Poppins"/>
              </a:rPr>
              <a:t>Engineers work in this way and are encouraged to consider many solutions that can be considered and tested. </a:t>
            </a:r>
            <a:endParaRPr lang="en-GB" b="1" i="0" dirty="0">
              <a:latin typeface="Poppins" panose="00000500000000000000" pitchFamily="2" charset="0"/>
              <a:cs typeface="Poppins" panose="00000500000000000000" pitchFamily="2" charset="0"/>
            </a:endParaRPr>
          </a:p>
          <a:p>
            <a:pPr>
              <a:lnSpc>
                <a:spcPct val="150000"/>
              </a:lnSpc>
            </a:pPr>
            <a:r>
              <a:rPr lang="en-GB" i="0" dirty="0">
                <a:latin typeface="Poppins"/>
                <a:cs typeface="Poppins"/>
              </a:rPr>
              <a:t>To help prepare students for this you can do one of the following activities with them, before they think of their own ideas, to warm up their creative thinking skills. This would happen during the ideas phase of the project process.</a:t>
            </a:r>
          </a:p>
          <a:p>
            <a:pPr marL="0" indent="0">
              <a:lnSpc>
                <a:spcPct val="150000"/>
              </a:lnSpc>
              <a:buNone/>
            </a:pPr>
            <a:endParaRPr lang="en-GB" i="0" dirty="0">
              <a:latin typeface="Poppins" panose="00000500000000000000" pitchFamily="2" charset="0"/>
              <a:cs typeface="Poppins" panose="00000500000000000000" pitchFamily="2" charset="0"/>
            </a:endParaRPr>
          </a:p>
          <a:p>
            <a:pPr marL="342900" indent="-342900">
              <a:lnSpc>
                <a:spcPct val="107000"/>
              </a:lnSpc>
              <a:buFont typeface="+mj-lt"/>
              <a:buAutoNum type="arabicPeriod"/>
            </a:pPr>
            <a:r>
              <a:rPr lang="en-US" b="1" i="0" dirty="0">
                <a:effectLst/>
                <a:latin typeface="Poppins"/>
                <a:ea typeface="Calibri"/>
                <a:cs typeface="Poppins"/>
              </a:rPr>
              <a:t>Alternative uses - creative</a:t>
            </a:r>
            <a:r>
              <a:rPr lang="en-US" b="1" i="0" dirty="0">
                <a:latin typeface="Poppins"/>
                <a:ea typeface="Calibri"/>
                <a:cs typeface="Poppins"/>
              </a:rPr>
              <a:t> thinking</a:t>
            </a:r>
            <a:r>
              <a:rPr lang="en-US" b="1" i="0" dirty="0">
                <a:effectLst/>
                <a:latin typeface="Poppins"/>
                <a:ea typeface="Calibri"/>
                <a:cs typeface="Poppins"/>
              </a:rPr>
              <a:t> to challenge perceptions</a:t>
            </a:r>
            <a:endParaRPr lang="en-GB" b="1" i="0" dirty="0">
              <a:effectLst/>
              <a:latin typeface="Poppins"/>
              <a:ea typeface="Calibri"/>
              <a:cs typeface="Poppins"/>
            </a:endParaRPr>
          </a:p>
          <a:p>
            <a:pPr marL="342900" indent="-342900">
              <a:lnSpc>
                <a:spcPct val="107000"/>
              </a:lnSpc>
              <a:buFont typeface="Calibri" panose="020F0502020204030204" pitchFamily="34" charset="0"/>
              <a:buChar char="-"/>
            </a:pPr>
            <a:r>
              <a:rPr lang="en-US" i="0" dirty="0">
                <a:effectLst/>
                <a:latin typeface="Poppins"/>
                <a:ea typeface="Calibri"/>
                <a:cs typeface="Poppins"/>
              </a:rPr>
              <a:t>Pick an ordinary object in the room you are in (e.g. chair, desk, brush)</a:t>
            </a:r>
            <a:endParaRPr lang="en-US" i="0" dirty="0">
              <a:latin typeface="Poppins"/>
              <a:ea typeface="Calibri"/>
              <a:cs typeface="Poppins"/>
            </a:endParaRPr>
          </a:p>
          <a:p>
            <a:pPr marL="342900" lvl="0" indent="-342900">
              <a:lnSpc>
                <a:spcPct val="107000"/>
              </a:lnSpc>
              <a:buFont typeface="Calibri" panose="020F0502020204030204" pitchFamily="34" charset="0"/>
              <a:buChar char="-"/>
            </a:pPr>
            <a:r>
              <a:rPr lang="en-US" i="0" dirty="0">
                <a:latin typeface="Poppins"/>
                <a:ea typeface="Calibri"/>
                <a:cs typeface="Poppins"/>
              </a:rPr>
              <a:t>In</a:t>
            </a:r>
            <a:r>
              <a:rPr lang="en-US" i="0" dirty="0">
                <a:effectLst/>
                <a:latin typeface="Poppins"/>
                <a:ea typeface="Calibri"/>
                <a:cs typeface="Poppins"/>
              </a:rPr>
              <a:t> the next three minutes think of, or write down, as many alternative uses for that object that you can think of (e.g. obstacle course, clothes storage)</a:t>
            </a:r>
            <a:endParaRPr lang="en-US" i="0" dirty="0">
              <a:effectLst/>
              <a:latin typeface="Poppins" panose="00000500000000000000" pitchFamily="2" charset="0"/>
              <a:ea typeface="Calibri"/>
              <a:cs typeface="Poppins" panose="00000500000000000000" pitchFamily="2" charset="0"/>
            </a:endParaRPr>
          </a:p>
          <a:p>
            <a:pPr marL="342900" indent="-342900">
              <a:lnSpc>
                <a:spcPct val="107000"/>
              </a:lnSpc>
              <a:buFont typeface="Calibri" panose="020F0502020204030204" pitchFamily="34" charset="0"/>
              <a:buChar char="-"/>
            </a:pPr>
            <a:r>
              <a:rPr lang="en-US" i="0" dirty="0">
                <a:effectLst/>
                <a:latin typeface="Poppins"/>
                <a:ea typeface="Calibri" panose="020F0502020204030204" pitchFamily="34" charset="0"/>
                <a:cs typeface="Poppins"/>
              </a:rPr>
              <a:t>Share what those are and all vote on your </a:t>
            </a:r>
            <a:r>
              <a:rPr lang="en-US" i="0" dirty="0" err="1">
                <a:effectLst/>
                <a:latin typeface="Poppins"/>
                <a:ea typeface="Calibri" panose="020F0502020204030204" pitchFamily="34" charset="0"/>
                <a:cs typeface="Poppins"/>
              </a:rPr>
              <a:t>favourites</a:t>
            </a:r>
            <a:r>
              <a:rPr lang="en-US" i="0" dirty="0">
                <a:latin typeface="Poppins"/>
                <a:ea typeface="Calibri" panose="020F0502020204030204" pitchFamily="34" charset="0"/>
                <a:cs typeface="Poppins"/>
              </a:rPr>
              <a:t> </a:t>
            </a:r>
            <a:endParaRPr lang="en-GB" i="0" dirty="0">
              <a:effectLst/>
              <a:latin typeface="Poppins" panose="00000500000000000000" pitchFamily="2" charset="0"/>
              <a:ea typeface="Calibri" panose="020F0502020204030204" pitchFamily="34" charset="0"/>
              <a:cs typeface="Poppins" panose="00000500000000000000" pitchFamily="2" charset="0"/>
            </a:endParaRPr>
          </a:p>
          <a:p>
            <a:pPr>
              <a:lnSpc>
                <a:spcPct val="107000"/>
              </a:lnSpc>
            </a:pPr>
            <a:r>
              <a:rPr lang="en-GB" b="1" i="0" dirty="0">
                <a:latin typeface="Poppins"/>
                <a:ea typeface="Calibri" panose="020F0502020204030204" pitchFamily="34" charset="0"/>
                <a:cs typeface="Poppins"/>
              </a:rPr>
              <a:t>2. </a:t>
            </a:r>
            <a:r>
              <a:rPr lang="en-US" b="1" i="0" dirty="0">
                <a:effectLst/>
                <a:latin typeface="Poppins"/>
                <a:ea typeface="Calibri" panose="020F0502020204030204" pitchFamily="34" charset="0"/>
                <a:cs typeface="Poppins"/>
              </a:rPr>
              <a:t>Bad ideas - challenging judgmental </a:t>
            </a:r>
            <a:r>
              <a:rPr lang="en-US" b="1" i="0" dirty="0">
                <a:latin typeface="Poppins"/>
                <a:ea typeface="Calibri" panose="020F0502020204030204" pitchFamily="34" charset="0"/>
                <a:cs typeface="Poppins"/>
              </a:rPr>
              <a:t>creative thinking</a:t>
            </a:r>
            <a:endParaRPr lang="en-GB" b="1" i="0" dirty="0">
              <a:effectLst/>
              <a:latin typeface="Poppins"/>
              <a:ea typeface="Calibri" panose="020F0502020204030204" pitchFamily="34" charset="0"/>
              <a:cs typeface="Poppins"/>
            </a:endParaRPr>
          </a:p>
          <a:p>
            <a:pPr marL="342900" indent="-342900">
              <a:lnSpc>
                <a:spcPct val="107000"/>
              </a:lnSpc>
              <a:buFont typeface="Calibri" panose="020F0502020204030204" pitchFamily="34" charset="0"/>
              <a:buChar char="-"/>
            </a:pPr>
            <a:r>
              <a:rPr lang="en-US" i="0" dirty="0">
                <a:effectLst/>
                <a:latin typeface="Poppins"/>
                <a:ea typeface="Calibri" panose="020F0502020204030204" pitchFamily="34" charset="0"/>
                <a:cs typeface="Poppins"/>
              </a:rPr>
              <a:t>Pick one of these bad ideas: sandpaper socks, chocolate teapot, paper golf balls</a:t>
            </a:r>
            <a:endParaRPr lang="en-US" i="0" dirty="0">
              <a:effectLst/>
              <a:latin typeface="Poppins" panose="00000500000000000000" pitchFamily="2" charset="0"/>
              <a:ea typeface="Calibri" panose="020F0502020204030204" pitchFamily="34" charset="0"/>
              <a:cs typeface="Poppins" panose="00000500000000000000" pitchFamily="2" charset="0"/>
            </a:endParaRPr>
          </a:p>
          <a:p>
            <a:pPr marL="342900" indent="-342900">
              <a:lnSpc>
                <a:spcPct val="107000"/>
              </a:lnSpc>
              <a:buFont typeface="Calibri" panose="020F0502020204030204" pitchFamily="34" charset="0"/>
              <a:buChar char="-"/>
            </a:pPr>
            <a:r>
              <a:rPr lang="en-US" i="0" dirty="0">
                <a:effectLst/>
                <a:latin typeface="Poppins"/>
                <a:ea typeface="Calibri" panose="020F0502020204030204" pitchFamily="34" charset="0"/>
                <a:cs typeface="Poppins"/>
              </a:rPr>
              <a:t>Think of all the possible uses of this ‘bad idea’ in three minutes</a:t>
            </a:r>
            <a:endParaRPr lang="en-US" i="0" dirty="0">
              <a:effectLst/>
              <a:latin typeface="Poppins" panose="00000500000000000000" pitchFamily="2" charset="0"/>
              <a:ea typeface="Calibri" panose="020F0502020204030204" pitchFamily="34" charset="0"/>
              <a:cs typeface="Poppins" panose="00000500000000000000" pitchFamily="2" charset="0"/>
            </a:endParaRPr>
          </a:p>
          <a:p>
            <a:pPr marL="342900" lvl="0" indent="-342900">
              <a:lnSpc>
                <a:spcPct val="107000"/>
              </a:lnSpc>
              <a:buFont typeface="Calibri" panose="020F0502020204030204" pitchFamily="34" charset="0"/>
              <a:buChar char="-"/>
            </a:pPr>
            <a:r>
              <a:rPr lang="en-US" i="0" dirty="0">
                <a:effectLst/>
                <a:latin typeface="Poppins"/>
                <a:ea typeface="Calibri" panose="020F0502020204030204" pitchFamily="34" charset="0"/>
                <a:cs typeface="Poppins"/>
              </a:rPr>
              <a:t>Then, pitch the ‘bad idea’ to another person and see if they would use it</a:t>
            </a:r>
            <a:endParaRPr lang="en-GB" i="0" dirty="0">
              <a:effectLst/>
              <a:latin typeface="Poppins"/>
              <a:ea typeface="Calibri" panose="020F0502020204030204" pitchFamily="34" charset="0"/>
              <a:cs typeface="Poppins"/>
            </a:endParaRPr>
          </a:p>
          <a:p>
            <a:pPr lvl="0">
              <a:lnSpc>
                <a:spcPct val="107000"/>
              </a:lnSpc>
            </a:pPr>
            <a:r>
              <a:rPr lang="en-US" b="1" i="0" dirty="0">
                <a:effectLst/>
                <a:latin typeface="Poppins"/>
                <a:ea typeface="Calibri" panose="020F0502020204030204" pitchFamily="34" charset="0"/>
                <a:cs typeface="Poppins"/>
              </a:rPr>
              <a:t>3. Using your whole brain - warming up the logical and creative parts of your brain</a:t>
            </a:r>
            <a:endParaRPr lang="en-GB" b="1" i="0" dirty="0">
              <a:effectLst/>
              <a:latin typeface="Poppins"/>
              <a:ea typeface="Calibri" panose="020F0502020204030204" pitchFamily="34" charset="0"/>
              <a:cs typeface="Poppins"/>
            </a:endParaRPr>
          </a:p>
          <a:p>
            <a:pPr marL="342900" indent="-342900">
              <a:lnSpc>
                <a:spcPct val="107000"/>
              </a:lnSpc>
              <a:spcAft>
                <a:spcPts val="800"/>
              </a:spcAft>
              <a:buFont typeface="Calibri" panose="020F0502020204030204" pitchFamily="34" charset="0"/>
              <a:buChar char="-"/>
            </a:pPr>
            <a:r>
              <a:rPr lang="en-US" i="0" dirty="0">
                <a:effectLst/>
                <a:latin typeface="Poppins"/>
                <a:ea typeface="Calibri" panose="020F0502020204030204" pitchFamily="34" charset="0"/>
                <a:cs typeface="Poppins"/>
              </a:rPr>
              <a:t>Each person has two pens / pencils and two pieces of paper. Have one pen / pencil in each hand with paper in front of each</a:t>
            </a:r>
            <a:endParaRPr lang="en-US" i="0" dirty="0">
              <a:effectLst/>
              <a:latin typeface="Poppins" panose="00000500000000000000" pitchFamily="2" charset="0"/>
              <a:ea typeface="Calibri" panose="020F0502020204030204" pitchFamily="34" charset="0"/>
              <a:cs typeface="Poppins" panose="00000500000000000000" pitchFamily="2" charset="0"/>
            </a:endParaRPr>
          </a:p>
          <a:p>
            <a:pPr marL="342900" indent="-342900">
              <a:lnSpc>
                <a:spcPct val="107000"/>
              </a:lnSpc>
              <a:spcAft>
                <a:spcPts val="800"/>
              </a:spcAft>
              <a:buFont typeface="Calibri" panose="020F0502020204030204" pitchFamily="34" charset="0"/>
              <a:buChar char="-"/>
            </a:pPr>
            <a:r>
              <a:rPr lang="en-US" i="0" dirty="0">
                <a:effectLst/>
                <a:latin typeface="Poppins"/>
                <a:ea typeface="Calibri" panose="020F0502020204030204" pitchFamily="34" charset="0"/>
                <a:cs typeface="Poppins"/>
              </a:rPr>
              <a:t>Write your name with both hands at the same time, in opposite directions, so that they mirror each other</a:t>
            </a:r>
            <a:endParaRPr lang="en-US" i="0" dirty="0">
              <a:effectLst/>
              <a:latin typeface="Poppins" panose="00000500000000000000" pitchFamily="2" charset="0"/>
              <a:ea typeface="Calibri" panose="020F0502020204030204" pitchFamily="34" charset="0"/>
              <a:cs typeface="Poppins" panose="00000500000000000000" pitchFamily="2" charset="0"/>
            </a:endParaRPr>
          </a:p>
          <a:p>
            <a:pPr marL="342900" indent="-342900">
              <a:lnSpc>
                <a:spcPct val="107000"/>
              </a:lnSpc>
              <a:spcAft>
                <a:spcPts val="800"/>
              </a:spcAft>
              <a:buFont typeface="Calibri" panose="020F0502020204030204" pitchFamily="34" charset="0"/>
              <a:buChar char="-"/>
            </a:pPr>
            <a:r>
              <a:rPr lang="en-US" i="0" dirty="0">
                <a:effectLst/>
                <a:latin typeface="Poppins"/>
                <a:ea typeface="Calibri" panose="020F0502020204030204" pitchFamily="34" charset="0"/>
                <a:cs typeface="Poppins"/>
              </a:rPr>
              <a:t>Do this three times to compare the difference</a:t>
            </a:r>
            <a:endParaRPr lang="en-GB" i="0" dirty="0">
              <a:effectLst/>
              <a:latin typeface="Poppins" panose="00000500000000000000" pitchFamily="2" charset="0"/>
              <a:ea typeface="Calibri" panose="020F0502020204030204" pitchFamily="34" charset="0"/>
              <a:cs typeface="Poppins" panose="00000500000000000000" pitchFamily="2" charset="0"/>
            </a:endParaRPr>
          </a:p>
          <a:p>
            <a:pPr marL="0" indent="0">
              <a:lnSpc>
                <a:spcPct val="150000"/>
              </a:lnSpc>
              <a:buNone/>
            </a:pPr>
            <a:endParaRPr lang="en-GB" dirty="0">
              <a:latin typeface="Poppins" panose="00000500000000000000" pitchFamily="2" charset="0"/>
              <a:cs typeface="Poppins" panose="00000500000000000000" pitchFamily="2" charset="0"/>
            </a:endParaRPr>
          </a:p>
          <a:p>
            <a:pPr marL="342900" indent="-342900">
              <a:lnSpc>
                <a:spcPct val="150000"/>
              </a:lnSpc>
              <a:buClr>
                <a:srgbClr val="FEC759"/>
              </a:buClr>
              <a:buFont typeface="Wingdings" panose="05000000000000000000" pitchFamily="2" charset="2"/>
              <a:buChar char="§"/>
            </a:pPr>
            <a:endParaRPr lang="en-GB" b="1" dirty="0">
              <a:latin typeface="Poppins Light" panose="00000400000000000000" pitchFamily="2" charset="0"/>
              <a:cs typeface="Poppins Light" panose="00000400000000000000" pitchFamily="2" charset="0"/>
            </a:endParaRPr>
          </a:p>
          <a:p>
            <a:pPr marL="342900" indent="-342900">
              <a:lnSpc>
                <a:spcPct val="150000"/>
              </a:lnSpc>
              <a:buClr>
                <a:srgbClr val="FEC759"/>
              </a:buClr>
              <a:buFont typeface="Wingdings" panose="05000000000000000000" pitchFamily="2" charset="2"/>
              <a:buChar char="§"/>
            </a:pPr>
            <a:endParaRPr lang="en-GB" b="1" dirty="0">
              <a:latin typeface="Poppins Light" panose="00000400000000000000" pitchFamily="2" charset="0"/>
              <a:cs typeface="Poppins Light" panose="00000400000000000000" pitchFamily="2" charset="0"/>
            </a:endParaRPr>
          </a:p>
        </p:txBody>
      </p:sp>
      <p:sp>
        <p:nvSpPr>
          <p:cNvPr id="4" name="Text Placeholder 3">
            <a:extLst>
              <a:ext uri="{FF2B5EF4-FFF2-40B4-BE49-F238E27FC236}">
                <a16:creationId xmlns:a16="http://schemas.microsoft.com/office/drawing/2014/main" id="{156069F2-41BE-1586-8358-7AB84DB238CE}"/>
              </a:ext>
            </a:extLst>
          </p:cNvPr>
          <p:cNvSpPr>
            <a:spLocks noGrp="1"/>
          </p:cNvSpPr>
          <p:nvPr>
            <p:ph type="body" sz="quarter" idx="15"/>
          </p:nvPr>
        </p:nvSpPr>
        <p:spPr>
          <a:xfrm>
            <a:off x="744417" y="1089917"/>
            <a:ext cx="17160884" cy="738665"/>
          </a:xfrm>
        </p:spPr>
        <p:txBody>
          <a:bodyPr lIns="91440" tIns="45720" rIns="91440" bIns="45720" anchor="t"/>
          <a:lstStyle/>
          <a:p>
            <a:r>
              <a:rPr lang="en-GB" sz="4800" i="0">
                <a:latin typeface="Poppins"/>
                <a:cs typeface="Poppins"/>
              </a:rPr>
              <a:t>Ideas for Creative Thinking Activities</a:t>
            </a:r>
          </a:p>
        </p:txBody>
      </p:sp>
    </p:spTree>
    <p:extLst>
      <p:ext uri="{BB962C8B-B14F-4D97-AF65-F5344CB8AC3E}">
        <p14:creationId xmlns:p14="http://schemas.microsoft.com/office/powerpoint/2010/main" val="32632271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pPr>
              <a:buClr>
                <a:srgbClr val="FEC759"/>
              </a:buClr>
              <a:buSzPct val="110000"/>
            </a:pPr>
            <a:r>
              <a:rPr lang="en-US" sz="4400" i="0" dirty="0">
                <a:solidFill>
                  <a:srgbClr val="002060"/>
                </a:solidFill>
                <a:latin typeface="Poppins"/>
                <a:cs typeface="Poppins"/>
              </a:rPr>
              <a:t>Project Outcome – reflection</a:t>
            </a:r>
          </a:p>
          <a:p>
            <a:pPr>
              <a:buClr>
                <a:srgbClr val="FEC759"/>
              </a:buClr>
              <a:buSzPct val="110000"/>
            </a:pPr>
            <a:r>
              <a:rPr lang="en-US" sz="3200" i="0" dirty="0">
                <a:latin typeface="Poppins"/>
                <a:cs typeface="Poppins"/>
              </a:rPr>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i="0" dirty="0">
                <a:solidFill>
                  <a:srgbClr val="002060"/>
                </a:solidFill>
                <a:latin typeface="Poppins"/>
                <a:cs typeface="Poppins"/>
              </a:rPr>
              <a:t>The outcome is to </a:t>
            </a:r>
            <a:r>
              <a:rPr lang="en-US" sz="3200" i="0" u="sng" dirty="0">
                <a:solidFill>
                  <a:srgbClr val="002060"/>
                </a:solidFill>
                <a:latin typeface="Poppins"/>
                <a:cs typeface="Poppins"/>
              </a:rPr>
              <a:t>reflect on the project for yourself, your learning and the next steps to take.</a:t>
            </a:r>
            <a:endParaRPr lang="en-US" sz="3200" i="0" dirty="0">
              <a:solidFill>
                <a:srgbClr val="002060"/>
              </a:solidFill>
              <a:latin typeface="Poppins"/>
              <a:cs typeface="Poppins"/>
            </a:endParaRPr>
          </a:p>
          <a:p>
            <a:pPr marL="457200" indent="-457200">
              <a:buClr>
                <a:srgbClr val="FEC759"/>
              </a:buClr>
              <a:buSzPct val="110000"/>
              <a:buFontTx/>
              <a:buChar char="-"/>
            </a:pPr>
            <a:r>
              <a:rPr lang="en-US" sz="3200" i="0" dirty="0">
                <a:latin typeface="Poppins"/>
                <a:cs typeface="Poppins"/>
              </a:rPr>
              <a:t>Through doing this you will develop the following skills:</a:t>
            </a:r>
          </a:p>
          <a:p>
            <a:pPr marL="1028700" lvl="1" indent="-571500">
              <a:buClr>
                <a:srgbClr val="FEC759"/>
              </a:buClr>
              <a:buSzPct val="110000"/>
              <a:buFontTx/>
              <a:buChar char="-"/>
            </a:pPr>
            <a:r>
              <a:rPr lang="en-US" sz="3200" dirty="0">
                <a:solidFill>
                  <a:schemeClr val="bg1"/>
                </a:solidFill>
                <a:latin typeface="Poppins"/>
                <a:cs typeface="Poppins"/>
              </a:rPr>
              <a:t>Goal-Setting</a:t>
            </a:r>
          </a:p>
          <a:p>
            <a:pPr marL="1028700" lvl="1" indent="-571500">
              <a:buClr>
                <a:srgbClr val="FEC759"/>
              </a:buClr>
              <a:buSzPct val="110000"/>
              <a:buFontTx/>
              <a:buChar char="-"/>
            </a:pPr>
            <a:r>
              <a:rPr lang="en-US" sz="3200" dirty="0">
                <a:solidFill>
                  <a:schemeClr val="bg1"/>
                </a:solidFill>
                <a:latin typeface="Poppins"/>
                <a:cs typeface="Poppins"/>
              </a:rPr>
              <a:t>Resilience</a:t>
            </a:r>
          </a:p>
          <a:p>
            <a:pPr marL="1028700" lvl="1" indent="-571500">
              <a:buClr>
                <a:srgbClr val="FEC759"/>
              </a:buClr>
              <a:buSzPct val="110000"/>
              <a:buFontTx/>
              <a:buChar char="-"/>
            </a:pPr>
            <a:r>
              <a:rPr lang="en-US" sz="3200" dirty="0">
                <a:solidFill>
                  <a:schemeClr val="bg1"/>
                </a:solidFill>
                <a:latin typeface="Poppins"/>
                <a:cs typeface="Poppins"/>
              </a:rPr>
              <a:t>Self-Awareness</a:t>
            </a:r>
          </a:p>
          <a:p>
            <a:endParaRPr lang="en-GB"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HOW CAN ROBOTS AND AI HELP HUMANKIND?</a:t>
            </a:r>
            <a:endParaRPr lang="en-US" sz="4800" i="0"/>
          </a:p>
          <a:p>
            <a:endParaRPr lang="en-GB"/>
          </a:p>
        </p:txBody>
      </p:sp>
    </p:spTree>
    <p:extLst>
      <p:ext uri="{BB962C8B-B14F-4D97-AF65-F5344CB8AC3E}">
        <p14:creationId xmlns:p14="http://schemas.microsoft.com/office/powerpoint/2010/main" val="16366970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1" y="1205128"/>
            <a:ext cx="19875499" cy="7202217"/>
          </a:xfrm>
        </p:spPr>
        <p:txBody>
          <a:bodyPr lIns="91440" tIns="45720" rIns="91440" bIns="45720" anchor="t"/>
          <a:lstStyle/>
          <a:p>
            <a:r>
              <a:rPr lang="en-US" sz="4400" i="0" dirty="0">
                <a:latin typeface="Poppins"/>
                <a:cs typeface="Poppins"/>
              </a:rPr>
              <a:t>Project Outcome: reflection. </a:t>
            </a:r>
            <a:endParaRPr lang="en-US" sz="4400" i="0" dirty="0"/>
          </a:p>
          <a:p>
            <a:r>
              <a:rPr lang="en-GB" sz="3600" i="0" dirty="0">
                <a:effectLst/>
                <a:latin typeface="Poppins"/>
                <a:ea typeface="Times New Roman" panose="02020603050405020304" pitchFamily="18" charset="0"/>
                <a:cs typeface="Poppins"/>
              </a:rPr>
              <a:t>Personal reflection: </a:t>
            </a:r>
            <a:r>
              <a:rPr lang="en-GB" sz="3200" i="0" dirty="0">
                <a:solidFill>
                  <a:schemeClr val="bg1"/>
                </a:solidFill>
                <a:effectLst/>
                <a:latin typeface="Poppins"/>
                <a:ea typeface="Times New Roman" panose="02020603050405020304" pitchFamily="18" charset="0"/>
                <a:cs typeface="Poppins"/>
              </a:rPr>
              <a:t>What were the challenges you faced? How did you overcome difficulty? What parts did you enjoy the most and why?</a:t>
            </a:r>
          </a:p>
          <a:p>
            <a:r>
              <a:rPr lang="en-GB" sz="3600" i="0" dirty="0">
                <a:latin typeface="Poppins"/>
                <a:cs typeface="Poppins"/>
              </a:rPr>
              <a:t>Project reflection: </a:t>
            </a:r>
            <a:r>
              <a:rPr lang="en-GB" sz="3200" i="0" dirty="0">
                <a:solidFill>
                  <a:schemeClr val="bg1"/>
                </a:solidFill>
                <a:latin typeface="Poppins"/>
                <a:cs typeface="Poppins"/>
              </a:rPr>
              <a:t>What worked well on this project? Where would you take it next – a working prototype, doing some testing, presenting it?  Would you like to try a different challenge? </a:t>
            </a:r>
            <a:endParaRPr lang="en-GB" sz="3200" i="0" dirty="0">
              <a:solidFill>
                <a:schemeClr val="bg1"/>
              </a:solidFill>
            </a:endParaRPr>
          </a:p>
          <a:p>
            <a:pPr lvl="0" fontAlgn="base"/>
            <a:r>
              <a:rPr lang="en-GB" sz="3600" i="0" dirty="0">
                <a:effectLst/>
                <a:latin typeface="Poppins"/>
                <a:ea typeface="Times New Roman" panose="02020603050405020304" pitchFamily="18" charset="0"/>
                <a:cs typeface="Poppins"/>
              </a:rPr>
              <a:t>Learning reflection: </a:t>
            </a:r>
            <a:r>
              <a:rPr lang="en-GB" sz="3200" i="0" dirty="0">
                <a:solidFill>
                  <a:schemeClr val="bg1"/>
                </a:solidFill>
                <a:effectLst/>
                <a:latin typeface="Poppins"/>
                <a:ea typeface="Times New Roman" panose="02020603050405020304" pitchFamily="18" charset="0"/>
                <a:cs typeface="Poppins"/>
              </a:rPr>
              <a:t>What skills did you develop? What new knowledge did you gain? Have your perceptions about STEM changed, and if so how? What would you do the same and differently in another project?</a:t>
            </a:r>
          </a:p>
          <a:p>
            <a:pPr lvl="0" fontAlgn="base"/>
            <a:endParaRPr lang="en-GB" sz="36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914400" lvl="1" indent="-457200">
              <a:buFontTx/>
              <a:buChar char="-"/>
            </a:pPr>
            <a:endParaRPr lang="en-GB" sz="3200" dirty="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HOW CAN ROBOTS AND AI HELP HUMANKIND?</a:t>
            </a:r>
          </a:p>
          <a:p>
            <a:endParaRPr lang="en-GB"/>
          </a:p>
        </p:txBody>
      </p:sp>
    </p:spTree>
    <p:extLst>
      <p:ext uri="{BB962C8B-B14F-4D97-AF65-F5344CB8AC3E}">
        <p14:creationId xmlns:p14="http://schemas.microsoft.com/office/powerpoint/2010/main" val="23651935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256668" y="2833973"/>
            <a:ext cx="19586801" cy="7202217"/>
          </a:xfrm>
        </p:spPr>
        <p:txBody>
          <a:bodyPr lIns="91440" tIns="45720" rIns="91440" bIns="45720" anchor="t"/>
          <a:lstStyle/>
          <a:p>
            <a:pPr algn="l">
              <a:lnSpc>
                <a:spcPct val="100000"/>
              </a:lnSpc>
            </a:pPr>
            <a:r>
              <a:rPr lang="en-US" sz="3200" b="0" i="0" dirty="0">
                <a:solidFill>
                  <a:schemeClr val="bg1"/>
                </a:solidFill>
                <a:latin typeface="Poppins"/>
                <a:cs typeface="Segoe UI"/>
              </a:rPr>
              <a:t>Through your Project you used the ‘Design Thinking’ process, which is a highly valued approach in problem solving.</a:t>
            </a:r>
          </a:p>
          <a:p>
            <a:pPr algn="l">
              <a:lnSpc>
                <a:spcPct val="100000"/>
              </a:lnSpc>
            </a:pPr>
            <a:r>
              <a:rPr lang="en-US" sz="3200" b="0" i="0" dirty="0">
                <a:solidFill>
                  <a:schemeClr val="bg1"/>
                </a:solidFill>
                <a:latin typeface="Poppins"/>
                <a:cs typeface="Segoe UI"/>
              </a:rPr>
              <a:t>You developed and practiced many skills, including - research, creative thinking, communication, logical thinking, decision making, time management and goal setting. </a:t>
            </a:r>
          </a:p>
          <a:p>
            <a:pPr algn="l">
              <a:lnSpc>
                <a:spcPct val="100000"/>
              </a:lnSpc>
            </a:pPr>
            <a:endParaRPr lang="en-US" sz="3200" b="0" i="0" dirty="0">
              <a:solidFill>
                <a:schemeClr val="bg1"/>
              </a:solidFill>
              <a:latin typeface="Poppins"/>
              <a:cs typeface="Segoe UI"/>
            </a:endParaRPr>
          </a:p>
          <a:p>
            <a:pPr algn="l">
              <a:lnSpc>
                <a:spcPct val="100000"/>
              </a:lnSpc>
            </a:pPr>
            <a:r>
              <a:rPr lang="en-GB" sz="3200" b="0" i="0" dirty="0">
                <a:solidFill>
                  <a:schemeClr val="bg1"/>
                </a:solidFill>
                <a:latin typeface="Poppins"/>
                <a:cs typeface="Segoe UI"/>
              </a:rPr>
              <a:t>These are all essential skills in STEM careers, and through doing this project you have shown you would be really successful in a STEM job. </a:t>
            </a:r>
            <a:endParaRPr lang="en-US" sz="3200" b="0" i="0" dirty="0">
              <a:solidFill>
                <a:schemeClr val="bg1"/>
              </a:solidFill>
              <a:latin typeface="Poppins"/>
              <a:cs typeface="Segoe UI"/>
            </a:endParaRPr>
          </a:p>
          <a:p>
            <a:pPr algn="l">
              <a:lnSpc>
                <a:spcPct val="100000"/>
              </a:lnSpc>
            </a:pPr>
            <a:r>
              <a:rPr lang="en-GB" sz="3200" b="0" i="0" dirty="0">
                <a:solidFill>
                  <a:schemeClr val="bg1"/>
                </a:solidFill>
                <a:latin typeface="Poppins"/>
                <a:cs typeface="Segoe UI"/>
              </a:rPr>
              <a:t>Examples of jobs in this field are:</a:t>
            </a:r>
            <a:endParaRPr lang="en-US" sz="3200" b="0" i="0" dirty="0">
              <a:solidFill>
                <a:schemeClr val="bg1"/>
              </a:solidFill>
              <a:latin typeface="Poppins"/>
              <a:cs typeface="Segoe UI"/>
            </a:endParaRPr>
          </a:p>
          <a:p>
            <a:pPr algn="l">
              <a:lnSpc>
                <a:spcPct val="100000"/>
              </a:lnSpc>
            </a:pPr>
            <a:r>
              <a:rPr lang="en-US" sz="3200" i="0" dirty="0">
                <a:solidFill>
                  <a:schemeClr val="bg1"/>
                </a:solidFill>
                <a:latin typeface="Poppins"/>
                <a:cs typeface="Segoe UI"/>
              </a:rPr>
              <a:t>1.</a:t>
            </a:r>
            <a:r>
              <a:rPr lang="en-US" sz="3200" b="0" i="0" dirty="0">
                <a:solidFill>
                  <a:schemeClr val="bg1"/>
                </a:solidFill>
                <a:latin typeface="Poppins"/>
                <a:cs typeface="Segoe UI"/>
              </a:rPr>
              <a:t> </a:t>
            </a:r>
            <a:r>
              <a:rPr lang="en-US" sz="3200" i="0" dirty="0">
                <a:solidFill>
                  <a:schemeClr val="bg1"/>
                </a:solidFill>
                <a:latin typeface="Poppins"/>
                <a:cs typeface="Segoe UI"/>
              </a:rPr>
              <a:t>Mechanical Engineer </a:t>
            </a:r>
            <a:r>
              <a:rPr lang="en-US" sz="3200" b="0" i="0" dirty="0">
                <a:solidFill>
                  <a:schemeClr val="bg1"/>
                </a:solidFill>
                <a:latin typeface="Poppins"/>
                <a:cs typeface="Segoe UI"/>
              </a:rPr>
              <a:t>to develop robots to feed the planet more sustainably. </a:t>
            </a:r>
          </a:p>
          <a:p>
            <a:pPr algn="l">
              <a:lnSpc>
                <a:spcPct val="100000"/>
              </a:lnSpc>
            </a:pPr>
            <a:r>
              <a:rPr lang="en-US" sz="3200" i="0" dirty="0">
                <a:solidFill>
                  <a:schemeClr val="bg1"/>
                </a:solidFill>
                <a:latin typeface="Poppins"/>
                <a:cs typeface="Segoe UI"/>
              </a:rPr>
              <a:t>2.</a:t>
            </a:r>
            <a:r>
              <a:rPr lang="en-US" sz="3200" b="0" i="0" dirty="0">
                <a:solidFill>
                  <a:schemeClr val="bg1"/>
                </a:solidFill>
                <a:latin typeface="Poppins"/>
                <a:cs typeface="Segoe UI"/>
              </a:rPr>
              <a:t> </a:t>
            </a:r>
            <a:r>
              <a:rPr lang="en-US" sz="3200" i="0" dirty="0">
                <a:solidFill>
                  <a:schemeClr val="bg1"/>
                </a:solidFill>
                <a:latin typeface="Poppins"/>
                <a:cs typeface="Segoe UI"/>
              </a:rPr>
              <a:t>Research and Development Engineer </a:t>
            </a:r>
            <a:r>
              <a:rPr lang="en-US" sz="3200" b="0" i="0" dirty="0">
                <a:solidFill>
                  <a:schemeClr val="bg1"/>
                </a:solidFill>
                <a:latin typeface="Poppins"/>
                <a:cs typeface="Segoe UI"/>
              </a:rPr>
              <a:t>to make new ideas come to life in technology and software.</a:t>
            </a:r>
          </a:p>
          <a:p>
            <a:pPr algn="l">
              <a:lnSpc>
                <a:spcPct val="100000"/>
              </a:lnSpc>
            </a:pPr>
            <a:endParaRPr lang="en-US" sz="3200" b="0" i="0" dirty="0">
              <a:solidFill>
                <a:schemeClr val="bg1"/>
              </a:solidFill>
              <a:latin typeface="Poppins"/>
              <a:cs typeface="Segoe UI"/>
            </a:endParaRPr>
          </a:p>
          <a:p>
            <a:pPr algn="l">
              <a:lnSpc>
                <a:spcPct val="100000"/>
              </a:lnSpc>
            </a:pPr>
            <a:r>
              <a:rPr lang="en-US" sz="3200" b="0" i="0" dirty="0">
                <a:solidFill>
                  <a:schemeClr val="bg1"/>
                </a:solidFill>
                <a:latin typeface="Poppins"/>
                <a:cs typeface="Segoe UI"/>
              </a:rPr>
              <a:t>If you want to celebrate your project further you can enter it into the Big Bang Project Gallery, or Big Bang Competition. </a:t>
            </a:r>
            <a:endParaRPr lang="en-US" sz="3200" dirty="0">
              <a:solidFill>
                <a:schemeClr val="bg1"/>
              </a:solidFill>
              <a:latin typeface="Poppins"/>
            </a:endParaRPr>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250934" y="465624"/>
            <a:ext cx="17001686" cy="1546476"/>
          </a:xfrm>
        </p:spPr>
        <p:txBody>
          <a:bodyPr lIns="91440" tIns="45720" rIns="91440" bIns="45720" anchor="t"/>
          <a:lstStyle/>
          <a:p>
            <a:r>
              <a:rPr lang="en-US" sz="4800" i="0">
                <a:latin typeface="Poppins"/>
                <a:cs typeface="Poppins"/>
              </a:rPr>
              <a:t>HOW CAN ROBOTS AND AI HELP HUMANKIND?</a:t>
            </a:r>
          </a:p>
          <a:p>
            <a:r>
              <a:rPr lang="en-US" sz="4800" i="0">
                <a:solidFill>
                  <a:srgbClr val="FEC700"/>
                </a:solidFill>
                <a:latin typeface="Poppins"/>
                <a:cs typeface="Poppins"/>
              </a:rPr>
              <a:t>Congratulations on Completing your Project!</a:t>
            </a:r>
            <a:endParaRPr lang="en-US" sz="4800" i="0">
              <a:solidFill>
                <a:srgbClr val="FEC700"/>
              </a:solidFill>
            </a:endParaRPr>
          </a:p>
        </p:txBody>
      </p:sp>
    </p:spTree>
    <p:extLst>
      <p:ext uri="{BB962C8B-B14F-4D97-AF65-F5344CB8AC3E}">
        <p14:creationId xmlns:p14="http://schemas.microsoft.com/office/powerpoint/2010/main" val="33678373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532031" y="3405138"/>
            <a:ext cx="20104100" cy="1260475"/>
          </a:xfrm>
        </p:spPr>
        <p:txBody>
          <a:bodyPr lIns="91440" tIns="45720" rIns="91440" bIns="45720" anchor="t"/>
          <a:lstStyle/>
          <a:p>
            <a:r>
              <a:rPr lang="en-US">
                <a:latin typeface="Poppins"/>
                <a:cs typeface="Poppins"/>
              </a:rPr>
              <a:t>	</a:t>
            </a:r>
            <a:r>
              <a:rPr lang="en-US" i="0">
                <a:latin typeface="Poppins"/>
                <a:cs typeface="Poppins"/>
              </a:rPr>
              <a:t>ENGINEERING FOR THE EXTREME</a:t>
            </a:r>
            <a:endParaRPr lang="en-GB"/>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764536" y="1167991"/>
            <a:ext cx="6570877" cy="1066800"/>
          </a:xfrm>
        </p:spPr>
        <p:txBody>
          <a:bodyPr lIns="91440" tIns="45720" rIns="91440" bIns="45720" anchor="t"/>
          <a:lstStyle/>
          <a:p>
            <a:r>
              <a:rPr lang="en-US" i="0">
                <a:latin typeface="Poppins"/>
                <a:cs typeface="Poppins"/>
              </a:rPr>
              <a:t>CHALLENGE 5</a:t>
            </a:r>
            <a:endParaRPr lang="en-GB" i="0"/>
          </a:p>
        </p:txBody>
      </p:sp>
      <p:sp>
        <p:nvSpPr>
          <p:cNvPr id="4" name="TextBox 3">
            <a:extLst>
              <a:ext uri="{FF2B5EF4-FFF2-40B4-BE49-F238E27FC236}">
                <a16:creationId xmlns:a16="http://schemas.microsoft.com/office/drawing/2014/main" id="{C488BB88-D140-30D1-A504-51053397CB1D}"/>
              </a:ext>
            </a:extLst>
          </p:cNvPr>
          <p:cNvSpPr txBox="1"/>
          <p:nvPr/>
        </p:nvSpPr>
        <p:spPr>
          <a:xfrm>
            <a:off x="2870263" y="5177650"/>
            <a:ext cx="1487991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a:solidFill>
                  <a:srgbClr val="FFC000"/>
                </a:solidFill>
                <a:latin typeface="Poppins"/>
                <a:ea typeface="+mn-lt"/>
                <a:cs typeface="+mn-lt"/>
              </a:rPr>
              <a:t>People working in STEM don’t just work on present problems, they also have to predict future problems and create solutions for them. To succeed on this challenge you will have to think ahead, be proactive and innovative. </a:t>
            </a:r>
            <a:endParaRPr lang="en-US" sz="4400">
              <a:solidFill>
                <a:srgbClr val="FFC000"/>
              </a:solidFill>
              <a:latin typeface="Poppins"/>
              <a:cs typeface="Calibri"/>
            </a:endParaRPr>
          </a:p>
        </p:txBody>
      </p:sp>
    </p:spTree>
    <p:extLst>
      <p:ext uri="{BB962C8B-B14F-4D97-AF65-F5344CB8AC3E}">
        <p14:creationId xmlns:p14="http://schemas.microsoft.com/office/powerpoint/2010/main" val="38017419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C2D003-EAB9-DF4B-6830-0B3C96D20273}"/>
              </a:ext>
            </a:extLst>
          </p:cNvPr>
          <p:cNvSpPr>
            <a:spLocks noGrp="1"/>
          </p:cNvSpPr>
          <p:nvPr>
            <p:ph type="body" sz="quarter" idx="11"/>
          </p:nvPr>
        </p:nvSpPr>
        <p:spPr>
          <a:xfrm>
            <a:off x="715964" y="2567253"/>
            <a:ext cx="18507425" cy="7202217"/>
          </a:xfrm>
        </p:spPr>
        <p:txBody>
          <a:bodyPr lIns="91440" tIns="45720" rIns="91440" bIns="45720" anchor="t"/>
          <a:lstStyle/>
          <a:p>
            <a:pPr algn="l">
              <a:lnSpc>
                <a:spcPct val="100000"/>
              </a:lnSpc>
            </a:pPr>
            <a:r>
              <a:rPr lang="en-US" sz="3600" b="0" i="0" dirty="0">
                <a:latin typeface="Poppins"/>
                <a:ea typeface="Calibri"/>
                <a:cs typeface="Poppins"/>
              </a:rPr>
              <a:t>To solve this problem you will use a design thinking process. This is what people working in STEM, and more widely, use to create effective solutions. </a:t>
            </a:r>
          </a:p>
          <a:p>
            <a:pPr algn="l">
              <a:lnSpc>
                <a:spcPct val="100000"/>
              </a:lnSpc>
            </a:pPr>
            <a:r>
              <a:rPr lang="en-US" sz="3600" b="0" i="0" dirty="0">
                <a:latin typeface="Poppins"/>
                <a:ea typeface="Calibri"/>
                <a:cs typeface="Poppins"/>
              </a:rPr>
              <a:t>It includes the following steps:</a:t>
            </a:r>
          </a:p>
          <a:p>
            <a:endParaRPr lang="en-US" sz="3600" dirty="0"/>
          </a:p>
        </p:txBody>
      </p:sp>
      <p:sp>
        <p:nvSpPr>
          <p:cNvPr id="3" name="Text Placeholder 2">
            <a:extLst>
              <a:ext uri="{FF2B5EF4-FFF2-40B4-BE49-F238E27FC236}">
                <a16:creationId xmlns:a16="http://schemas.microsoft.com/office/drawing/2014/main" id="{9ED62F3E-802B-A9AF-B254-D0885FFA4CE2}"/>
              </a:ext>
            </a:extLst>
          </p:cNvPr>
          <p:cNvSpPr>
            <a:spLocks noGrp="1"/>
          </p:cNvSpPr>
          <p:nvPr>
            <p:ph type="body" sz="quarter" idx="15"/>
          </p:nvPr>
        </p:nvSpPr>
        <p:spPr/>
        <p:txBody>
          <a:bodyPr lIns="91440" tIns="45720" rIns="91440" bIns="45720" anchor="t"/>
          <a:lstStyle/>
          <a:p>
            <a:r>
              <a:rPr lang="en-US" sz="5400" i="0" dirty="0">
                <a:latin typeface="Poppins"/>
                <a:cs typeface="Poppins"/>
              </a:rPr>
              <a:t>Design thinking</a:t>
            </a:r>
            <a:endParaRPr lang="en-US" sz="5400" i="0" dirty="0"/>
          </a:p>
        </p:txBody>
      </p:sp>
      <p:pic>
        <p:nvPicPr>
          <p:cNvPr id="7" name="Picture 6" descr="A diagram of a process&#10;&#10;Description automatically generated">
            <a:extLst>
              <a:ext uri="{FF2B5EF4-FFF2-40B4-BE49-F238E27FC236}">
                <a16:creationId xmlns:a16="http://schemas.microsoft.com/office/drawing/2014/main" id="{AB5CD145-A52B-9F97-49BF-04E59D15D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689" y="4165600"/>
            <a:ext cx="5935246" cy="5935246"/>
          </a:xfrm>
          <a:prstGeom prst="rect">
            <a:avLst/>
          </a:prstGeom>
        </p:spPr>
      </p:pic>
    </p:spTree>
    <p:extLst>
      <p:ext uri="{BB962C8B-B14F-4D97-AF65-F5344CB8AC3E}">
        <p14:creationId xmlns:p14="http://schemas.microsoft.com/office/powerpoint/2010/main" val="12882840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r>
              <a:rPr lang="en-US" sz="4800" i="0">
                <a:latin typeface="Poppins"/>
                <a:cs typeface="Poppins"/>
              </a:rPr>
              <a:t>ENGINEERING FOR THE EXTREME</a:t>
            </a:r>
            <a:endParaRPr lang="en-US" sz="4800" i="0"/>
          </a:p>
          <a:p>
            <a:endParaRPr lang="en-GB"/>
          </a:p>
        </p:txBody>
      </p:sp>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554598" y="2244259"/>
            <a:ext cx="19024319" cy="6156325"/>
          </a:xfrm>
        </p:spPr>
        <p:txBody>
          <a:bodyPr lIns="91440" tIns="45720" rIns="91440" bIns="45720" anchor="t"/>
          <a:lstStyle/>
          <a:p>
            <a:pPr>
              <a:buClr>
                <a:srgbClr val="FEC759"/>
              </a:buClr>
              <a:buSzPct val="110000"/>
            </a:pPr>
            <a:r>
              <a:rPr lang="en-US" sz="4000" i="0" dirty="0">
                <a:solidFill>
                  <a:srgbClr val="002060"/>
                </a:solidFill>
                <a:latin typeface="Poppins"/>
                <a:cs typeface="Poppins"/>
              </a:rPr>
              <a:t>Project concept: define your problem</a:t>
            </a:r>
          </a:p>
          <a:p>
            <a:pPr>
              <a:buClr>
                <a:srgbClr val="FEC759"/>
              </a:buClr>
              <a:buSzPct val="110000"/>
            </a:pPr>
            <a:r>
              <a:rPr lang="en-US" sz="3200" i="0" dirty="0">
                <a:latin typeface="Poppins"/>
                <a:cs typeface="Poppins"/>
              </a:rPr>
              <a:t>It is important to be clear on what problem your solution will solve and spend time on this. Why?</a:t>
            </a:r>
          </a:p>
          <a:p>
            <a:pPr>
              <a:buClr>
                <a:srgbClr val="FEC759"/>
              </a:buClr>
              <a:buSzPct val="110000"/>
            </a:pPr>
            <a:r>
              <a:rPr lang="en-US" sz="3200" i="0" dirty="0">
                <a:solidFill>
                  <a:srgbClr val="002060"/>
                </a:solidFill>
                <a:latin typeface="Poppins"/>
                <a:cs typeface="Poppins"/>
              </a:rPr>
              <a:t>The outcome is to </a:t>
            </a:r>
            <a:r>
              <a:rPr lang="en-US" sz="3200" i="0" u="sng" dirty="0">
                <a:solidFill>
                  <a:srgbClr val="002060"/>
                </a:solidFill>
                <a:latin typeface="Poppins"/>
                <a:cs typeface="Poppins"/>
              </a:rPr>
              <a:t>create a problem statement.</a:t>
            </a:r>
          </a:p>
          <a:p>
            <a:pPr>
              <a:buClr>
                <a:srgbClr val="FEC759"/>
              </a:buClr>
              <a:buSzPct val="110000"/>
            </a:pPr>
            <a:r>
              <a:rPr lang="en-US" sz="3200" i="0" dirty="0">
                <a:latin typeface="Poppins"/>
                <a:cs typeface="Poppins"/>
              </a:rPr>
              <a:t> - You will have three steps to follow to create this.</a:t>
            </a:r>
          </a:p>
          <a:p>
            <a:pPr>
              <a:buClr>
                <a:srgbClr val="FEC759"/>
              </a:buClr>
              <a:buSzPct val="110000"/>
            </a:pPr>
            <a:r>
              <a:rPr lang="en-US" sz="3200" i="0" dirty="0">
                <a:latin typeface="Poppins"/>
                <a:cs typeface="Poppins"/>
              </a:rPr>
              <a:t>- Through creating this you will develop the following skills that STEM jobs value : </a:t>
            </a:r>
            <a:endParaRPr lang="en-US" sz="4101" dirty="0">
              <a:solidFill>
                <a:schemeClr val="bg1"/>
              </a:solidFill>
            </a:endParaRPr>
          </a:p>
          <a:p>
            <a:pPr marL="914400" lvl="1" indent="-457200">
              <a:buClr>
                <a:srgbClr val="FEC759"/>
              </a:buClr>
              <a:buSzPct val="110000"/>
              <a:buFontTx/>
              <a:buChar char="-"/>
            </a:pPr>
            <a:r>
              <a:rPr lang="en-US" sz="3200" dirty="0">
                <a:solidFill>
                  <a:schemeClr val="bg1"/>
                </a:solidFill>
                <a:latin typeface="Poppins"/>
                <a:cs typeface="Poppins"/>
              </a:rPr>
              <a:t>Investigative thinking skills </a:t>
            </a:r>
            <a:endParaRPr lang="en-US" sz="3200" dirty="0">
              <a:solidFill>
                <a:schemeClr val="bg1"/>
              </a:solidFill>
            </a:endParaRPr>
          </a:p>
          <a:p>
            <a:pPr marL="914400" lvl="1" indent="-457200">
              <a:buClr>
                <a:srgbClr val="FEC759"/>
              </a:buClr>
              <a:buSzPct val="110000"/>
              <a:buFontTx/>
              <a:buChar char="-"/>
            </a:pPr>
            <a:r>
              <a:rPr lang="en-US" sz="3200" dirty="0">
                <a:solidFill>
                  <a:schemeClr val="bg1"/>
                </a:solidFill>
                <a:latin typeface="Poppins"/>
                <a:cs typeface="Poppins"/>
              </a:rPr>
              <a:t>Critical analysis skills</a:t>
            </a:r>
          </a:p>
          <a:p>
            <a:pPr marL="914400" lvl="1" indent="-457200">
              <a:buClr>
                <a:srgbClr val="FEC759"/>
              </a:buClr>
              <a:buSzPct val="110000"/>
              <a:buFontTx/>
              <a:buChar char="-"/>
            </a:pPr>
            <a:r>
              <a:rPr lang="en-US" sz="3200" dirty="0">
                <a:solidFill>
                  <a:schemeClr val="bg1"/>
                </a:solidFill>
              </a:rPr>
              <a:t>Communication of ideas</a:t>
            </a:r>
          </a:p>
        </p:txBody>
      </p:sp>
    </p:spTree>
    <p:extLst>
      <p:ext uri="{BB962C8B-B14F-4D97-AF65-F5344CB8AC3E}">
        <p14:creationId xmlns:p14="http://schemas.microsoft.com/office/powerpoint/2010/main" val="22382125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19593" y="1090569"/>
            <a:ext cx="13428159" cy="7202217"/>
          </a:xfrm>
        </p:spPr>
        <p:txBody>
          <a:bodyPr lIns="91440" tIns="45720" rIns="91440" bIns="45720" anchor="t"/>
          <a:lstStyle/>
          <a:p>
            <a:pPr>
              <a:buClr>
                <a:srgbClr val="FEC759"/>
              </a:buClr>
              <a:buSzPct val="110000"/>
            </a:pPr>
            <a:r>
              <a:rPr lang="en-US" sz="4000" i="0" dirty="0">
                <a:solidFill>
                  <a:srgbClr val="FFC000"/>
                </a:solidFill>
                <a:latin typeface="Poppins"/>
                <a:cs typeface="Poppins"/>
              </a:rPr>
              <a:t>Project concept – define your problem</a:t>
            </a:r>
          </a:p>
          <a:p>
            <a:pPr>
              <a:buClr>
                <a:srgbClr val="FEC759"/>
              </a:buClr>
              <a:buSzPct val="110000"/>
            </a:pPr>
            <a:r>
              <a:rPr lang="en-US" sz="4000" i="0" dirty="0">
                <a:solidFill>
                  <a:srgbClr val="FFC000"/>
                </a:solidFill>
                <a:latin typeface="Poppins"/>
                <a:cs typeface="Poppins"/>
              </a:rPr>
              <a:t>Step 1: </a:t>
            </a:r>
            <a:r>
              <a:rPr lang="en-US" sz="3600" i="0" dirty="0">
                <a:latin typeface="Poppins"/>
                <a:cs typeface="Poppins"/>
              </a:rPr>
              <a:t>Decide on the problem you will solve.</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What problems do extreme weather and climate cause</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What extreme weather have you witnessed or seen?</a:t>
            </a:r>
            <a:endParaRPr lang="en-US" dirty="0">
              <a:solidFill>
                <a:schemeClr val="bg1"/>
              </a:solidFill>
            </a:endParaRP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What problems can you see here? </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Which problem will you tackle?</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ENGINEERING FOR THE EXTREME</a:t>
            </a:r>
            <a:endParaRPr lang="en-US" sz="4800" i="0"/>
          </a:p>
          <a:p>
            <a:endParaRPr lang="en-GB"/>
          </a:p>
        </p:txBody>
      </p:sp>
      <p:pic>
        <p:nvPicPr>
          <p:cNvPr id="7" name="Picture 6" descr="Cars piled up by floodwaters after the equivalent of eight months’ worth of rain fell in 24 hours in Zhengzhou">
            <a:extLst>
              <a:ext uri="{FF2B5EF4-FFF2-40B4-BE49-F238E27FC236}">
                <a16:creationId xmlns:a16="http://schemas.microsoft.com/office/drawing/2014/main" id="{2D88522E-FA2D-D854-7E14-A679A6E78E5C}"/>
              </a:ext>
            </a:extLst>
          </p:cNvPr>
          <p:cNvPicPr>
            <a:picLocks noChangeAspect="1"/>
          </p:cNvPicPr>
          <p:nvPr/>
        </p:nvPicPr>
        <p:blipFill>
          <a:blip r:embed="rId3"/>
          <a:stretch>
            <a:fillRect/>
          </a:stretch>
        </p:blipFill>
        <p:spPr>
          <a:xfrm>
            <a:off x="1397205" y="7355666"/>
            <a:ext cx="5135005" cy="2884994"/>
          </a:xfrm>
          <a:prstGeom prst="rect">
            <a:avLst/>
          </a:prstGeom>
        </p:spPr>
      </p:pic>
      <p:pic>
        <p:nvPicPr>
          <p:cNvPr id="8" name="Picture 7">
            <a:extLst>
              <a:ext uri="{FF2B5EF4-FFF2-40B4-BE49-F238E27FC236}">
                <a16:creationId xmlns:a16="http://schemas.microsoft.com/office/drawing/2014/main" id="{2E7A946C-958D-7C3E-F505-6D23B43DE7D1}"/>
              </a:ext>
            </a:extLst>
          </p:cNvPr>
          <p:cNvPicPr>
            <a:picLocks noChangeAspect="1"/>
          </p:cNvPicPr>
          <p:nvPr/>
        </p:nvPicPr>
        <p:blipFill>
          <a:blip r:embed="rId4"/>
          <a:stretch>
            <a:fillRect/>
          </a:stretch>
        </p:blipFill>
        <p:spPr>
          <a:xfrm>
            <a:off x="7956038" y="6822289"/>
            <a:ext cx="5910727" cy="3944121"/>
          </a:xfrm>
          <a:prstGeom prst="rect">
            <a:avLst/>
          </a:prstGeom>
        </p:spPr>
      </p:pic>
      <p:pic>
        <p:nvPicPr>
          <p:cNvPr id="4" name="Picture 3">
            <a:extLst>
              <a:ext uri="{FF2B5EF4-FFF2-40B4-BE49-F238E27FC236}">
                <a16:creationId xmlns:a16="http://schemas.microsoft.com/office/drawing/2014/main" id="{9E66008E-78F0-5607-50B8-B437293237C4}"/>
              </a:ext>
            </a:extLst>
          </p:cNvPr>
          <p:cNvPicPr>
            <a:picLocks noChangeAspect="1"/>
          </p:cNvPicPr>
          <p:nvPr/>
        </p:nvPicPr>
        <p:blipFill rotWithShape="1">
          <a:blip r:embed="rId5"/>
          <a:srcRect t="52920" r="-282"/>
          <a:stretch/>
        </p:blipFill>
        <p:spPr>
          <a:xfrm>
            <a:off x="13782083" y="1221390"/>
            <a:ext cx="5746666" cy="8600352"/>
          </a:xfrm>
          <a:prstGeom prst="rect">
            <a:avLst/>
          </a:prstGeom>
        </p:spPr>
      </p:pic>
    </p:spTree>
    <p:extLst>
      <p:ext uri="{BB962C8B-B14F-4D97-AF65-F5344CB8AC3E}">
        <p14:creationId xmlns:p14="http://schemas.microsoft.com/office/powerpoint/2010/main" val="19913503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539047"/>
            <a:ext cx="19159325" cy="7202217"/>
          </a:xfrm>
        </p:spPr>
        <p:txBody>
          <a:bodyPr lIns="91440" tIns="45720" rIns="91440" bIns="45720" anchor="t"/>
          <a:lstStyle/>
          <a:p>
            <a:pPr>
              <a:buClr>
                <a:srgbClr val="FEC759"/>
              </a:buClr>
              <a:buSzPct val="110000"/>
            </a:pPr>
            <a:r>
              <a:rPr lang="en-US" sz="4000" i="0" dirty="0">
                <a:solidFill>
                  <a:srgbClr val="FFC000"/>
                </a:solidFill>
                <a:latin typeface="Poppins"/>
                <a:cs typeface="Poppins"/>
              </a:rPr>
              <a:t>Project concept – define your problem</a:t>
            </a:r>
          </a:p>
          <a:p>
            <a:pPr>
              <a:buClr>
                <a:srgbClr val="FEC759"/>
              </a:buClr>
              <a:buSzPct val="110000"/>
            </a:pPr>
            <a:r>
              <a:rPr lang="en-US" sz="3600" i="0" dirty="0">
                <a:latin typeface="Poppins"/>
                <a:cs typeface="Poppins"/>
              </a:rPr>
              <a:t>Step 2: Focus your Problem</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Why is this important? What is the core problem at the heart of the issue? </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What are the particular issues? Where does it happen? Who does it impact?</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ENGINEERING FOR THE EXTREME</a:t>
            </a:r>
          </a:p>
          <a:p>
            <a:endParaRPr lang="en-GB"/>
          </a:p>
        </p:txBody>
      </p:sp>
    </p:spTree>
    <p:extLst>
      <p:ext uri="{BB962C8B-B14F-4D97-AF65-F5344CB8AC3E}">
        <p14:creationId xmlns:p14="http://schemas.microsoft.com/office/powerpoint/2010/main" val="39110609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197045"/>
            <a:ext cx="19159325" cy="7202217"/>
          </a:xfrm>
        </p:spPr>
        <p:txBody>
          <a:bodyPr lIns="91440" tIns="45720" rIns="91440" bIns="45720" anchor="t"/>
          <a:lstStyle/>
          <a:p>
            <a:pPr>
              <a:buClr>
                <a:srgbClr val="FEC759"/>
              </a:buClr>
              <a:buSzPct val="110000"/>
            </a:pPr>
            <a:r>
              <a:rPr lang="en-US" sz="4000" i="0" dirty="0">
                <a:solidFill>
                  <a:srgbClr val="FFC000"/>
                </a:solidFill>
                <a:latin typeface="Poppins"/>
                <a:cs typeface="Poppins"/>
              </a:rPr>
              <a:t>Project concept – define your problem</a:t>
            </a:r>
          </a:p>
          <a:p>
            <a:pPr>
              <a:buClr>
                <a:srgbClr val="FEC759"/>
              </a:buClr>
              <a:buSzPct val="110000"/>
            </a:pPr>
            <a:r>
              <a:rPr lang="en-US" sz="3600" i="0" dirty="0">
                <a:latin typeface="Poppins"/>
                <a:cs typeface="Poppins"/>
              </a:rPr>
              <a:t>Step 3: Create your Problem Statement, which describes the problem you will solve.</a:t>
            </a:r>
          </a:p>
          <a:p>
            <a:pPr>
              <a:buClr>
                <a:srgbClr val="FEC759"/>
              </a:buClr>
              <a:buSzPct val="110000"/>
            </a:pPr>
            <a:r>
              <a:rPr lang="en-US" sz="3600" i="0" dirty="0">
                <a:solidFill>
                  <a:schemeClr val="bg1"/>
                </a:solidFill>
                <a:latin typeface="Poppins"/>
                <a:cs typeface="Poppins"/>
              </a:rPr>
              <a:t>Use the following three W’s to create it:</a:t>
            </a:r>
          </a:p>
          <a:p>
            <a:pPr marL="571500" indent="-571500">
              <a:buClr>
                <a:srgbClr val="FEC759"/>
              </a:buClr>
              <a:buSzPct val="110000"/>
              <a:buFont typeface="Arial" panose="020B0604020202020204" pitchFamily="34" charset="0"/>
              <a:buChar char="•"/>
            </a:pPr>
            <a:r>
              <a:rPr lang="en-US" sz="3600" i="0" dirty="0">
                <a:solidFill>
                  <a:schemeClr val="accent1"/>
                </a:solidFill>
                <a:latin typeface="Poppins"/>
                <a:cs typeface="Poppins"/>
              </a:rPr>
              <a:t>WHO or WHAT is facing your problem? </a:t>
            </a:r>
          </a:p>
          <a:p>
            <a:pPr marL="571500" indent="-571500">
              <a:buClr>
                <a:srgbClr val="FEC759"/>
              </a:buClr>
              <a:buSzPct val="110000"/>
              <a:buFont typeface="Arial" panose="020B0604020202020204" pitchFamily="34" charset="0"/>
              <a:buChar char="•"/>
            </a:pPr>
            <a:r>
              <a:rPr lang="en-US" sz="3600" i="0" dirty="0">
                <a:solidFill>
                  <a:schemeClr val="accent4"/>
                </a:solidFill>
                <a:latin typeface="Poppins"/>
                <a:cs typeface="Poppins"/>
              </a:rPr>
              <a:t>WHAT is the problem they are facing?</a:t>
            </a:r>
          </a:p>
          <a:p>
            <a:pPr marL="571500" indent="-571500">
              <a:buClr>
                <a:srgbClr val="FEC759"/>
              </a:buClr>
              <a:buSzPct val="110000"/>
              <a:buFont typeface="Arial" panose="020B0604020202020204" pitchFamily="34" charset="0"/>
              <a:buChar char="•"/>
            </a:pPr>
            <a:r>
              <a:rPr lang="en-US" sz="3600" i="0" dirty="0">
                <a:solidFill>
                  <a:schemeClr val="accent5"/>
                </a:solidFill>
                <a:latin typeface="Poppins"/>
                <a:cs typeface="Poppins"/>
              </a:rPr>
              <a:t>WHY should this problem be solved / WHAT will your solution do and help?</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ENGINEERING FOR THE EXTREME</a:t>
            </a:r>
            <a:endParaRPr lang="en-US" sz="4800" i="0"/>
          </a:p>
          <a:p>
            <a:endParaRPr lang="en-GB"/>
          </a:p>
        </p:txBody>
      </p:sp>
      <p:sp>
        <p:nvSpPr>
          <p:cNvPr id="7" name="TextBox 6">
            <a:extLst>
              <a:ext uri="{FF2B5EF4-FFF2-40B4-BE49-F238E27FC236}">
                <a16:creationId xmlns:a16="http://schemas.microsoft.com/office/drawing/2014/main" id="{A4E2A5F0-7A1A-DFA2-44F5-C06C6462BB82}"/>
              </a:ext>
            </a:extLst>
          </p:cNvPr>
          <p:cNvSpPr txBox="1"/>
          <p:nvPr/>
        </p:nvSpPr>
        <p:spPr>
          <a:xfrm>
            <a:off x="10021119" y="4622896"/>
            <a:ext cx="9530261" cy="2554545"/>
          </a:xfrm>
          <a:prstGeom prst="rect">
            <a:avLst/>
          </a:prstGeom>
          <a:solidFill>
            <a:schemeClr val="bg1"/>
          </a:solidFill>
          <a:ln>
            <a:solidFill>
              <a:srgbClr val="FEC700"/>
            </a:solidFill>
          </a:ln>
        </p:spPr>
        <p:txBody>
          <a:bodyPr wrap="square" lIns="91440" tIns="45720" rIns="91440" bIns="45720" rtlCol="0" anchor="t">
            <a:spAutoFit/>
          </a:bodyPr>
          <a:lstStyle/>
          <a:p>
            <a:pPr algn="ctr"/>
            <a:r>
              <a:rPr lang="en-US" sz="3200" b="1">
                <a:solidFill>
                  <a:srgbClr val="92D050"/>
                </a:solidFill>
                <a:latin typeface="Poppins"/>
                <a:cs typeface="Poppins"/>
              </a:rPr>
              <a:t>Farms </a:t>
            </a:r>
            <a:r>
              <a:rPr lang="en-US" sz="3200" b="1">
                <a:solidFill>
                  <a:schemeClr val="accent4"/>
                </a:solidFill>
                <a:latin typeface="Poppins"/>
                <a:cs typeface="Poppins"/>
              </a:rPr>
              <a:t>are struggling to grow crops because of droughts and flooding</a:t>
            </a:r>
            <a:r>
              <a:rPr lang="en-US" sz="3200" b="1">
                <a:solidFill>
                  <a:srgbClr val="92D050"/>
                </a:solidFill>
                <a:latin typeface="Poppins"/>
                <a:cs typeface="Poppins"/>
              </a:rPr>
              <a:t>.  </a:t>
            </a:r>
            <a:r>
              <a:rPr lang="en-US" sz="3200" b="1">
                <a:solidFill>
                  <a:schemeClr val="accent5"/>
                </a:solidFill>
                <a:latin typeface="Poppins"/>
                <a:cs typeface="Poppins"/>
              </a:rPr>
              <a:t>My solution will help soil keep water for longer, to make sure people have enough food and to prevent flooding when it rains. </a:t>
            </a:r>
          </a:p>
        </p:txBody>
      </p:sp>
    </p:spTree>
    <p:extLst>
      <p:ext uri="{BB962C8B-B14F-4D97-AF65-F5344CB8AC3E}">
        <p14:creationId xmlns:p14="http://schemas.microsoft.com/office/powerpoint/2010/main" val="30419233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r>
              <a:rPr lang="en-US" sz="4400" i="0" dirty="0">
                <a:solidFill>
                  <a:srgbClr val="002060"/>
                </a:solidFill>
                <a:latin typeface="Poppins"/>
                <a:cs typeface="Segoe UI"/>
              </a:rPr>
              <a:t>Project process – ideas, prototype, test</a:t>
            </a:r>
            <a:endParaRPr lang="en-US" sz="4400" b="0" i="0" dirty="0">
              <a:solidFill>
                <a:srgbClr val="002060"/>
              </a:solidFill>
              <a:latin typeface="Poppins"/>
              <a:cs typeface="Segoe UI"/>
            </a:endParaRPr>
          </a:p>
          <a:p>
            <a:r>
              <a:rPr lang="en-US" sz="3200" b="0" i="0" dirty="0">
                <a:latin typeface="Poppins"/>
                <a:cs typeface="Segoe UI"/>
              </a:rPr>
              <a:t>The next step is to think of </a:t>
            </a:r>
            <a:r>
              <a:rPr lang="en-US" sz="3200" i="0" dirty="0">
                <a:latin typeface="Poppins"/>
                <a:cs typeface="Segoe UI"/>
              </a:rPr>
              <a:t>ideas</a:t>
            </a:r>
            <a:r>
              <a:rPr lang="en-US" sz="3200" b="0" i="0" dirty="0">
                <a:latin typeface="Poppins"/>
                <a:cs typeface="Segoe UI"/>
              </a:rPr>
              <a:t> for your potential solutions, decide on your </a:t>
            </a:r>
            <a:r>
              <a:rPr lang="en-US" sz="3200" b="0" i="0" dirty="0" err="1">
                <a:latin typeface="Poppins"/>
                <a:cs typeface="Segoe UI"/>
              </a:rPr>
              <a:t>favourite</a:t>
            </a:r>
            <a:r>
              <a:rPr lang="en-US" sz="3200" b="0" i="0" dirty="0">
                <a:latin typeface="Poppins"/>
                <a:cs typeface="Segoe UI"/>
              </a:rPr>
              <a:t>, </a:t>
            </a:r>
            <a:r>
              <a:rPr lang="en-US" sz="3200" i="0" dirty="0">
                <a:latin typeface="Poppins"/>
                <a:cs typeface="Segoe UI"/>
              </a:rPr>
              <a:t>prototype</a:t>
            </a:r>
            <a:r>
              <a:rPr lang="en-US" sz="3200" b="0" i="0" dirty="0">
                <a:latin typeface="Poppins"/>
                <a:cs typeface="Segoe UI"/>
              </a:rPr>
              <a:t> this idea,</a:t>
            </a:r>
            <a:r>
              <a:rPr lang="en-US" sz="3200" b="0" i="0" dirty="0">
                <a:solidFill>
                  <a:srgbClr val="FFFFFF"/>
                </a:solidFill>
                <a:latin typeface="Poppins"/>
                <a:cs typeface="Segoe UI"/>
              </a:rPr>
              <a:t> </a:t>
            </a:r>
            <a:r>
              <a:rPr lang="en-US" sz="3200" b="0" i="0" dirty="0">
                <a:latin typeface="Poppins"/>
                <a:cs typeface="Segoe UI"/>
              </a:rPr>
              <a:t>and then think of ways to</a:t>
            </a:r>
            <a:r>
              <a:rPr lang="en-US" sz="3200" b="0" i="0" dirty="0">
                <a:solidFill>
                  <a:srgbClr val="FFFFFF"/>
                </a:solidFill>
                <a:latin typeface="Poppins"/>
                <a:cs typeface="Segoe UI"/>
              </a:rPr>
              <a:t> </a:t>
            </a:r>
            <a:r>
              <a:rPr lang="en-US" sz="3200" i="0" dirty="0">
                <a:latin typeface="Poppins"/>
                <a:cs typeface="Segoe UI"/>
              </a:rPr>
              <a:t>test</a:t>
            </a:r>
            <a:r>
              <a:rPr lang="en-US" sz="3200" b="0" i="0" dirty="0">
                <a:solidFill>
                  <a:srgbClr val="FFFFFF"/>
                </a:solidFill>
                <a:latin typeface="Poppins"/>
                <a:cs typeface="Segoe UI"/>
              </a:rPr>
              <a:t> </a:t>
            </a:r>
            <a:r>
              <a:rPr lang="en-US" sz="3200" b="0" i="0" dirty="0">
                <a:latin typeface="Poppins"/>
                <a:cs typeface="Segoe UI"/>
              </a:rPr>
              <a:t>it against your problem statement.</a:t>
            </a:r>
          </a:p>
          <a:p>
            <a:r>
              <a:rPr lang="en-US" sz="3200" i="0" dirty="0">
                <a:solidFill>
                  <a:srgbClr val="002060"/>
                </a:solidFill>
                <a:latin typeface="Poppins"/>
                <a:cs typeface="Segoe UI"/>
              </a:rPr>
              <a:t>The outcome is to </a:t>
            </a:r>
            <a:r>
              <a:rPr lang="en-US" sz="3200" i="0" u="sng" dirty="0">
                <a:solidFill>
                  <a:srgbClr val="002060"/>
                </a:solidFill>
                <a:latin typeface="Poppins"/>
                <a:cs typeface="Segoe UI"/>
              </a:rPr>
              <a:t>create a solution to your problem and think of ways to test it.</a:t>
            </a:r>
            <a:endParaRPr lang="en-US" sz="3200" b="0" i="0" dirty="0">
              <a:solidFill>
                <a:srgbClr val="002060"/>
              </a:solidFill>
              <a:latin typeface="Poppins"/>
              <a:cs typeface="Segoe UI"/>
            </a:endParaRPr>
          </a:p>
          <a:p>
            <a:pPr marL="457200" indent="-457200">
              <a:buFont typeface="Arial"/>
              <a:buChar char="•"/>
            </a:pPr>
            <a:r>
              <a:rPr lang="en-US" sz="3200" i="0" dirty="0">
                <a:latin typeface="Poppins"/>
                <a:cs typeface="Arial"/>
              </a:rPr>
              <a:t>Through doing this you will develop the following skills:</a:t>
            </a:r>
            <a:endParaRPr lang="en-US" sz="3200" b="0" i="0" dirty="0">
              <a:latin typeface="Poppins"/>
              <a:cs typeface="Arial"/>
            </a:endParaRPr>
          </a:p>
          <a:p>
            <a:pPr marL="1028700" lvl="1" indent="-571500">
              <a:buFont typeface="Arial"/>
              <a:buChar char="•"/>
            </a:pPr>
            <a:r>
              <a:rPr lang="en-US" sz="3200" spc="-150" dirty="0">
                <a:solidFill>
                  <a:schemeClr val="bg1"/>
                </a:solidFill>
                <a:latin typeface="Poppins"/>
                <a:cs typeface="Arial"/>
              </a:rPr>
              <a:t>Research and communication skills</a:t>
            </a:r>
          </a:p>
          <a:p>
            <a:pPr marL="1028700" lvl="1" indent="-571500">
              <a:buFont typeface="Arial"/>
              <a:buChar char="•"/>
            </a:pPr>
            <a:r>
              <a:rPr lang="en-US" sz="3200" spc="-150" dirty="0">
                <a:solidFill>
                  <a:schemeClr val="bg1"/>
                </a:solidFill>
                <a:latin typeface="Poppins"/>
                <a:cs typeface="Arial"/>
              </a:rPr>
              <a:t>Creative and logical thinking</a:t>
            </a:r>
          </a:p>
          <a:p>
            <a:pPr marL="1028700" lvl="1" indent="-571500">
              <a:buFont typeface="Arial"/>
              <a:buChar char="•"/>
            </a:pPr>
            <a:r>
              <a:rPr lang="en-US" sz="3200" spc="-150" dirty="0">
                <a:solidFill>
                  <a:schemeClr val="bg1"/>
                </a:solidFill>
                <a:latin typeface="Poppins"/>
                <a:cs typeface="Arial"/>
              </a:rPr>
              <a:t>Decision making</a:t>
            </a:r>
          </a:p>
          <a:p>
            <a:endParaRPr lang="en-GB" dirty="0">
              <a:latin typeface="Poppins"/>
              <a:cs typeface="Segoe UI"/>
            </a:endParaRPr>
          </a:p>
          <a:p>
            <a:endParaRPr lang="en-US" sz="4400" dirty="0">
              <a:solidFill>
                <a:srgbClr val="002060"/>
              </a:solidFill>
              <a:latin typeface="Poppins"/>
              <a:cs typeface="Poppins"/>
            </a:endParaRPr>
          </a:p>
          <a:p>
            <a:endParaRPr lang="en-GB"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ENGINEERING FOR THE EXTREME</a:t>
            </a:r>
            <a:endParaRPr lang="en-US" sz="4800" i="0"/>
          </a:p>
          <a:p>
            <a:endParaRPr lang="en-GB"/>
          </a:p>
        </p:txBody>
      </p:sp>
    </p:spTree>
    <p:extLst>
      <p:ext uri="{BB962C8B-B14F-4D97-AF65-F5344CB8AC3E}">
        <p14:creationId xmlns:p14="http://schemas.microsoft.com/office/powerpoint/2010/main" val="1465772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F4C1E3-62ED-32A0-A0A9-5E595BA0A349}"/>
              </a:ext>
            </a:extLst>
          </p:cNvPr>
          <p:cNvSpPr>
            <a:spLocks noGrp="1"/>
          </p:cNvSpPr>
          <p:nvPr>
            <p:ph type="body" sz="quarter" idx="11"/>
          </p:nvPr>
        </p:nvSpPr>
        <p:spPr>
          <a:xfrm>
            <a:off x="707856" y="2389488"/>
            <a:ext cx="8773678" cy="7270534"/>
          </a:xfrm>
        </p:spPr>
        <p:txBody>
          <a:bodyPr lIns="91440" tIns="45720" rIns="91440" bIns="45720" anchor="t"/>
          <a:lstStyle/>
          <a:p>
            <a:r>
              <a:rPr lang="en-GB" i="0" dirty="0">
                <a:latin typeface="Poppins Light"/>
                <a:cs typeface="Poppins Medium"/>
              </a:rPr>
              <a:t>There are a number of ways to celebrate project work that has been completed as part of The Big Bang Challenge. If you have any questions about the following please do get in touch on </a:t>
            </a:r>
            <a:r>
              <a:rPr lang="en-GB" i="0" dirty="0">
                <a:latin typeface="Poppins Light"/>
                <a:cs typeface="Poppins Medium"/>
                <a:hlinkClick r:id="rId2"/>
              </a:rPr>
              <a:t>competition@thebigbang.org.uk</a:t>
            </a:r>
            <a:r>
              <a:rPr lang="en-GB" i="0" dirty="0">
                <a:latin typeface="Poppins Light"/>
                <a:cs typeface="Poppins Medium"/>
              </a:rPr>
              <a:t> </a:t>
            </a:r>
            <a:endParaRPr lang="en-US" dirty="0"/>
          </a:p>
          <a:p>
            <a:endParaRPr lang="en-GB" i="0" dirty="0"/>
          </a:p>
          <a:p>
            <a:pPr marL="457200" indent="-457200">
              <a:buFont typeface="+mj-lt"/>
              <a:buAutoNum type="arabicPeriod"/>
            </a:pPr>
            <a:r>
              <a:rPr lang="en-GB" sz="2200" b="1" i="0" dirty="0">
                <a:latin typeface="Poppins Light"/>
                <a:cs typeface="Poppins Medium"/>
              </a:rPr>
              <a:t>Enter The Big Bang Project Gallery</a:t>
            </a:r>
            <a:endParaRPr lang="en-GB" sz="2200" i="0" dirty="0">
              <a:latin typeface="Poppins Light"/>
              <a:cs typeface="Poppins Medium"/>
            </a:endParaRPr>
          </a:p>
          <a:p>
            <a:pPr marL="457200" lvl="1"/>
            <a:r>
              <a:rPr lang="en-GB" sz="2000" dirty="0">
                <a:solidFill>
                  <a:srgbClr val="26213F"/>
                </a:solidFill>
                <a:latin typeface="Poppins Light"/>
                <a:cs typeface="Poppins Medium"/>
              </a:rPr>
              <a:t>Projects will be celebrated in an online gallery on the Big Bang website and young people can show their project work to our followers.</a:t>
            </a:r>
            <a:br>
              <a:rPr lang="en-GB" sz="2000" dirty="0">
                <a:latin typeface="Poppins Light"/>
                <a:cs typeface="Poppins Medium"/>
              </a:rPr>
            </a:br>
            <a:r>
              <a:rPr lang="en-GB" sz="2000" dirty="0">
                <a:solidFill>
                  <a:srgbClr val="26213F"/>
                </a:solidFill>
                <a:latin typeface="Poppins Light"/>
                <a:cs typeface="Poppins Medium"/>
                <a:hlinkClick r:id="rId3"/>
              </a:rPr>
              <a:t>Please view The Big Bang Project Gallery here.</a:t>
            </a:r>
            <a:br>
              <a:rPr lang="en-GB" sz="2000" dirty="0">
                <a:highlight>
                  <a:srgbClr val="FFFF00"/>
                </a:highlight>
                <a:latin typeface="Poppins Light"/>
                <a:cs typeface="Poppins Medium"/>
              </a:rPr>
            </a:br>
            <a:br>
              <a:rPr lang="en-GB" sz="2000" dirty="0">
                <a:latin typeface="Poppins Light"/>
                <a:cs typeface="Poppins Medium"/>
              </a:rPr>
            </a:br>
            <a:r>
              <a:rPr lang="en-GB" sz="2000" dirty="0">
                <a:solidFill>
                  <a:srgbClr val="26213F"/>
                </a:solidFill>
                <a:latin typeface="Poppins Light"/>
                <a:cs typeface="Poppins Medium"/>
                <a:hlinkClick r:id="rId4"/>
              </a:rPr>
              <a:t>You can enter The Big Bang Project Gallery here.</a:t>
            </a:r>
            <a:br>
              <a:rPr lang="en-GB" sz="2000" dirty="0">
                <a:latin typeface="Poppins Light"/>
                <a:cs typeface="Poppins Medium"/>
              </a:rPr>
            </a:br>
            <a:br>
              <a:rPr lang="en-GB" sz="2000" dirty="0">
                <a:latin typeface="Poppins Light"/>
                <a:cs typeface="Poppins Medium"/>
              </a:rPr>
            </a:br>
            <a:r>
              <a:rPr lang="en-GB" sz="2000" dirty="0">
                <a:solidFill>
                  <a:srgbClr val="26213F"/>
                </a:solidFill>
                <a:latin typeface="Poppins Light"/>
                <a:cs typeface="Poppins Medium"/>
                <a:hlinkClick r:id="rId5"/>
              </a:rPr>
              <a:t>or via The Big Bang Competition.</a:t>
            </a:r>
            <a:endParaRPr lang="en-GB" sz="2000" dirty="0">
              <a:solidFill>
                <a:srgbClr val="26213F"/>
              </a:solidFill>
              <a:latin typeface="Poppins Light"/>
              <a:cs typeface="Poppins Medium"/>
            </a:endParaRPr>
          </a:p>
          <a:p>
            <a:pPr marL="457200" lvl="1"/>
            <a:endParaRPr lang="en-GB" sz="2000" dirty="0">
              <a:solidFill>
                <a:srgbClr val="26213F"/>
              </a:solidFill>
              <a:latin typeface="Poppins Light" pitchFamily="2" charset="77"/>
              <a:cs typeface="Poppins Medium" pitchFamily="2" charset="77"/>
            </a:endParaRPr>
          </a:p>
          <a:p>
            <a:pPr marL="457200" lvl="1"/>
            <a:endParaRPr lang="en-GB" sz="2000" dirty="0">
              <a:solidFill>
                <a:srgbClr val="26213F"/>
              </a:solidFill>
              <a:latin typeface="Poppins Light" pitchFamily="2" charset="77"/>
              <a:cs typeface="Poppins Medium" pitchFamily="2" charset="77"/>
            </a:endParaRPr>
          </a:p>
          <a:p>
            <a:pPr marL="457200" indent="-457200">
              <a:buFont typeface="+mj-lt"/>
              <a:buAutoNum type="arabicPeriod"/>
            </a:pPr>
            <a:r>
              <a:rPr lang="en-GB" sz="2200" b="1" i="0" dirty="0">
                <a:solidFill>
                  <a:srgbClr val="26213F"/>
                </a:solidFill>
                <a:latin typeface="Poppins Light"/>
                <a:cs typeface="Poppins Medium"/>
              </a:rPr>
              <a:t>Enter The Big Bang Competition</a:t>
            </a:r>
          </a:p>
          <a:p>
            <a:pPr marL="457200" lvl="1"/>
            <a:r>
              <a:rPr lang="en-GB" sz="2000" dirty="0">
                <a:solidFill>
                  <a:srgbClr val="26213F"/>
                </a:solidFill>
                <a:latin typeface="Poppins Light"/>
                <a:cs typeface="Poppins Medium"/>
              </a:rPr>
              <a:t>The Big Bang UK Young Scientists &amp; Engineers Competition is a national competition which aims to recognise and reward young people’s achievements in STEM. All entrants will receive judges feedback from a real life scientist or engineer. </a:t>
            </a:r>
            <a:br>
              <a:rPr lang="en-GB" sz="2000" dirty="0">
                <a:latin typeface="Poppins Light"/>
                <a:cs typeface="Poppins Medium"/>
              </a:rPr>
            </a:br>
            <a:br>
              <a:rPr lang="en-GB" sz="2000" dirty="0">
                <a:latin typeface="Poppins Light"/>
                <a:cs typeface="Poppins Medium"/>
              </a:rPr>
            </a:br>
            <a:r>
              <a:rPr lang="en-GB" sz="2000" dirty="0">
                <a:solidFill>
                  <a:srgbClr val="26213F"/>
                </a:solidFill>
                <a:latin typeface="Poppins Light"/>
                <a:cs typeface="Poppins Medium"/>
                <a:hlinkClick r:id="rId5"/>
              </a:rPr>
              <a:t>You can enter The Big Bang Competition here</a:t>
            </a:r>
            <a:br>
              <a:rPr lang="en-GB" sz="2000" dirty="0">
                <a:latin typeface="Poppins Light"/>
                <a:cs typeface="Poppins Medium"/>
              </a:rPr>
            </a:br>
            <a:r>
              <a:rPr lang="en-GB" sz="2000" dirty="0">
                <a:solidFill>
                  <a:srgbClr val="26213F"/>
                </a:solidFill>
                <a:latin typeface="Poppins Light"/>
                <a:cs typeface="Poppins Medium"/>
              </a:rPr>
              <a:t>When entering the Competition you will also have the option to enter the project directly into The Big Bang Project Gallery.</a:t>
            </a:r>
          </a:p>
        </p:txBody>
      </p:sp>
      <p:sp>
        <p:nvSpPr>
          <p:cNvPr id="3" name="Text Placeholder 2">
            <a:extLst>
              <a:ext uri="{FF2B5EF4-FFF2-40B4-BE49-F238E27FC236}">
                <a16:creationId xmlns:a16="http://schemas.microsoft.com/office/drawing/2014/main" id="{939D425D-1AC9-22A2-079F-3A23E5432554}"/>
              </a:ext>
            </a:extLst>
          </p:cNvPr>
          <p:cNvSpPr>
            <a:spLocks noGrp="1"/>
          </p:cNvSpPr>
          <p:nvPr>
            <p:ph type="body" sz="quarter" idx="16"/>
          </p:nvPr>
        </p:nvSpPr>
        <p:spPr/>
        <p:txBody>
          <a:bodyPr lIns="91440" tIns="45720" rIns="91440" bIns="45720" anchor="t"/>
          <a:lstStyle/>
          <a:p>
            <a:pPr marL="457200" indent="-457200">
              <a:buClr>
                <a:srgbClr val="26213F"/>
              </a:buClr>
              <a:buFont typeface="+mj-lt"/>
              <a:buAutoNum type="arabicPeriod" startAt="3"/>
            </a:pPr>
            <a:r>
              <a:rPr lang="en-GB" sz="2200" b="1" i="0">
                <a:latin typeface="Poppins Light"/>
                <a:cs typeface="Poppins Medium"/>
              </a:rPr>
              <a:t>Celebrate at School </a:t>
            </a:r>
            <a:br>
              <a:rPr lang="en-GB" sz="2200" b="1" i="0"/>
            </a:br>
            <a:endParaRPr lang="en-GB" sz="2200" b="1" i="0"/>
          </a:p>
          <a:p>
            <a:pPr>
              <a:buClr>
                <a:srgbClr val="26213F"/>
              </a:buClr>
            </a:pPr>
            <a:r>
              <a:rPr lang="en-GB" b="1" i="0">
                <a:latin typeface="Poppins Light"/>
                <a:cs typeface="Poppins Medium"/>
              </a:rPr>
              <a:t>Plotting their Success – </a:t>
            </a:r>
            <a:r>
              <a:rPr lang="en-GB" i="0">
                <a:latin typeface="Poppins Light"/>
                <a:cs typeface="Poppins Medium"/>
              </a:rPr>
              <a:t>Provide a gameboard to each student to plot their successes and milestones during the project. </a:t>
            </a:r>
            <a:r>
              <a:rPr lang="en-GB" i="0">
                <a:latin typeface="Poppins Light"/>
                <a:cs typeface="Poppins Medium"/>
                <a:hlinkClick r:id="rId6"/>
              </a:rPr>
              <a:t>A gameboard template can be downloaded for print from here.</a:t>
            </a:r>
            <a:endParaRPr lang="en-GB" b="1" i="0"/>
          </a:p>
          <a:p>
            <a:pPr>
              <a:buClr>
                <a:srgbClr val="26213F"/>
              </a:buClr>
            </a:pPr>
            <a:endParaRPr lang="en-GB" b="1" i="0">
              <a:latin typeface="Poppins Light"/>
              <a:cs typeface="Poppins Medium"/>
            </a:endParaRPr>
          </a:p>
          <a:p>
            <a:pPr>
              <a:buClr>
                <a:srgbClr val="26213F"/>
              </a:buClr>
            </a:pPr>
            <a:r>
              <a:rPr lang="en-GB" b="1" i="0">
                <a:latin typeface="Poppins Light"/>
                <a:cs typeface="Poppins Medium"/>
              </a:rPr>
              <a:t>Certificates</a:t>
            </a:r>
            <a:r>
              <a:rPr lang="en-GB" i="0">
                <a:latin typeface="Poppins Light"/>
                <a:cs typeface="Poppins Medium"/>
              </a:rPr>
              <a:t> – Provide a certificate for each student to acknowledge that they have completed a Big Bang Challenge. </a:t>
            </a:r>
            <a:r>
              <a:rPr lang="en-GB" i="0">
                <a:latin typeface="Poppins Light"/>
                <a:cs typeface="Poppins Medium"/>
                <a:hlinkClick r:id="rId6"/>
              </a:rPr>
              <a:t>A certificate template can be downloaded for print from here.</a:t>
            </a:r>
            <a:br>
              <a:rPr lang="en-GB" i="0"/>
            </a:br>
            <a:endParaRPr lang="en-GB" b="1" i="0"/>
          </a:p>
          <a:p>
            <a:pPr>
              <a:buClr>
                <a:srgbClr val="26213F"/>
              </a:buClr>
            </a:pPr>
            <a:r>
              <a:rPr lang="en-GB" b="1" i="0">
                <a:latin typeface="Poppins Light"/>
                <a:cs typeface="Poppins Medium"/>
              </a:rPr>
              <a:t>Science Fair - </a:t>
            </a:r>
            <a:r>
              <a:rPr lang="en-GB" i="0">
                <a:latin typeface="Poppins Light"/>
                <a:cs typeface="Poppins Medium"/>
              </a:rPr>
              <a:t>Hold a science fair at a school assembly or in the classroom, with a poster display and exhibition. Give students up to 5 minutes to present their project, followed by a few minute for questions from a teacher(s) or reviewers. This gives students a chance to speak about their project with other students, and also see what creative solutions others in their class have come up with</a:t>
            </a:r>
            <a:br>
              <a:rPr lang="en-GB" i="0"/>
            </a:br>
            <a:endParaRPr lang="en-GB" i="0"/>
          </a:p>
          <a:p>
            <a:pPr>
              <a:buClr>
                <a:srgbClr val="26213F"/>
              </a:buClr>
            </a:pPr>
            <a:r>
              <a:rPr lang="en-GB" b="1" i="0">
                <a:latin typeface="Poppins Light"/>
                <a:cs typeface="Poppins Medium"/>
              </a:rPr>
              <a:t>Awards Ceremony</a:t>
            </a:r>
            <a:r>
              <a:rPr lang="en-GB" i="0">
                <a:latin typeface="Poppins Light"/>
                <a:cs typeface="Poppins Medium"/>
              </a:rPr>
              <a:t> – Host an awards ceremony either as part of the science fair or as separate event, to recognise the achievements of the students. Winners and runners-up could be awarded with a certificate or small trophy</a:t>
            </a:r>
            <a:endParaRPr lang="en-GB" b="1" i="0">
              <a:latin typeface="Poppins Light"/>
              <a:cs typeface="Poppins Medium"/>
            </a:endParaRPr>
          </a:p>
          <a:p>
            <a:pPr marL="0" indent="0">
              <a:buClr>
                <a:srgbClr val="26213F"/>
              </a:buClr>
              <a:buNone/>
            </a:pPr>
            <a:endParaRPr lang="en-GB" i="0"/>
          </a:p>
          <a:p>
            <a:pPr marL="0" indent="0">
              <a:buClr>
                <a:srgbClr val="26213F"/>
              </a:buClr>
              <a:buNone/>
            </a:pPr>
            <a:endParaRPr lang="en-GB" sz="2200" b="1" i="0"/>
          </a:p>
          <a:p>
            <a:pPr marL="0" indent="0">
              <a:buNone/>
            </a:pPr>
            <a:r>
              <a:rPr lang="en-GB" sz="2200" b="1" i="0">
                <a:latin typeface="Poppins Light"/>
                <a:cs typeface="Poppins Medium"/>
              </a:rPr>
              <a:t>	</a:t>
            </a:r>
          </a:p>
        </p:txBody>
      </p:sp>
      <p:sp>
        <p:nvSpPr>
          <p:cNvPr id="4" name="Text Placeholder 3">
            <a:extLst>
              <a:ext uri="{FF2B5EF4-FFF2-40B4-BE49-F238E27FC236}">
                <a16:creationId xmlns:a16="http://schemas.microsoft.com/office/drawing/2014/main" id="{FA816861-2C12-B67A-10B5-516069F31E04}"/>
              </a:ext>
            </a:extLst>
          </p:cNvPr>
          <p:cNvSpPr>
            <a:spLocks noGrp="1"/>
          </p:cNvSpPr>
          <p:nvPr>
            <p:ph type="body" sz="quarter" idx="15"/>
          </p:nvPr>
        </p:nvSpPr>
        <p:spPr>
          <a:xfrm>
            <a:off x="715882" y="1089917"/>
            <a:ext cx="16803768" cy="738665"/>
          </a:xfrm>
        </p:spPr>
        <p:txBody>
          <a:bodyPr lIns="91440" tIns="45720" rIns="91440" bIns="45720" anchor="t"/>
          <a:lstStyle/>
          <a:p>
            <a:r>
              <a:rPr lang="en-GB" sz="4800" i="0">
                <a:latin typeface="Poppins"/>
                <a:cs typeface="Poppins"/>
              </a:rPr>
              <a:t>Next steps: Celebrating The Big Bang Challenge</a:t>
            </a:r>
          </a:p>
        </p:txBody>
      </p:sp>
    </p:spTree>
    <p:extLst>
      <p:ext uri="{BB962C8B-B14F-4D97-AF65-F5344CB8AC3E}">
        <p14:creationId xmlns:p14="http://schemas.microsoft.com/office/powerpoint/2010/main" val="32605288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0" y="2567253"/>
            <a:ext cx="19875499" cy="7202217"/>
          </a:xfrm>
        </p:spPr>
        <p:txBody>
          <a:bodyPr lIns="91440" tIns="45720" rIns="91440" bIns="45720" anchor="t"/>
          <a:lstStyle/>
          <a:p>
            <a:r>
              <a:rPr lang="en-US" sz="4400" i="0" dirty="0">
                <a:latin typeface="Poppins"/>
                <a:cs typeface="Poppins"/>
              </a:rPr>
              <a:t>Project process – ideas. </a:t>
            </a:r>
            <a:r>
              <a:rPr lang="en-GB" sz="3200" i="0" dirty="0">
                <a:solidFill>
                  <a:srgbClr val="FFC000"/>
                </a:solidFill>
                <a:latin typeface="Poppins"/>
                <a:cs typeface="Poppins"/>
              </a:rPr>
              <a:t>Think of an interesting, and creative solution to your problem.</a:t>
            </a:r>
          </a:p>
          <a:p>
            <a:r>
              <a:rPr lang="en-GB" sz="3200" i="0" dirty="0">
                <a:solidFill>
                  <a:srgbClr val="FFC000"/>
                </a:solidFill>
                <a:latin typeface="Poppins"/>
                <a:cs typeface="Poppins"/>
              </a:rPr>
              <a:t>Step 1: Research what is out there already. </a:t>
            </a:r>
            <a:r>
              <a:rPr lang="en-GB" sz="3200" i="0" dirty="0">
                <a:solidFill>
                  <a:schemeClr val="bg1"/>
                </a:solidFill>
                <a:latin typeface="Poppins"/>
                <a:cs typeface="Poppins"/>
              </a:rPr>
              <a:t>This will also give you inspiration for your solution. </a:t>
            </a:r>
            <a:endParaRPr lang="en-GB" sz="3200" i="0" dirty="0">
              <a:solidFill>
                <a:schemeClr val="bg1"/>
              </a:solidFill>
            </a:endParaRPr>
          </a:p>
          <a:p>
            <a:r>
              <a:rPr lang="en-GB" sz="3200" i="0" dirty="0">
                <a:latin typeface="Poppins"/>
                <a:cs typeface="Poppins"/>
              </a:rPr>
              <a:t>Step 2: Think of at least five new ideas for your solution. </a:t>
            </a:r>
            <a:endParaRPr lang="en-GB" sz="3200" i="0" dirty="0"/>
          </a:p>
          <a:p>
            <a:pPr>
              <a:lnSpc>
                <a:spcPct val="100000"/>
              </a:lnSpc>
            </a:pPr>
            <a:r>
              <a:rPr lang="en-GB" sz="3200" i="0" dirty="0">
                <a:solidFill>
                  <a:schemeClr val="bg1"/>
                </a:solidFill>
                <a:latin typeface="Poppins"/>
                <a:cs typeface="Poppins"/>
              </a:rPr>
              <a:t>Top tips for developing ideas to your solution:</a:t>
            </a:r>
          </a:p>
          <a:p>
            <a:pPr marL="914400" lvl="1" indent="-457200">
              <a:buFontTx/>
              <a:buChar char="-"/>
            </a:pPr>
            <a:r>
              <a:rPr lang="en-GB" sz="3200" dirty="0">
                <a:solidFill>
                  <a:schemeClr val="bg1"/>
                </a:solidFill>
                <a:latin typeface="Poppins"/>
                <a:cs typeface="Poppins"/>
              </a:rPr>
              <a:t>It’s not about perfection – don’t be judgemental.</a:t>
            </a:r>
          </a:p>
          <a:p>
            <a:pPr marL="914400" lvl="1" indent="-457200">
              <a:buFontTx/>
              <a:buChar char="-"/>
            </a:pPr>
            <a:r>
              <a:rPr lang="en-GB" sz="3200" dirty="0">
                <a:solidFill>
                  <a:schemeClr val="bg1"/>
                </a:solidFill>
                <a:latin typeface="Poppins"/>
                <a:cs typeface="Poppins"/>
              </a:rPr>
              <a:t>Warm up your brain before – then give yourself a time limit.</a:t>
            </a:r>
          </a:p>
          <a:p>
            <a:pPr marL="914400" lvl="1" indent="-457200">
              <a:buFontTx/>
              <a:buChar char="-"/>
            </a:pPr>
            <a:r>
              <a:rPr lang="en-GB" sz="3200" dirty="0">
                <a:solidFill>
                  <a:schemeClr val="bg1"/>
                </a:solidFill>
                <a:latin typeface="Poppins"/>
                <a:cs typeface="Poppins"/>
              </a:rPr>
              <a:t>Write each new idea on a separate post-it to see them all.</a:t>
            </a:r>
          </a:p>
          <a:p>
            <a:pPr marL="914400" lvl="1" indent="-457200">
              <a:buFontTx/>
              <a:buChar char="-"/>
            </a:pPr>
            <a:r>
              <a:rPr lang="en-GB" sz="3200" dirty="0">
                <a:solidFill>
                  <a:schemeClr val="bg1"/>
                </a:solidFill>
                <a:latin typeface="Poppins"/>
                <a:cs typeface="Poppins"/>
              </a:rPr>
              <a:t>Your idea doesn’t have to be 100% original, many ideas adapt, add to an existing idea, or merge two current ideas to create something new.</a:t>
            </a:r>
          </a:p>
          <a:p>
            <a:pPr marL="457200" indent="-457200">
              <a:buFont typeface="Arial" panose="020B0604020202020204" pitchFamily="34" charset="0"/>
              <a:buChar char="•"/>
            </a:pPr>
            <a:r>
              <a:rPr lang="en-GB" sz="3200" i="0" dirty="0">
                <a:latin typeface="Poppins"/>
                <a:cs typeface="Poppins"/>
              </a:rPr>
              <a:t>Step 3: Select your top idea , to take forward to the next stage. </a:t>
            </a:r>
            <a:r>
              <a:rPr lang="en-GB" sz="3200" i="0" dirty="0">
                <a:solidFill>
                  <a:schemeClr val="bg1"/>
                </a:solidFill>
                <a:latin typeface="Poppins"/>
                <a:cs typeface="Poppins"/>
              </a:rPr>
              <a:t>Use your problem statement to help.</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a:latin typeface="Poppins"/>
                <a:cs typeface="Poppins"/>
              </a:rPr>
              <a:t>ENGINEERING FOR THE EXTREME</a:t>
            </a:r>
            <a:endParaRPr lang="en-US" sz="4800" i="0"/>
          </a:p>
          <a:p>
            <a:endParaRPr lang="en-GB"/>
          </a:p>
        </p:txBody>
      </p:sp>
    </p:spTree>
    <p:extLst>
      <p:ext uri="{BB962C8B-B14F-4D97-AF65-F5344CB8AC3E}">
        <p14:creationId xmlns:p14="http://schemas.microsoft.com/office/powerpoint/2010/main" val="19711719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417524"/>
            <a:ext cx="19291896" cy="7202217"/>
          </a:xfrm>
        </p:spPr>
        <p:txBody>
          <a:bodyPr lIns="91440" tIns="45720" rIns="91440" bIns="45720" anchor="t"/>
          <a:lstStyle/>
          <a:p>
            <a:r>
              <a:rPr lang="en-US" sz="4400" i="0" dirty="0">
                <a:latin typeface="Poppins"/>
                <a:cs typeface="Poppins"/>
              </a:rPr>
              <a:t>Project process – prototype </a:t>
            </a:r>
            <a:endParaRPr lang="en-US" sz="4400" i="0" dirty="0"/>
          </a:p>
          <a:p>
            <a:r>
              <a:rPr lang="en-GB" sz="3200" i="0" dirty="0">
                <a:solidFill>
                  <a:srgbClr val="FFC000"/>
                </a:solidFill>
                <a:latin typeface="Poppins"/>
                <a:cs typeface="Poppins"/>
              </a:rPr>
              <a:t>Prototype Your Chosen Idea. A prototype is a first drawing or model  of an idea. </a:t>
            </a:r>
            <a:endParaRPr lang="en-GB" sz="3200" i="0" dirty="0">
              <a:solidFill>
                <a:srgbClr val="FFC000"/>
              </a:solidFill>
            </a:endParaRPr>
          </a:p>
          <a:p>
            <a:r>
              <a:rPr lang="en-GB" sz="3200" i="0" dirty="0">
                <a:solidFill>
                  <a:schemeClr val="bg1"/>
                </a:solidFill>
                <a:latin typeface="Poppins"/>
                <a:cs typeface="Poppins"/>
              </a:rPr>
              <a:t>Either draw (2D) or model (3D) your idea. </a:t>
            </a:r>
            <a:endParaRPr lang="en-GB" sz="3200" i="0" dirty="0">
              <a:solidFill>
                <a:schemeClr val="bg1"/>
              </a:solidFill>
            </a:endParaRPr>
          </a:p>
          <a:p>
            <a:r>
              <a:rPr lang="en-GB" sz="3200" i="0" dirty="0">
                <a:solidFill>
                  <a:schemeClr val="bg1"/>
                </a:solidFill>
                <a:latin typeface="Poppins"/>
                <a:cs typeface="Poppins"/>
              </a:rPr>
              <a:t>Add labels, or communicate what each part will do, and consider materials, construction, size etc.</a:t>
            </a:r>
          </a:p>
          <a:p>
            <a:endParaRPr lang="en-GB" sz="3200" dirty="0">
              <a:solidFill>
                <a:schemeClr val="bg1"/>
              </a:solidFill>
            </a:endParaRPr>
          </a:p>
          <a:p>
            <a:pPr marL="914400" lvl="1" indent="-457200">
              <a:buFontTx/>
              <a:buChar char="-"/>
            </a:pPr>
            <a:endParaRPr lang="en-GB" sz="3200" dirty="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ENGINEERING FOR THE EXTREME</a:t>
            </a:r>
          </a:p>
          <a:p>
            <a:endParaRPr lang="en-GB"/>
          </a:p>
        </p:txBody>
      </p:sp>
    </p:spTree>
    <p:extLst>
      <p:ext uri="{BB962C8B-B14F-4D97-AF65-F5344CB8AC3E}">
        <p14:creationId xmlns:p14="http://schemas.microsoft.com/office/powerpoint/2010/main" val="2017359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256582"/>
            <a:ext cx="19875499" cy="7202217"/>
          </a:xfrm>
        </p:spPr>
        <p:txBody>
          <a:bodyPr lIns="91440" tIns="45720" rIns="91440" bIns="45720" anchor="t"/>
          <a:lstStyle/>
          <a:p>
            <a:r>
              <a:rPr lang="en-US" sz="4400" i="0" dirty="0">
                <a:latin typeface="Poppins"/>
                <a:cs typeface="Poppins"/>
              </a:rPr>
              <a:t>Project process – test</a:t>
            </a:r>
            <a:endParaRPr lang="en-US" sz="4400" i="0" dirty="0"/>
          </a:p>
          <a:p>
            <a:r>
              <a:rPr lang="en-GB" sz="3200" i="0" dirty="0">
                <a:latin typeface="Poppins"/>
                <a:cs typeface="Poppins"/>
              </a:rPr>
              <a:t>How would you test your solution?  </a:t>
            </a:r>
            <a:r>
              <a:rPr lang="en-GB" sz="3200" i="0" dirty="0">
                <a:solidFill>
                  <a:schemeClr val="bg1"/>
                </a:solidFill>
                <a:latin typeface="Poppins"/>
                <a:cs typeface="Poppins"/>
              </a:rPr>
              <a:t>An important STEM skill is learning from failure. </a:t>
            </a:r>
            <a:endParaRPr lang="en-GB" sz="3200" i="0" dirty="0">
              <a:solidFill>
                <a:schemeClr val="bg1"/>
              </a:solidFill>
            </a:endParaRPr>
          </a:p>
          <a:p>
            <a:r>
              <a:rPr lang="en-GB" sz="3200" i="0" dirty="0">
                <a:solidFill>
                  <a:schemeClr val="bg1"/>
                </a:solidFill>
                <a:latin typeface="Poppins"/>
                <a:cs typeface="Poppins"/>
              </a:rPr>
              <a:t>Why is testing important? What can it teach us?</a:t>
            </a:r>
          </a:p>
          <a:p>
            <a:r>
              <a:rPr lang="en-GB" sz="3200" i="0" dirty="0">
                <a:solidFill>
                  <a:schemeClr val="bg1"/>
                </a:solidFill>
                <a:latin typeface="Poppins"/>
                <a:cs typeface="Poppins"/>
              </a:rPr>
              <a:t>Consider how you would test your idea and record this. Would it be tested over time, in different locations, against a control? Would you need to collect data or feedback?  </a:t>
            </a:r>
            <a:endParaRPr lang="en-GB" sz="3200" i="0" dirty="0">
              <a:solidFill>
                <a:schemeClr val="bg1"/>
              </a:solidFill>
            </a:endParaRPr>
          </a:p>
          <a:p>
            <a:pPr marL="914400" lvl="1" indent="-457200">
              <a:buFontTx/>
              <a:buChar char="-"/>
            </a:pPr>
            <a:endParaRPr lang="en-GB" sz="3200" dirty="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ENGINEERING FOR THE EXTREME</a:t>
            </a:r>
            <a:endParaRPr lang="en-US" sz="4800" i="0"/>
          </a:p>
          <a:p>
            <a:endParaRPr lang="en-GB"/>
          </a:p>
        </p:txBody>
      </p:sp>
    </p:spTree>
    <p:extLst>
      <p:ext uri="{BB962C8B-B14F-4D97-AF65-F5344CB8AC3E}">
        <p14:creationId xmlns:p14="http://schemas.microsoft.com/office/powerpoint/2010/main" val="21481473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pPr>
              <a:buClr>
                <a:srgbClr val="FEC759"/>
              </a:buClr>
              <a:buSzPct val="110000"/>
            </a:pPr>
            <a:r>
              <a:rPr lang="en-US" sz="4400" i="0" dirty="0">
                <a:solidFill>
                  <a:srgbClr val="002060"/>
                </a:solidFill>
                <a:latin typeface="Poppins"/>
                <a:cs typeface="Poppins"/>
              </a:rPr>
              <a:t>Project Outcome – reflection</a:t>
            </a:r>
          </a:p>
          <a:p>
            <a:pPr>
              <a:buClr>
                <a:srgbClr val="FEC759"/>
              </a:buClr>
              <a:buSzPct val="110000"/>
            </a:pPr>
            <a:r>
              <a:rPr lang="en-US" sz="3200" i="0" dirty="0">
                <a:latin typeface="Poppins"/>
                <a:cs typeface="Poppins"/>
              </a:rPr>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i="0" dirty="0">
                <a:solidFill>
                  <a:srgbClr val="002060"/>
                </a:solidFill>
                <a:latin typeface="Poppins"/>
                <a:cs typeface="Poppins"/>
              </a:rPr>
              <a:t>The outcome is to </a:t>
            </a:r>
            <a:r>
              <a:rPr lang="en-US" sz="3200" i="0" u="sng" dirty="0">
                <a:solidFill>
                  <a:srgbClr val="002060"/>
                </a:solidFill>
                <a:latin typeface="Poppins"/>
                <a:cs typeface="Poppins"/>
              </a:rPr>
              <a:t>reflect on the project for yourself, your learning and the next steps to take.</a:t>
            </a:r>
            <a:endParaRPr lang="en-US" sz="3200" i="0" dirty="0">
              <a:solidFill>
                <a:srgbClr val="002060"/>
              </a:solidFill>
              <a:latin typeface="Poppins"/>
              <a:cs typeface="Poppins"/>
            </a:endParaRPr>
          </a:p>
          <a:p>
            <a:pPr marL="457200" indent="-457200">
              <a:buClr>
                <a:srgbClr val="FEC759"/>
              </a:buClr>
              <a:buSzPct val="110000"/>
              <a:buFontTx/>
              <a:buChar char="-"/>
            </a:pPr>
            <a:r>
              <a:rPr lang="en-US" sz="3200" i="0" dirty="0">
                <a:latin typeface="Poppins"/>
                <a:cs typeface="Poppins"/>
              </a:rPr>
              <a:t>Through doing this you will develop the following skills:</a:t>
            </a:r>
          </a:p>
          <a:p>
            <a:pPr marL="1028700" lvl="1" indent="-571500">
              <a:buClr>
                <a:srgbClr val="FEC759"/>
              </a:buClr>
              <a:buSzPct val="110000"/>
              <a:buFontTx/>
              <a:buChar char="-"/>
            </a:pPr>
            <a:r>
              <a:rPr lang="en-US" sz="3200" dirty="0">
                <a:solidFill>
                  <a:schemeClr val="bg1"/>
                </a:solidFill>
                <a:latin typeface="Poppins"/>
                <a:cs typeface="Poppins"/>
              </a:rPr>
              <a:t>Goal-Setting</a:t>
            </a:r>
          </a:p>
          <a:p>
            <a:pPr marL="1028700" lvl="1" indent="-571500">
              <a:buClr>
                <a:srgbClr val="FEC759"/>
              </a:buClr>
              <a:buSzPct val="110000"/>
              <a:buFontTx/>
              <a:buChar char="-"/>
            </a:pPr>
            <a:r>
              <a:rPr lang="en-US" sz="3200" dirty="0">
                <a:solidFill>
                  <a:schemeClr val="bg1"/>
                </a:solidFill>
                <a:latin typeface="Poppins"/>
                <a:cs typeface="Poppins"/>
              </a:rPr>
              <a:t>Resilience</a:t>
            </a:r>
          </a:p>
          <a:p>
            <a:pPr marL="1028700" lvl="1" indent="-571500">
              <a:buClr>
                <a:srgbClr val="FEC759"/>
              </a:buClr>
              <a:buSzPct val="110000"/>
              <a:buFontTx/>
              <a:buChar char="-"/>
            </a:pPr>
            <a:r>
              <a:rPr lang="en-US" sz="3200" dirty="0">
                <a:solidFill>
                  <a:schemeClr val="bg1"/>
                </a:solidFill>
                <a:latin typeface="Poppins"/>
                <a:cs typeface="Poppins"/>
              </a:rPr>
              <a:t>Self-Awareness</a:t>
            </a:r>
          </a:p>
          <a:p>
            <a:endParaRPr lang="en-GB"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ENGINEERING FOR THE EXTREME</a:t>
            </a:r>
            <a:endParaRPr lang="en-US" sz="4800" i="0"/>
          </a:p>
          <a:p>
            <a:endParaRPr lang="en-GB"/>
          </a:p>
        </p:txBody>
      </p:sp>
    </p:spTree>
    <p:extLst>
      <p:ext uri="{BB962C8B-B14F-4D97-AF65-F5344CB8AC3E}">
        <p14:creationId xmlns:p14="http://schemas.microsoft.com/office/powerpoint/2010/main" val="41662233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1" y="1205128"/>
            <a:ext cx="19875499" cy="7202217"/>
          </a:xfrm>
        </p:spPr>
        <p:txBody>
          <a:bodyPr lIns="91440" tIns="45720" rIns="91440" bIns="45720" anchor="t"/>
          <a:lstStyle/>
          <a:p>
            <a:r>
              <a:rPr lang="en-US" sz="4400" i="0" dirty="0">
                <a:latin typeface="Poppins"/>
                <a:cs typeface="Poppins"/>
              </a:rPr>
              <a:t>Project Outcome: reflection. </a:t>
            </a:r>
            <a:endParaRPr lang="en-US" sz="4400" i="0" dirty="0"/>
          </a:p>
          <a:p>
            <a:r>
              <a:rPr lang="en-GB" sz="3600" i="0" dirty="0">
                <a:effectLst/>
                <a:latin typeface="Poppins"/>
                <a:ea typeface="Times New Roman" panose="02020603050405020304" pitchFamily="18" charset="0"/>
                <a:cs typeface="Poppins"/>
              </a:rPr>
              <a:t>Personal reflection: </a:t>
            </a:r>
            <a:r>
              <a:rPr lang="en-GB" sz="3200" i="0" dirty="0">
                <a:solidFill>
                  <a:schemeClr val="bg1"/>
                </a:solidFill>
                <a:effectLst/>
                <a:latin typeface="Poppins"/>
                <a:ea typeface="Times New Roman" panose="02020603050405020304" pitchFamily="18" charset="0"/>
                <a:cs typeface="Poppins"/>
              </a:rPr>
              <a:t>What were the challenges you faced? How did you overcome difficulty? What parts did you enjoy the most and why?</a:t>
            </a:r>
          </a:p>
          <a:p>
            <a:r>
              <a:rPr lang="en-GB" sz="3600" i="0" dirty="0">
                <a:latin typeface="Poppins"/>
                <a:cs typeface="Poppins"/>
              </a:rPr>
              <a:t>Project reflection: </a:t>
            </a:r>
            <a:r>
              <a:rPr lang="en-GB" sz="3200" i="0" dirty="0">
                <a:solidFill>
                  <a:schemeClr val="bg1"/>
                </a:solidFill>
                <a:latin typeface="Poppins"/>
                <a:cs typeface="Poppins"/>
              </a:rPr>
              <a:t>What worked well on this project? Where would you take it next – a working prototype, doing some testing, presenting it?  Would you like to try a different challenge? </a:t>
            </a:r>
            <a:endParaRPr lang="en-GB" sz="3200" i="0" dirty="0">
              <a:solidFill>
                <a:schemeClr val="bg1"/>
              </a:solidFill>
            </a:endParaRPr>
          </a:p>
          <a:p>
            <a:pPr lvl="0" fontAlgn="base"/>
            <a:r>
              <a:rPr lang="en-GB" sz="3600" i="0" dirty="0">
                <a:effectLst/>
                <a:latin typeface="Poppins"/>
                <a:ea typeface="Times New Roman" panose="02020603050405020304" pitchFamily="18" charset="0"/>
                <a:cs typeface="Poppins"/>
              </a:rPr>
              <a:t>Learning reflection: </a:t>
            </a:r>
            <a:r>
              <a:rPr lang="en-GB" sz="3200" i="0" dirty="0">
                <a:solidFill>
                  <a:schemeClr val="bg1"/>
                </a:solidFill>
                <a:effectLst/>
                <a:latin typeface="Poppins"/>
                <a:ea typeface="Times New Roman" panose="02020603050405020304" pitchFamily="18" charset="0"/>
                <a:cs typeface="Poppins"/>
              </a:rPr>
              <a:t>What skills did you develop? What new knowledge did you gain? Have your perceptions about STEM changed, and if so how? What would you do the same and differently in another project?</a:t>
            </a:r>
          </a:p>
          <a:p>
            <a:pPr lvl="0" fontAlgn="base"/>
            <a:endParaRPr lang="en-GB" sz="36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914400" lvl="1" indent="-457200">
              <a:buFontTx/>
              <a:buChar char="-"/>
            </a:pPr>
            <a:endParaRPr lang="en-GB" sz="3200" dirty="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ENGINEERING FOR THE EXTREME</a:t>
            </a:r>
          </a:p>
          <a:p>
            <a:endParaRPr lang="en-GB"/>
          </a:p>
        </p:txBody>
      </p:sp>
    </p:spTree>
    <p:extLst>
      <p:ext uri="{BB962C8B-B14F-4D97-AF65-F5344CB8AC3E}">
        <p14:creationId xmlns:p14="http://schemas.microsoft.com/office/powerpoint/2010/main" val="35409887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256668" y="2833973"/>
            <a:ext cx="19586801" cy="7202217"/>
          </a:xfrm>
        </p:spPr>
        <p:txBody>
          <a:bodyPr lIns="91440" tIns="45720" rIns="91440" bIns="45720" anchor="t"/>
          <a:lstStyle/>
          <a:p>
            <a:pPr algn="l">
              <a:lnSpc>
                <a:spcPct val="100000"/>
              </a:lnSpc>
            </a:pPr>
            <a:r>
              <a:rPr lang="en-US" sz="3200" b="0" i="0" dirty="0">
                <a:solidFill>
                  <a:schemeClr val="bg1"/>
                </a:solidFill>
                <a:latin typeface="Poppins"/>
                <a:cs typeface="Segoe UI"/>
              </a:rPr>
              <a:t>Through your Project you used the ‘Design Thinking’ process, which is a highly valued approach in problem solving.</a:t>
            </a:r>
          </a:p>
          <a:p>
            <a:pPr algn="l">
              <a:lnSpc>
                <a:spcPct val="100000"/>
              </a:lnSpc>
            </a:pPr>
            <a:r>
              <a:rPr lang="en-US" sz="3200" b="0" i="0" dirty="0">
                <a:solidFill>
                  <a:schemeClr val="bg1"/>
                </a:solidFill>
                <a:latin typeface="Poppins"/>
                <a:cs typeface="Segoe UI"/>
              </a:rPr>
              <a:t>You developed and practiced many skills, including - research, creative thinking, communication, logical thinking, decision making, time management and goal setting. </a:t>
            </a:r>
          </a:p>
          <a:p>
            <a:pPr algn="l">
              <a:lnSpc>
                <a:spcPct val="100000"/>
              </a:lnSpc>
            </a:pPr>
            <a:endParaRPr lang="en-US" sz="3200" b="0" i="0" dirty="0">
              <a:solidFill>
                <a:schemeClr val="bg1"/>
              </a:solidFill>
              <a:latin typeface="Poppins"/>
              <a:cs typeface="Segoe UI"/>
            </a:endParaRPr>
          </a:p>
          <a:p>
            <a:pPr algn="l">
              <a:lnSpc>
                <a:spcPct val="100000"/>
              </a:lnSpc>
            </a:pPr>
            <a:r>
              <a:rPr lang="en-GB" sz="3200" b="0" i="0" dirty="0">
                <a:solidFill>
                  <a:schemeClr val="bg1"/>
                </a:solidFill>
                <a:latin typeface="Poppins"/>
                <a:cs typeface="Segoe UI"/>
              </a:rPr>
              <a:t>These are all essential skills in STEM careers, and through doing this project you have shown you would be really successful in a STEM job. </a:t>
            </a:r>
            <a:endParaRPr lang="en-US" sz="3200" b="0" i="0" dirty="0">
              <a:solidFill>
                <a:schemeClr val="bg1"/>
              </a:solidFill>
              <a:latin typeface="Poppins"/>
              <a:cs typeface="Segoe UI"/>
            </a:endParaRPr>
          </a:p>
          <a:p>
            <a:pPr algn="l">
              <a:lnSpc>
                <a:spcPct val="100000"/>
              </a:lnSpc>
            </a:pPr>
            <a:r>
              <a:rPr lang="en-GB" sz="3200" b="0" i="0" dirty="0">
                <a:solidFill>
                  <a:schemeClr val="bg1"/>
                </a:solidFill>
                <a:latin typeface="Poppins"/>
                <a:cs typeface="Segoe UI"/>
              </a:rPr>
              <a:t>Examples of jobs in this field are:</a:t>
            </a:r>
            <a:endParaRPr lang="en-US" sz="3200" b="0" i="0" dirty="0">
              <a:solidFill>
                <a:schemeClr val="bg1"/>
              </a:solidFill>
              <a:latin typeface="Poppins"/>
              <a:cs typeface="Segoe UI"/>
            </a:endParaRPr>
          </a:p>
          <a:p>
            <a:pPr algn="l">
              <a:lnSpc>
                <a:spcPct val="100000"/>
              </a:lnSpc>
            </a:pPr>
            <a:r>
              <a:rPr lang="en-US" sz="3200" i="0" dirty="0">
                <a:solidFill>
                  <a:schemeClr val="bg1"/>
                </a:solidFill>
                <a:latin typeface="Poppins"/>
                <a:cs typeface="Segoe UI"/>
              </a:rPr>
              <a:t>1.</a:t>
            </a:r>
            <a:r>
              <a:rPr lang="en-US" sz="3200" b="0" i="0" dirty="0">
                <a:solidFill>
                  <a:schemeClr val="bg1"/>
                </a:solidFill>
                <a:latin typeface="Poppins"/>
                <a:cs typeface="Segoe UI"/>
              </a:rPr>
              <a:t> </a:t>
            </a:r>
            <a:r>
              <a:rPr lang="en-US" sz="3200" i="0" dirty="0">
                <a:solidFill>
                  <a:schemeClr val="bg1"/>
                </a:solidFill>
                <a:latin typeface="Poppins"/>
                <a:cs typeface="Segoe UI"/>
              </a:rPr>
              <a:t>Catastrophe Consultant </a:t>
            </a:r>
            <a:r>
              <a:rPr lang="en-US" sz="3200" b="0" i="0" dirty="0">
                <a:solidFill>
                  <a:schemeClr val="bg1"/>
                </a:solidFill>
                <a:latin typeface="Poppins"/>
                <a:cs typeface="Segoe UI"/>
              </a:rPr>
              <a:t>to help rescue people affected by natural disasters. </a:t>
            </a:r>
          </a:p>
          <a:p>
            <a:pPr algn="l">
              <a:lnSpc>
                <a:spcPct val="100000"/>
              </a:lnSpc>
            </a:pPr>
            <a:r>
              <a:rPr lang="en-US" sz="3200" i="0" dirty="0">
                <a:solidFill>
                  <a:schemeClr val="bg1"/>
                </a:solidFill>
                <a:latin typeface="Poppins"/>
                <a:cs typeface="Segoe UI"/>
              </a:rPr>
              <a:t>2.</a:t>
            </a:r>
            <a:r>
              <a:rPr lang="en-US" sz="3200" b="0" i="0" dirty="0">
                <a:solidFill>
                  <a:schemeClr val="bg1"/>
                </a:solidFill>
                <a:latin typeface="Poppins"/>
                <a:cs typeface="Segoe UI"/>
              </a:rPr>
              <a:t> </a:t>
            </a:r>
            <a:r>
              <a:rPr lang="en-US" sz="3200" i="0" dirty="0">
                <a:solidFill>
                  <a:schemeClr val="bg1"/>
                </a:solidFill>
                <a:latin typeface="Poppins"/>
                <a:cs typeface="Segoe UI"/>
              </a:rPr>
              <a:t>Structural Engineer </a:t>
            </a:r>
            <a:r>
              <a:rPr lang="en-US" sz="3200" b="0" i="0" dirty="0">
                <a:solidFill>
                  <a:schemeClr val="bg1"/>
                </a:solidFill>
                <a:latin typeface="Poppins"/>
                <a:cs typeface="Segoe UI"/>
              </a:rPr>
              <a:t>to help create buildings withstand natural disasters.</a:t>
            </a:r>
          </a:p>
          <a:p>
            <a:pPr algn="l">
              <a:lnSpc>
                <a:spcPct val="100000"/>
              </a:lnSpc>
            </a:pPr>
            <a:endParaRPr lang="en-US" sz="3200" b="0" i="0" dirty="0">
              <a:solidFill>
                <a:schemeClr val="bg1"/>
              </a:solidFill>
              <a:latin typeface="Poppins"/>
              <a:cs typeface="Segoe UI"/>
            </a:endParaRPr>
          </a:p>
          <a:p>
            <a:pPr algn="l">
              <a:lnSpc>
                <a:spcPct val="100000"/>
              </a:lnSpc>
            </a:pPr>
            <a:r>
              <a:rPr lang="en-US" sz="3200" b="0" i="0" dirty="0">
                <a:solidFill>
                  <a:schemeClr val="bg1"/>
                </a:solidFill>
                <a:latin typeface="Poppins"/>
                <a:cs typeface="Segoe UI"/>
              </a:rPr>
              <a:t>If you want to celebrate your project further you can enter it into the Big Bang Project Gallery, or Big Bang Competition. </a:t>
            </a:r>
            <a:endParaRPr lang="en-US" sz="3200" dirty="0">
              <a:solidFill>
                <a:schemeClr val="bg1"/>
              </a:solidFill>
              <a:latin typeface="Poppins"/>
            </a:endParaRPr>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250934" y="465624"/>
            <a:ext cx="17001686" cy="1546476"/>
          </a:xfrm>
        </p:spPr>
        <p:txBody>
          <a:bodyPr lIns="91440" tIns="45720" rIns="91440" bIns="45720" anchor="t"/>
          <a:lstStyle/>
          <a:p>
            <a:r>
              <a:rPr lang="en-US" sz="4800" i="0">
                <a:latin typeface="Poppins"/>
                <a:cs typeface="Poppins"/>
              </a:rPr>
              <a:t>ENGINEERING FOR THE EXTREME </a:t>
            </a:r>
          </a:p>
          <a:p>
            <a:r>
              <a:rPr lang="en-US" sz="4800" i="0">
                <a:solidFill>
                  <a:srgbClr val="FEC700"/>
                </a:solidFill>
                <a:latin typeface="Poppins"/>
                <a:cs typeface="Poppins"/>
              </a:rPr>
              <a:t>Congratulations on Completing your Project!</a:t>
            </a:r>
            <a:endParaRPr lang="en-US" sz="4800" i="0">
              <a:solidFill>
                <a:srgbClr val="FEC700"/>
              </a:solidFill>
            </a:endParaRPr>
          </a:p>
        </p:txBody>
      </p:sp>
    </p:spTree>
    <p:extLst>
      <p:ext uri="{BB962C8B-B14F-4D97-AF65-F5344CB8AC3E}">
        <p14:creationId xmlns:p14="http://schemas.microsoft.com/office/powerpoint/2010/main" val="28431115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532031" y="3405138"/>
            <a:ext cx="20104100" cy="1260475"/>
          </a:xfrm>
        </p:spPr>
        <p:txBody>
          <a:bodyPr lIns="91440" tIns="45720" rIns="91440" bIns="45720" anchor="t"/>
          <a:lstStyle/>
          <a:p>
            <a:r>
              <a:rPr lang="en-US" i="0">
                <a:latin typeface="Poppins"/>
                <a:cs typeface="Poppins"/>
              </a:rPr>
              <a:t>CAN WE MAKE OUR AIR FRESH AGAIN?</a:t>
            </a:r>
            <a:endParaRPr lang="en-US"/>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764536" y="1167991"/>
            <a:ext cx="6570877" cy="1066800"/>
          </a:xfrm>
        </p:spPr>
        <p:txBody>
          <a:bodyPr lIns="91440" tIns="45720" rIns="91440" bIns="45720" anchor="t"/>
          <a:lstStyle/>
          <a:p>
            <a:r>
              <a:rPr lang="en-US" i="0">
                <a:latin typeface="Poppins"/>
                <a:cs typeface="Poppins"/>
              </a:rPr>
              <a:t>CHALLENGE 6</a:t>
            </a:r>
            <a:endParaRPr lang="en-GB" i="0"/>
          </a:p>
        </p:txBody>
      </p:sp>
      <p:sp>
        <p:nvSpPr>
          <p:cNvPr id="4" name="TextBox 3">
            <a:extLst>
              <a:ext uri="{FF2B5EF4-FFF2-40B4-BE49-F238E27FC236}">
                <a16:creationId xmlns:a16="http://schemas.microsoft.com/office/drawing/2014/main" id="{C488BB88-D140-30D1-A504-51053397CB1D}"/>
              </a:ext>
            </a:extLst>
          </p:cNvPr>
          <p:cNvSpPr txBox="1"/>
          <p:nvPr/>
        </p:nvSpPr>
        <p:spPr>
          <a:xfrm>
            <a:off x="2870263" y="5177650"/>
            <a:ext cx="15170812"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a:solidFill>
                  <a:srgbClr val="FFC000"/>
                </a:solidFill>
                <a:latin typeface="Poppins"/>
                <a:ea typeface="+mn-lt"/>
                <a:cs typeface="Poppins Light"/>
              </a:rPr>
              <a:t>People working in STEM have to consider all angles to solve large scale problems. To succeed on this challenge, you will have to prioritise your problem and solution, use effective judgement, and consider the role of influencing behaviour change in people. </a:t>
            </a:r>
            <a:endParaRPr lang="en-GB" sz="4400">
              <a:solidFill>
                <a:srgbClr val="FFC000"/>
              </a:solidFill>
              <a:latin typeface="Poppins"/>
              <a:cs typeface="Poppins Light"/>
            </a:endParaRPr>
          </a:p>
        </p:txBody>
      </p:sp>
    </p:spTree>
    <p:extLst>
      <p:ext uri="{BB962C8B-B14F-4D97-AF65-F5344CB8AC3E}">
        <p14:creationId xmlns:p14="http://schemas.microsoft.com/office/powerpoint/2010/main" val="36254045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C2D003-EAB9-DF4B-6830-0B3C96D20273}"/>
              </a:ext>
            </a:extLst>
          </p:cNvPr>
          <p:cNvSpPr>
            <a:spLocks noGrp="1"/>
          </p:cNvSpPr>
          <p:nvPr>
            <p:ph type="body" sz="quarter" idx="11"/>
          </p:nvPr>
        </p:nvSpPr>
        <p:spPr>
          <a:xfrm>
            <a:off x="715964" y="2567253"/>
            <a:ext cx="18507425" cy="7202217"/>
          </a:xfrm>
        </p:spPr>
        <p:txBody>
          <a:bodyPr lIns="91440" tIns="45720" rIns="91440" bIns="45720" anchor="t"/>
          <a:lstStyle/>
          <a:p>
            <a:pPr algn="l">
              <a:lnSpc>
                <a:spcPct val="100000"/>
              </a:lnSpc>
            </a:pPr>
            <a:r>
              <a:rPr lang="en-US" sz="3600" b="0" i="0" dirty="0">
                <a:latin typeface="Poppins"/>
                <a:ea typeface="Calibri"/>
                <a:cs typeface="Poppins"/>
              </a:rPr>
              <a:t>To solve this problem you will use a design thinking process. This is what people working in STEM, and more widely, use to create effective solutions. </a:t>
            </a:r>
          </a:p>
          <a:p>
            <a:pPr algn="l">
              <a:lnSpc>
                <a:spcPct val="100000"/>
              </a:lnSpc>
            </a:pPr>
            <a:r>
              <a:rPr lang="en-US" sz="3600" b="0" i="0" dirty="0">
                <a:latin typeface="Poppins"/>
                <a:ea typeface="Calibri"/>
                <a:cs typeface="Poppins"/>
              </a:rPr>
              <a:t>It includes the following steps:</a:t>
            </a:r>
          </a:p>
          <a:p>
            <a:endParaRPr lang="en-US" sz="3600" dirty="0"/>
          </a:p>
        </p:txBody>
      </p:sp>
      <p:sp>
        <p:nvSpPr>
          <p:cNvPr id="3" name="Text Placeholder 2">
            <a:extLst>
              <a:ext uri="{FF2B5EF4-FFF2-40B4-BE49-F238E27FC236}">
                <a16:creationId xmlns:a16="http://schemas.microsoft.com/office/drawing/2014/main" id="{9ED62F3E-802B-A9AF-B254-D0885FFA4CE2}"/>
              </a:ext>
            </a:extLst>
          </p:cNvPr>
          <p:cNvSpPr>
            <a:spLocks noGrp="1"/>
          </p:cNvSpPr>
          <p:nvPr>
            <p:ph type="body" sz="quarter" idx="15"/>
          </p:nvPr>
        </p:nvSpPr>
        <p:spPr/>
        <p:txBody>
          <a:bodyPr lIns="91440" tIns="45720" rIns="91440" bIns="45720" anchor="t"/>
          <a:lstStyle/>
          <a:p>
            <a:r>
              <a:rPr lang="en-US" sz="5400" i="0" dirty="0">
                <a:latin typeface="Poppins"/>
                <a:cs typeface="Poppins"/>
              </a:rPr>
              <a:t>Design thinking</a:t>
            </a:r>
            <a:endParaRPr lang="en-US" sz="5400" i="0" dirty="0"/>
          </a:p>
        </p:txBody>
      </p:sp>
      <p:pic>
        <p:nvPicPr>
          <p:cNvPr id="7" name="Picture 6" descr="A diagram of a process&#10;&#10;Description automatically generated">
            <a:extLst>
              <a:ext uri="{FF2B5EF4-FFF2-40B4-BE49-F238E27FC236}">
                <a16:creationId xmlns:a16="http://schemas.microsoft.com/office/drawing/2014/main" id="{C7C8785E-11C2-3614-C145-C5F64635B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689" y="4165600"/>
            <a:ext cx="5935246" cy="5935246"/>
          </a:xfrm>
          <a:prstGeom prst="rect">
            <a:avLst/>
          </a:prstGeom>
        </p:spPr>
      </p:pic>
    </p:spTree>
    <p:extLst>
      <p:ext uri="{BB962C8B-B14F-4D97-AF65-F5344CB8AC3E}">
        <p14:creationId xmlns:p14="http://schemas.microsoft.com/office/powerpoint/2010/main" val="38678640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r>
              <a:rPr lang="en-US" sz="4800" i="0">
                <a:latin typeface="Poppins"/>
                <a:cs typeface="Poppins"/>
              </a:rPr>
              <a:t>CAN WE MAKE OUR AIR FRESH AGAIN?</a:t>
            </a:r>
            <a:endParaRPr lang="en-US" sz="4800" i="0"/>
          </a:p>
          <a:p>
            <a:endParaRPr lang="en-GB"/>
          </a:p>
        </p:txBody>
      </p:sp>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554598" y="2244259"/>
            <a:ext cx="19024319" cy="6156325"/>
          </a:xfrm>
        </p:spPr>
        <p:txBody>
          <a:bodyPr lIns="91440" tIns="45720" rIns="91440" bIns="45720" anchor="t"/>
          <a:lstStyle/>
          <a:p>
            <a:pPr>
              <a:buClr>
                <a:srgbClr val="FEC759"/>
              </a:buClr>
              <a:buSzPct val="110000"/>
            </a:pPr>
            <a:r>
              <a:rPr lang="en-US" sz="4000" i="0" dirty="0">
                <a:solidFill>
                  <a:srgbClr val="002060"/>
                </a:solidFill>
                <a:latin typeface="Poppins"/>
                <a:cs typeface="Poppins"/>
              </a:rPr>
              <a:t>Project concept: define your problem</a:t>
            </a:r>
          </a:p>
          <a:p>
            <a:pPr>
              <a:buClr>
                <a:srgbClr val="FEC759"/>
              </a:buClr>
              <a:buSzPct val="110000"/>
            </a:pPr>
            <a:r>
              <a:rPr lang="en-US" sz="3200" i="0" dirty="0">
                <a:latin typeface="Poppins"/>
                <a:cs typeface="Poppins"/>
              </a:rPr>
              <a:t>It is important to be clear on what problem your solution will solve and spend time on this. Why?</a:t>
            </a:r>
          </a:p>
          <a:p>
            <a:pPr>
              <a:buClr>
                <a:srgbClr val="FEC759"/>
              </a:buClr>
              <a:buSzPct val="110000"/>
            </a:pPr>
            <a:r>
              <a:rPr lang="en-US" sz="3200" i="0" dirty="0">
                <a:solidFill>
                  <a:srgbClr val="002060"/>
                </a:solidFill>
                <a:latin typeface="Poppins"/>
                <a:cs typeface="Poppins"/>
              </a:rPr>
              <a:t>The outcome is to </a:t>
            </a:r>
            <a:r>
              <a:rPr lang="en-US" sz="3200" i="0" u="sng" dirty="0">
                <a:solidFill>
                  <a:srgbClr val="002060"/>
                </a:solidFill>
                <a:latin typeface="Poppins"/>
                <a:cs typeface="Poppins"/>
              </a:rPr>
              <a:t>create a problem statement.</a:t>
            </a:r>
          </a:p>
          <a:p>
            <a:pPr>
              <a:buClr>
                <a:srgbClr val="FEC759"/>
              </a:buClr>
              <a:buSzPct val="110000"/>
            </a:pPr>
            <a:r>
              <a:rPr lang="en-US" sz="3200" i="0" dirty="0">
                <a:latin typeface="Poppins"/>
                <a:cs typeface="Poppins"/>
              </a:rPr>
              <a:t> - You will have three steps to follow to create this.</a:t>
            </a:r>
          </a:p>
          <a:p>
            <a:pPr>
              <a:buClr>
                <a:srgbClr val="FEC759"/>
              </a:buClr>
              <a:buSzPct val="110000"/>
            </a:pPr>
            <a:r>
              <a:rPr lang="en-US" sz="3200" i="0" dirty="0">
                <a:latin typeface="Poppins"/>
                <a:cs typeface="Poppins"/>
              </a:rPr>
              <a:t>- Through creating this you will develop the following skills that STEM jobs value : </a:t>
            </a:r>
            <a:endParaRPr lang="en-US" sz="4101" dirty="0">
              <a:solidFill>
                <a:schemeClr val="bg1"/>
              </a:solidFill>
            </a:endParaRPr>
          </a:p>
          <a:p>
            <a:pPr marL="914400" lvl="1" indent="-457200">
              <a:buClr>
                <a:srgbClr val="FEC759"/>
              </a:buClr>
              <a:buSzPct val="110000"/>
              <a:buFontTx/>
              <a:buChar char="-"/>
            </a:pPr>
            <a:r>
              <a:rPr lang="en-US" sz="3200" dirty="0">
                <a:solidFill>
                  <a:schemeClr val="bg1"/>
                </a:solidFill>
              </a:rPr>
              <a:t>Investigative thinking skills </a:t>
            </a:r>
          </a:p>
          <a:p>
            <a:pPr marL="914400" lvl="1" indent="-457200">
              <a:buClr>
                <a:srgbClr val="FEC759"/>
              </a:buClr>
              <a:buSzPct val="110000"/>
              <a:buFontTx/>
              <a:buChar char="-"/>
            </a:pPr>
            <a:r>
              <a:rPr lang="en-US" sz="3200" dirty="0">
                <a:solidFill>
                  <a:schemeClr val="bg1"/>
                </a:solidFill>
              </a:rPr>
              <a:t>Critical analysis skills</a:t>
            </a:r>
          </a:p>
          <a:p>
            <a:pPr marL="914400" lvl="1" indent="-457200">
              <a:buClr>
                <a:srgbClr val="FEC759"/>
              </a:buClr>
              <a:buSzPct val="110000"/>
              <a:buFontTx/>
              <a:buChar char="-"/>
            </a:pPr>
            <a:r>
              <a:rPr lang="en-US" sz="3200" dirty="0">
                <a:solidFill>
                  <a:schemeClr val="bg1"/>
                </a:solidFill>
              </a:rPr>
              <a:t>Communication of ideas</a:t>
            </a:r>
          </a:p>
        </p:txBody>
      </p:sp>
    </p:spTree>
    <p:extLst>
      <p:ext uri="{BB962C8B-B14F-4D97-AF65-F5344CB8AC3E}">
        <p14:creationId xmlns:p14="http://schemas.microsoft.com/office/powerpoint/2010/main" val="26058347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19593" y="1090569"/>
            <a:ext cx="17719246" cy="7202217"/>
          </a:xfrm>
        </p:spPr>
        <p:txBody>
          <a:bodyPr lIns="91440" tIns="45720" rIns="91440" bIns="45720" anchor="t"/>
          <a:lstStyle/>
          <a:p>
            <a:pPr>
              <a:buClr>
                <a:srgbClr val="FEC759"/>
              </a:buClr>
              <a:buSzPct val="110000"/>
            </a:pPr>
            <a:r>
              <a:rPr lang="en-US" sz="4000" i="0" dirty="0">
                <a:solidFill>
                  <a:srgbClr val="FFC000"/>
                </a:solidFill>
                <a:latin typeface="Poppins"/>
                <a:cs typeface="Poppins"/>
              </a:rPr>
              <a:t>Project concept – define your problem</a:t>
            </a:r>
          </a:p>
          <a:p>
            <a:pPr>
              <a:buClr>
                <a:srgbClr val="FEC759"/>
              </a:buClr>
              <a:buSzPct val="110000"/>
            </a:pPr>
            <a:r>
              <a:rPr lang="en-US" sz="4000" i="0" dirty="0">
                <a:solidFill>
                  <a:srgbClr val="FFC000"/>
                </a:solidFill>
                <a:latin typeface="Poppins"/>
                <a:cs typeface="Poppins"/>
              </a:rPr>
              <a:t>Step 1: </a:t>
            </a:r>
            <a:r>
              <a:rPr lang="en-US" sz="3600" i="0" dirty="0">
                <a:latin typeface="Poppins"/>
                <a:cs typeface="Poppins"/>
              </a:rPr>
              <a:t>Decide on the problem you will solve.</a:t>
            </a:r>
          </a:p>
          <a:p>
            <a:pPr marL="571500" indent="-571500">
              <a:buClr>
                <a:srgbClr val="FEC759"/>
              </a:buClr>
              <a:buSzPct val="110000"/>
              <a:buFont typeface="Arial,Sans-Serif" panose="020B0604020202020204" pitchFamily="34" charset="0"/>
              <a:buChar char="•"/>
            </a:pPr>
            <a:r>
              <a:rPr lang="en-US" sz="3600" i="0" dirty="0">
                <a:solidFill>
                  <a:schemeClr val="bg1"/>
                </a:solidFill>
                <a:latin typeface="Poppins Light"/>
                <a:cs typeface="Arial"/>
              </a:rPr>
              <a:t>What are the key causes of poor air quality in the UK? </a:t>
            </a:r>
            <a:endParaRPr lang="en-US" sz="3600" b="0" i="0" dirty="0">
              <a:solidFill>
                <a:schemeClr val="bg1"/>
              </a:solidFill>
              <a:latin typeface="Poppins Light"/>
              <a:cs typeface="Arial"/>
            </a:endParaRPr>
          </a:p>
          <a:p>
            <a:pPr marL="571500" indent="-571500">
              <a:buClr>
                <a:srgbClr val="FEC759"/>
              </a:buClr>
              <a:buSzPct val="110000"/>
              <a:buFont typeface="Arial,Sans-Serif" panose="020B0604020202020204" pitchFamily="34" charset="0"/>
              <a:buChar char="•"/>
            </a:pPr>
            <a:r>
              <a:rPr lang="en-US" sz="3600" i="0" dirty="0">
                <a:solidFill>
                  <a:schemeClr val="bg1"/>
                </a:solidFill>
                <a:latin typeface="Poppins Light"/>
                <a:cs typeface="Arial"/>
              </a:rPr>
              <a:t>Is the air quality where you live known to be good or bad?</a:t>
            </a:r>
          </a:p>
          <a:p>
            <a:pPr marL="571500" indent="-571500">
              <a:buFont typeface="Arial,Sans-Serif" panose="020B0604020202020204" pitchFamily="34" charset="0"/>
              <a:buChar char="•"/>
            </a:pPr>
            <a:r>
              <a:rPr lang="en-US" sz="3600" i="0" dirty="0">
                <a:solidFill>
                  <a:schemeClr val="bg1"/>
                </a:solidFill>
                <a:latin typeface="Poppins Light"/>
                <a:cs typeface="Arial"/>
              </a:rPr>
              <a:t>Which problem will you tackle to clean the air?</a:t>
            </a:r>
            <a:endParaRPr lang="en-US" sz="3600" b="0" i="0" dirty="0">
              <a:solidFill>
                <a:schemeClr val="bg1"/>
              </a:solidFill>
              <a:latin typeface="Arial"/>
              <a:cs typeface="Arial"/>
            </a:endParaRPr>
          </a:p>
          <a:p>
            <a:pPr marL="571500" indent="-571500">
              <a:buClr>
                <a:srgbClr val="FEC759"/>
              </a:buClr>
              <a:buSzPct val="110000"/>
              <a:buFont typeface="Arial,Sans-Serif" panose="020B0604020202020204" pitchFamily="34" charset="0"/>
              <a:buChar char="•"/>
            </a:pPr>
            <a:endParaRPr lang="en-US" sz="3600" dirty="0">
              <a:solidFill>
                <a:schemeClr val="bg1"/>
              </a:solidFill>
              <a:latin typeface="Arial"/>
              <a:cs typeface="Arial"/>
            </a:endParaRPr>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CAN WE MAKE OUR AIR FRESH AGAIN?</a:t>
            </a:r>
            <a:endParaRPr lang="en-US" sz="4800" i="0"/>
          </a:p>
          <a:p>
            <a:endParaRPr lang="en-GB"/>
          </a:p>
        </p:txBody>
      </p:sp>
      <p:pic>
        <p:nvPicPr>
          <p:cNvPr id="5" name="Picture 4" descr="A map of uk with different colored areas&#10;&#10;Description automatically generated">
            <a:extLst>
              <a:ext uri="{FF2B5EF4-FFF2-40B4-BE49-F238E27FC236}">
                <a16:creationId xmlns:a16="http://schemas.microsoft.com/office/drawing/2014/main" id="{66AD2594-D3C2-F944-7601-01CD14824037}"/>
              </a:ext>
            </a:extLst>
          </p:cNvPr>
          <p:cNvPicPr>
            <a:picLocks noChangeAspect="1"/>
          </p:cNvPicPr>
          <p:nvPr/>
        </p:nvPicPr>
        <p:blipFill>
          <a:blip r:embed="rId3"/>
          <a:stretch>
            <a:fillRect/>
          </a:stretch>
        </p:blipFill>
        <p:spPr>
          <a:xfrm>
            <a:off x="11824187" y="5181654"/>
            <a:ext cx="7942242" cy="5656191"/>
          </a:xfrm>
          <a:prstGeom prst="rect">
            <a:avLst/>
          </a:prstGeom>
        </p:spPr>
      </p:pic>
      <p:pic>
        <p:nvPicPr>
          <p:cNvPr id="4" name="Picture 3">
            <a:extLst>
              <a:ext uri="{FF2B5EF4-FFF2-40B4-BE49-F238E27FC236}">
                <a16:creationId xmlns:a16="http://schemas.microsoft.com/office/drawing/2014/main" id="{45EC7F54-E645-3F78-D732-B5F078308AAF}"/>
              </a:ext>
            </a:extLst>
          </p:cNvPr>
          <p:cNvPicPr>
            <a:picLocks noChangeAspect="1"/>
          </p:cNvPicPr>
          <p:nvPr/>
        </p:nvPicPr>
        <p:blipFill>
          <a:blip r:embed="rId4"/>
          <a:stretch>
            <a:fillRect/>
          </a:stretch>
        </p:blipFill>
        <p:spPr>
          <a:xfrm>
            <a:off x="3044295" y="6138365"/>
            <a:ext cx="6510677" cy="4962219"/>
          </a:xfrm>
          <a:prstGeom prst="rect">
            <a:avLst/>
          </a:prstGeom>
        </p:spPr>
      </p:pic>
      <p:pic>
        <p:nvPicPr>
          <p:cNvPr id="6" name="Picture 5" descr="Smoke stacks of smoke and steam&#10;&#10;Description automatically generated">
            <a:extLst>
              <a:ext uri="{FF2B5EF4-FFF2-40B4-BE49-F238E27FC236}">
                <a16:creationId xmlns:a16="http://schemas.microsoft.com/office/drawing/2014/main" id="{8E0C3C9C-D02F-D183-A5FF-1166F03B9BC9}"/>
              </a:ext>
            </a:extLst>
          </p:cNvPr>
          <p:cNvPicPr>
            <a:picLocks noChangeAspect="1"/>
          </p:cNvPicPr>
          <p:nvPr/>
        </p:nvPicPr>
        <p:blipFill>
          <a:blip r:embed="rId5"/>
          <a:stretch>
            <a:fillRect/>
          </a:stretch>
        </p:blipFill>
        <p:spPr>
          <a:xfrm>
            <a:off x="13834092" y="805510"/>
            <a:ext cx="4605026" cy="2997205"/>
          </a:xfrm>
          <a:prstGeom prst="rect">
            <a:avLst/>
          </a:prstGeom>
        </p:spPr>
      </p:pic>
    </p:spTree>
    <p:extLst>
      <p:ext uri="{BB962C8B-B14F-4D97-AF65-F5344CB8AC3E}">
        <p14:creationId xmlns:p14="http://schemas.microsoft.com/office/powerpoint/2010/main" val="2363886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0040F3-88E8-861B-621F-FB87CF5534AB}"/>
              </a:ext>
            </a:extLst>
          </p:cNvPr>
          <p:cNvSpPr>
            <a:spLocks noGrp="1"/>
          </p:cNvSpPr>
          <p:nvPr>
            <p:ph type="body" sz="quarter" idx="11"/>
          </p:nvPr>
        </p:nvSpPr>
        <p:spPr/>
        <p:txBody>
          <a:bodyPr/>
          <a:lstStyle/>
          <a:p>
            <a:pPr marL="457200" indent="-457200">
              <a:buFont typeface="+mj-lt"/>
              <a:buAutoNum type="arabicPeriod"/>
            </a:pPr>
            <a:r>
              <a:rPr lang="en-GB" b="1" i="0" dirty="0"/>
              <a:t>Determine the Award categories</a:t>
            </a:r>
            <a:br>
              <a:rPr lang="en-GB" i="0" dirty="0"/>
            </a:br>
            <a:r>
              <a:rPr lang="en-GB" i="0" dirty="0"/>
              <a:t>Example categories could be-</a:t>
            </a:r>
          </a:p>
          <a:p>
            <a:pPr marL="914406" lvl="1" indent="-457200">
              <a:buFont typeface="Arial" panose="020B0604020202020204" pitchFamily="34" charset="0"/>
              <a:buChar char="•"/>
            </a:pPr>
            <a:r>
              <a:rPr lang="en-GB" sz="2000" dirty="0">
                <a:solidFill>
                  <a:srgbClr val="26213F"/>
                </a:solidFill>
                <a:latin typeface="Poppins Light" pitchFamily="2" charset="77"/>
                <a:cs typeface="Poppins Medium" pitchFamily="2" charset="77"/>
              </a:rPr>
              <a:t>Best STEM Communicator</a:t>
            </a:r>
          </a:p>
          <a:p>
            <a:pPr marL="914406" lvl="1" indent="-457200">
              <a:buFont typeface="Arial" panose="020B0604020202020204" pitchFamily="34" charset="0"/>
              <a:buChar char="•"/>
            </a:pPr>
            <a:r>
              <a:rPr lang="en-GB" sz="2000" dirty="0">
                <a:solidFill>
                  <a:srgbClr val="26213F"/>
                </a:solidFill>
                <a:latin typeface="Poppins Light" pitchFamily="2" charset="77"/>
                <a:cs typeface="Poppins Medium" pitchFamily="2" charset="77"/>
              </a:rPr>
              <a:t>Digital Excellence</a:t>
            </a:r>
          </a:p>
          <a:p>
            <a:pPr marL="914406" lvl="1" indent="-457200">
              <a:buFont typeface="Arial" panose="020B0604020202020204" pitchFamily="34" charset="0"/>
              <a:buChar char="•"/>
            </a:pPr>
            <a:r>
              <a:rPr lang="en-GB" sz="2000" dirty="0">
                <a:solidFill>
                  <a:srgbClr val="26213F"/>
                </a:solidFill>
                <a:latin typeface="Poppins Light" pitchFamily="2" charset="77"/>
                <a:cs typeface="Poppins Medium" pitchFamily="2" charset="77"/>
              </a:rPr>
              <a:t>Most Commercial Potential</a:t>
            </a:r>
          </a:p>
          <a:p>
            <a:pPr marL="914406" lvl="1" indent="-457200">
              <a:buFont typeface="Arial" panose="020B0604020202020204" pitchFamily="34" charset="0"/>
              <a:buChar char="•"/>
            </a:pPr>
            <a:r>
              <a:rPr lang="en-GB" sz="2000" dirty="0">
                <a:solidFill>
                  <a:srgbClr val="26213F"/>
                </a:solidFill>
                <a:latin typeface="Poppins Light" pitchFamily="2" charset="77"/>
                <a:cs typeface="Poppins Medium" pitchFamily="2" charset="77"/>
              </a:rPr>
              <a:t>Innovation</a:t>
            </a:r>
          </a:p>
          <a:p>
            <a:pPr marL="914406" lvl="1" indent="-457200">
              <a:buFont typeface="Arial" panose="020B0604020202020204" pitchFamily="34" charset="0"/>
              <a:buChar char="•"/>
            </a:pPr>
            <a:r>
              <a:rPr lang="en-GB" sz="2000" dirty="0">
                <a:solidFill>
                  <a:srgbClr val="26213F"/>
                </a:solidFill>
                <a:latin typeface="Poppins Light" pitchFamily="2" charset="77"/>
                <a:cs typeface="Poppins Medium" pitchFamily="2" charset="77"/>
              </a:rPr>
              <a:t>Coding</a:t>
            </a:r>
          </a:p>
          <a:p>
            <a:pPr marL="914406" lvl="1" indent="-457200">
              <a:buFont typeface="Arial" panose="020B0604020202020204" pitchFamily="34" charset="0"/>
              <a:buChar char="•"/>
            </a:pPr>
            <a:r>
              <a:rPr lang="en-GB" sz="2000" dirty="0">
                <a:solidFill>
                  <a:srgbClr val="26213F"/>
                </a:solidFill>
                <a:latin typeface="Poppins Light" pitchFamily="2" charset="77"/>
                <a:cs typeface="Poppins Medium" pitchFamily="2" charset="77"/>
              </a:rPr>
              <a:t>Sustainability</a:t>
            </a:r>
          </a:p>
          <a:p>
            <a:pPr marL="914406" lvl="1" indent="-457200">
              <a:buFont typeface="Arial" panose="020B0604020202020204" pitchFamily="34" charset="0"/>
              <a:buChar char="•"/>
            </a:pPr>
            <a:r>
              <a:rPr lang="en-GB" sz="2000" dirty="0">
                <a:solidFill>
                  <a:srgbClr val="26213F"/>
                </a:solidFill>
                <a:latin typeface="Poppins Light" pitchFamily="2" charset="77"/>
                <a:cs typeface="Poppins Medium" pitchFamily="2" charset="77"/>
              </a:rPr>
              <a:t>Use of Technology</a:t>
            </a:r>
          </a:p>
          <a:p>
            <a:pPr marL="914406" lvl="1" indent="-457200">
              <a:buFont typeface="Arial" panose="020B0604020202020204" pitchFamily="34" charset="0"/>
              <a:buChar char="•"/>
            </a:pPr>
            <a:r>
              <a:rPr lang="en-GB" sz="2000" dirty="0">
                <a:solidFill>
                  <a:srgbClr val="26213F"/>
                </a:solidFill>
                <a:latin typeface="Poppins Light" pitchFamily="2" charset="77"/>
                <a:cs typeface="Poppins Medium" pitchFamily="2" charset="77"/>
              </a:rPr>
              <a:t>Teamwork</a:t>
            </a:r>
          </a:p>
          <a:p>
            <a:pPr marL="914406" lvl="1" indent="-457200">
              <a:buFont typeface="Arial" panose="020B0604020202020204" pitchFamily="34" charset="0"/>
              <a:buChar char="•"/>
            </a:pPr>
            <a:r>
              <a:rPr lang="en-GB" sz="2000" dirty="0">
                <a:solidFill>
                  <a:srgbClr val="26213F"/>
                </a:solidFill>
                <a:latin typeface="Poppins Light" pitchFamily="2" charset="77"/>
                <a:cs typeface="Poppins Medium" pitchFamily="2" charset="77"/>
              </a:rPr>
              <a:t>Community Impact</a:t>
            </a:r>
          </a:p>
          <a:p>
            <a:pPr marL="914406" lvl="1" indent="-457200">
              <a:buFont typeface="Arial" panose="020B0604020202020204" pitchFamily="34" charset="0"/>
              <a:buChar char="•"/>
            </a:pPr>
            <a:r>
              <a:rPr lang="en-GB" sz="2000" dirty="0">
                <a:solidFill>
                  <a:srgbClr val="26213F"/>
                </a:solidFill>
                <a:latin typeface="Poppins Light" pitchFamily="2" charset="77"/>
                <a:cs typeface="Poppins Medium" pitchFamily="2" charset="77"/>
              </a:rPr>
              <a:t>Best Engineering Design</a:t>
            </a:r>
          </a:p>
          <a:p>
            <a:pPr marL="914406" lvl="1" indent="-457200">
              <a:buFont typeface="Arial" panose="020B0604020202020204" pitchFamily="34" charset="0"/>
              <a:buChar char="•"/>
            </a:pPr>
            <a:r>
              <a:rPr lang="en-GB" sz="2000" dirty="0">
                <a:solidFill>
                  <a:srgbClr val="26213F"/>
                </a:solidFill>
                <a:latin typeface="Poppins Light" pitchFamily="2" charset="77"/>
                <a:cs typeface="Poppins Medium" pitchFamily="2" charset="77"/>
              </a:rPr>
              <a:t>Excellence in STEM Research</a:t>
            </a:r>
          </a:p>
          <a:p>
            <a:endParaRPr lang="en-GB" sz="2200" i="0" dirty="0"/>
          </a:p>
          <a:p>
            <a:pPr marL="457200" indent="-457200">
              <a:buFont typeface="+mj-lt"/>
              <a:buAutoNum type="arabicPeriod" startAt="2"/>
            </a:pPr>
            <a:r>
              <a:rPr lang="en-GB" b="1" i="0" dirty="0"/>
              <a:t>Create a score card for judges/reviewers to use</a:t>
            </a:r>
          </a:p>
          <a:p>
            <a:pPr lvl="1"/>
            <a:r>
              <a:rPr lang="en-GB" sz="2000" dirty="0">
                <a:solidFill>
                  <a:srgbClr val="26213F"/>
                </a:solidFill>
                <a:latin typeface="Poppins Light" pitchFamily="2" charset="77"/>
                <a:cs typeface="Poppins Medium" pitchFamily="2" charset="77"/>
              </a:rPr>
              <a:t>Example questions on the score card could be –</a:t>
            </a:r>
          </a:p>
          <a:p>
            <a:pPr marL="914406" lvl="1" indent="-457200">
              <a:buFont typeface="Arial" panose="020B0604020202020204" pitchFamily="34" charset="0"/>
              <a:buChar char="•"/>
            </a:pPr>
            <a:r>
              <a:rPr lang="en-GB" sz="2000" dirty="0">
                <a:solidFill>
                  <a:srgbClr val="26213F"/>
                </a:solidFill>
                <a:latin typeface="Poppins Light" pitchFamily="2" charset="77"/>
                <a:cs typeface="Poppins Medium" pitchFamily="2" charset="77"/>
              </a:rPr>
              <a:t>Do the students explain the project aim clearly?</a:t>
            </a:r>
          </a:p>
          <a:p>
            <a:pPr marL="914406" lvl="1" indent="-457200">
              <a:buFont typeface="Arial" panose="020B0604020202020204" pitchFamily="34" charset="0"/>
              <a:buChar char="•"/>
            </a:pPr>
            <a:r>
              <a:rPr lang="en-GB" sz="2000" dirty="0">
                <a:solidFill>
                  <a:srgbClr val="26213F"/>
                </a:solidFill>
                <a:latin typeface="Poppins Light" pitchFamily="2" charset="77"/>
                <a:cs typeface="Poppins Medium" pitchFamily="2" charset="77"/>
              </a:rPr>
              <a:t>Does their initial aim have a real-world community, commercial or industrial applicability?</a:t>
            </a:r>
          </a:p>
          <a:p>
            <a:pPr marL="914406" lvl="1" indent="-457200">
              <a:buFont typeface="Arial" panose="020B0604020202020204" pitchFamily="34" charset="0"/>
              <a:buChar char="•"/>
            </a:pPr>
            <a:r>
              <a:rPr lang="en-GB" sz="2000" dirty="0">
                <a:solidFill>
                  <a:srgbClr val="26213F"/>
                </a:solidFill>
                <a:latin typeface="Poppins Light" pitchFamily="2" charset="77"/>
                <a:cs typeface="Poppins Medium" pitchFamily="2" charset="77"/>
              </a:rPr>
              <a:t>Did they identify existing research/products?</a:t>
            </a:r>
          </a:p>
          <a:p>
            <a:pPr marL="914406" lvl="1" indent="-457200">
              <a:buFont typeface="Arial" panose="020B0604020202020204" pitchFamily="34" charset="0"/>
              <a:buChar char="•"/>
            </a:pPr>
            <a:r>
              <a:rPr lang="en-GB" sz="2000" dirty="0">
                <a:solidFill>
                  <a:srgbClr val="26213F"/>
                </a:solidFill>
                <a:latin typeface="Poppins Light" pitchFamily="2" charset="77"/>
                <a:cs typeface="Poppins Medium" pitchFamily="2" charset="77"/>
              </a:rPr>
              <a:t>Do they reference external sources?</a:t>
            </a:r>
          </a:p>
          <a:p>
            <a:pPr marL="914406" lvl="1" indent="-457200">
              <a:buFont typeface="Arial" panose="020B0604020202020204" pitchFamily="34" charset="0"/>
              <a:buChar char="•"/>
            </a:pPr>
            <a:r>
              <a:rPr lang="en-GB" sz="2000" dirty="0">
                <a:solidFill>
                  <a:srgbClr val="26213F"/>
                </a:solidFill>
                <a:latin typeface="Poppins Light" pitchFamily="2" charset="77"/>
                <a:cs typeface="Poppins Medium" pitchFamily="2" charset="77"/>
              </a:rPr>
              <a:t>Was the project well planned, organised and methodical</a:t>
            </a:r>
          </a:p>
          <a:p>
            <a:pPr marL="914406" lvl="1" indent="-457200">
              <a:buFont typeface="Arial" panose="020B0604020202020204" pitchFamily="34" charset="0"/>
              <a:buChar char="•"/>
            </a:pPr>
            <a:r>
              <a:rPr lang="en-GB" sz="2000" dirty="0">
                <a:solidFill>
                  <a:srgbClr val="26213F"/>
                </a:solidFill>
                <a:latin typeface="Poppins Light" pitchFamily="2" charset="77"/>
                <a:cs typeface="Poppins Medium" pitchFamily="2" charset="77"/>
              </a:rPr>
              <a:t>Did the students identify any challenges and suggest potential modifications?</a:t>
            </a:r>
          </a:p>
          <a:p>
            <a:pPr marL="914406" lvl="1" indent="-457200">
              <a:buFont typeface="Arial" panose="020B0604020202020204" pitchFamily="34" charset="0"/>
              <a:buChar char="•"/>
            </a:pPr>
            <a:r>
              <a:rPr lang="en-GB" sz="2000" dirty="0">
                <a:solidFill>
                  <a:srgbClr val="26213F"/>
                </a:solidFill>
                <a:latin typeface="Poppins Light" pitchFamily="2" charset="77"/>
                <a:cs typeface="Poppins Medium" pitchFamily="2" charset="77"/>
              </a:rPr>
              <a:t>Have they reflected on what skills they have learnt?</a:t>
            </a:r>
          </a:p>
        </p:txBody>
      </p:sp>
      <p:sp>
        <p:nvSpPr>
          <p:cNvPr id="3" name="Text Placeholder 2">
            <a:extLst>
              <a:ext uri="{FF2B5EF4-FFF2-40B4-BE49-F238E27FC236}">
                <a16:creationId xmlns:a16="http://schemas.microsoft.com/office/drawing/2014/main" id="{FE975C85-EEB3-464D-8099-BE6A6D30F079}"/>
              </a:ext>
            </a:extLst>
          </p:cNvPr>
          <p:cNvSpPr>
            <a:spLocks noGrp="1"/>
          </p:cNvSpPr>
          <p:nvPr>
            <p:ph type="body" sz="quarter" idx="16"/>
          </p:nvPr>
        </p:nvSpPr>
        <p:spPr/>
        <p:txBody>
          <a:bodyPr/>
          <a:lstStyle/>
          <a:p>
            <a:pPr marL="457200" indent="-457200">
              <a:buClr>
                <a:srgbClr val="26213F"/>
              </a:buClr>
              <a:buFont typeface="+mj-lt"/>
              <a:buAutoNum type="arabicPeriod" startAt="3"/>
            </a:pPr>
            <a:r>
              <a:rPr lang="en-GB" b="1" i="0" dirty="0"/>
              <a:t>Decide who will be your judges/reviewers </a:t>
            </a:r>
            <a:br>
              <a:rPr lang="en-GB" b="1" i="0" dirty="0"/>
            </a:br>
            <a:r>
              <a:rPr lang="en-GB" i="0" dirty="0"/>
              <a:t>This could just be you as the teacher, or with other STEM teachers at the school</a:t>
            </a:r>
            <a:br>
              <a:rPr lang="en-GB" i="0" dirty="0"/>
            </a:br>
            <a:endParaRPr lang="en-GB" i="0" dirty="0"/>
          </a:p>
          <a:p>
            <a:pPr marL="457200" indent="-457200">
              <a:buClr>
                <a:srgbClr val="26213F"/>
              </a:buClr>
              <a:buFont typeface="+mj-lt"/>
              <a:buAutoNum type="arabicPeriod" startAt="3"/>
            </a:pPr>
            <a:r>
              <a:rPr lang="en-GB" b="1" i="0" dirty="0"/>
              <a:t>Decide when the judges will review the projects</a:t>
            </a:r>
            <a:br>
              <a:rPr lang="en-GB" b="1" i="0" dirty="0"/>
            </a:br>
            <a:r>
              <a:rPr lang="en-GB" i="0" dirty="0"/>
              <a:t>This could be as part of the presentations at the science fair, or separately</a:t>
            </a:r>
            <a:br>
              <a:rPr lang="en-GB" i="0" dirty="0"/>
            </a:br>
            <a:endParaRPr lang="en-GB" i="0" dirty="0"/>
          </a:p>
          <a:p>
            <a:pPr marL="457200" indent="-457200">
              <a:buClr>
                <a:srgbClr val="26213F"/>
              </a:buClr>
              <a:buFont typeface="+mj-lt"/>
              <a:buAutoNum type="arabicPeriod" startAt="3"/>
            </a:pPr>
            <a:r>
              <a:rPr lang="en-GB" b="1" i="0" dirty="0"/>
              <a:t>Using the score card determine the winners and runners-up in the different categories</a:t>
            </a:r>
            <a:br>
              <a:rPr lang="en-GB" b="1" i="0" dirty="0"/>
            </a:br>
            <a:endParaRPr lang="en-GB" b="1" i="0" dirty="0"/>
          </a:p>
          <a:p>
            <a:pPr marL="457200" indent="-457200">
              <a:buClr>
                <a:srgbClr val="26213F"/>
              </a:buClr>
              <a:buFont typeface="+mj-lt"/>
              <a:buAutoNum type="arabicPeriod" startAt="3"/>
            </a:pPr>
            <a:r>
              <a:rPr lang="en-GB" b="1" i="0" dirty="0"/>
              <a:t>Announce the winners and runners-up as part of an awards ceremony</a:t>
            </a:r>
            <a:br>
              <a:rPr lang="en-GB" b="1" i="0" dirty="0"/>
            </a:br>
            <a:r>
              <a:rPr lang="en-GB" i="0" dirty="0"/>
              <a:t>This is an opportunity to recognise the work of the students and you should feel free to have as many winners and runners-up in each category so that everyone feels included. You can hand out trophies and certificates </a:t>
            </a:r>
          </a:p>
        </p:txBody>
      </p:sp>
      <p:sp>
        <p:nvSpPr>
          <p:cNvPr id="4" name="Text Placeholder 3">
            <a:extLst>
              <a:ext uri="{FF2B5EF4-FFF2-40B4-BE49-F238E27FC236}">
                <a16:creationId xmlns:a16="http://schemas.microsoft.com/office/drawing/2014/main" id="{D169A4CF-124F-A502-3E4B-E7E4F01282B1}"/>
              </a:ext>
            </a:extLst>
          </p:cNvPr>
          <p:cNvSpPr>
            <a:spLocks noGrp="1"/>
          </p:cNvSpPr>
          <p:nvPr>
            <p:ph type="body" sz="quarter" idx="15"/>
          </p:nvPr>
        </p:nvSpPr>
        <p:spPr/>
        <p:txBody>
          <a:bodyPr lIns="91440" tIns="45720" rIns="91440" bIns="45720" anchor="t"/>
          <a:lstStyle/>
          <a:p>
            <a:r>
              <a:rPr lang="en-GB" sz="4800" i="0">
                <a:latin typeface="Poppins"/>
                <a:cs typeface="Poppins"/>
              </a:rPr>
              <a:t>Hosting an Awards Ceremony</a:t>
            </a:r>
          </a:p>
        </p:txBody>
      </p:sp>
    </p:spTree>
    <p:extLst>
      <p:ext uri="{BB962C8B-B14F-4D97-AF65-F5344CB8AC3E}">
        <p14:creationId xmlns:p14="http://schemas.microsoft.com/office/powerpoint/2010/main" val="16776717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539047"/>
            <a:ext cx="19159325" cy="7202217"/>
          </a:xfrm>
        </p:spPr>
        <p:txBody>
          <a:bodyPr lIns="91440" tIns="45720" rIns="91440" bIns="45720" anchor="t"/>
          <a:lstStyle/>
          <a:p>
            <a:pPr>
              <a:buClr>
                <a:srgbClr val="FEC759"/>
              </a:buClr>
              <a:buSzPct val="110000"/>
            </a:pPr>
            <a:r>
              <a:rPr lang="en-US" sz="4000" i="0" dirty="0">
                <a:solidFill>
                  <a:srgbClr val="FFC000"/>
                </a:solidFill>
                <a:latin typeface="Poppins"/>
                <a:cs typeface="Poppins"/>
              </a:rPr>
              <a:t>Project concept – define your problem</a:t>
            </a:r>
          </a:p>
          <a:p>
            <a:pPr>
              <a:buClr>
                <a:srgbClr val="FEC759"/>
              </a:buClr>
              <a:buSzPct val="110000"/>
            </a:pPr>
            <a:r>
              <a:rPr lang="en-US" sz="3600" i="0" dirty="0">
                <a:latin typeface="Poppins"/>
                <a:cs typeface="Poppins"/>
              </a:rPr>
              <a:t>Step 2: Focus your Problem</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Why is this important? What is the core problem at the heart of the issue? </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What are the particular issues? Where does it happen? Who does it impact?</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CAN WE MAKE OUR AIR FRESH AGAIN?</a:t>
            </a:r>
          </a:p>
          <a:p>
            <a:endParaRPr lang="en-GB"/>
          </a:p>
        </p:txBody>
      </p:sp>
    </p:spTree>
    <p:extLst>
      <p:ext uri="{BB962C8B-B14F-4D97-AF65-F5344CB8AC3E}">
        <p14:creationId xmlns:p14="http://schemas.microsoft.com/office/powerpoint/2010/main" val="42075424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197045"/>
            <a:ext cx="19159325" cy="7202217"/>
          </a:xfrm>
        </p:spPr>
        <p:txBody>
          <a:bodyPr lIns="91440" tIns="45720" rIns="91440" bIns="45720" anchor="t"/>
          <a:lstStyle/>
          <a:p>
            <a:pPr>
              <a:buClr>
                <a:srgbClr val="FEC759"/>
              </a:buClr>
              <a:buSzPct val="110000"/>
            </a:pPr>
            <a:r>
              <a:rPr lang="en-US" sz="4000" i="0" dirty="0">
                <a:solidFill>
                  <a:srgbClr val="FFC000"/>
                </a:solidFill>
                <a:latin typeface="Poppins"/>
                <a:cs typeface="Poppins"/>
              </a:rPr>
              <a:t>Project concept – define your problem</a:t>
            </a:r>
          </a:p>
          <a:p>
            <a:pPr>
              <a:buClr>
                <a:srgbClr val="FEC759"/>
              </a:buClr>
              <a:buSzPct val="110000"/>
            </a:pPr>
            <a:r>
              <a:rPr lang="en-US" sz="3600" i="0" dirty="0">
                <a:latin typeface="Poppins"/>
                <a:cs typeface="Poppins"/>
              </a:rPr>
              <a:t>Step 3: Create your Problem Statement, which describes the problem you will solve.</a:t>
            </a:r>
          </a:p>
          <a:p>
            <a:pPr>
              <a:buClr>
                <a:srgbClr val="FEC759"/>
              </a:buClr>
              <a:buSzPct val="110000"/>
            </a:pPr>
            <a:r>
              <a:rPr lang="en-US" sz="3600" i="0" dirty="0">
                <a:solidFill>
                  <a:schemeClr val="bg1"/>
                </a:solidFill>
                <a:latin typeface="Poppins"/>
                <a:cs typeface="Poppins"/>
              </a:rPr>
              <a:t>Use the following three W’s to create it:</a:t>
            </a:r>
          </a:p>
          <a:p>
            <a:pPr marL="571500" indent="-571500">
              <a:buClr>
                <a:srgbClr val="FEC759"/>
              </a:buClr>
              <a:buSzPct val="110000"/>
              <a:buFont typeface="Arial" panose="020B0604020202020204" pitchFamily="34" charset="0"/>
              <a:buChar char="•"/>
            </a:pPr>
            <a:r>
              <a:rPr lang="en-US" sz="3600" i="0" dirty="0">
                <a:solidFill>
                  <a:schemeClr val="accent1"/>
                </a:solidFill>
                <a:latin typeface="Poppins"/>
                <a:cs typeface="Poppins"/>
              </a:rPr>
              <a:t>WHO or WHAT is facing your problem? </a:t>
            </a:r>
          </a:p>
          <a:p>
            <a:pPr marL="571500" indent="-571500">
              <a:buClr>
                <a:srgbClr val="FEC759"/>
              </a:buClr>
              <a:buSzPct val="110000"/>
              <a:buFont typeface="Arial" panose="020B0604020202020204" pitchFamily="34" charset="0"/>
              <a:buChar char="•"/>
            </a:pPr>
            <a:r>
              <a:rPr lang="en-US" sz="3600" i="0" dirty="0">
                <a:solidFill>
                  <a:schemeClr val="accent4"/>
                </a:solidFill>
                <a:latin typeface="Poppins"/>
                <a:cs typeface="Poppins"/>
              </a:rPr>
              <a:t>WHAT is the problem they are facing?</a:t>
            </a:r>
          </a:p>
          <a:p>
            <a:pPr marL="571500" indent="-571500">
              <a:buClr>
                <a:srgbClr val="FEC759"/>
              </a:buClr>
              <a:buSzPct val="110000"/>
              <a:buFont typeface="Arial" panose="020B0604020202020204" pitchFamily="34" charset="0"/>
              <a:buChar char="•"/>
            </a:pPr>
            <a:r>
              <a:rPr lang="en-US" sz="3600" i="0" dirty="0">
                <a:solidFill>
                  <a:schemeClr val="accent5"/>
                </a:solidFill>
                <a:latin typeface="Poppins"/>
                <a:cs typeface="Poppins"/>
              </a:rPr>
              <a:t>WHY should this problem be solved / WHAT will your solution do and help?</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CAN WE MAKE OUR AIR FRESH AGAIN?</a:t>
            </a:r>
            <a:endParaRPr lang="en-US" sz="4800" i="0"/>
          </a:p>
          <a:p>
            <a:endParaRPr lang="en-GB"/>
          </a:p>
        </p:txBody>
      </p:sp>
      <p:sp>
        <p:nvSpPr>
          <p:cNvPr id="7" name="TextBox 6">
            <a:extLst>
              <a:ext uri="{FF2B5EF4-FFF2-40B4-BE49-F238E27FC236}">
                <a16:creationId xmlns:a16="http://schemas.microsoft.com/office/drawing/2014/main" id="{A4E2A5F0-7A1A-DFA2-44F5-C06C6462BB82}"/>
              </a:ext>
            </a:extLst>
          </p:cNvPr>
          <p:cNvSpPr txBox="1"/>
          <p:nvPr/>
        </p:nvSpPr>
        <p:spPr>
          <a:xfrm>
            <a:off x="10021119" y="4622896"/>
            <a:ext cx="9530261" cy="2062103"/>
          </a:xfrm>
          <a:prstGeom prst="rect">
            <a:avLst/>
          </a:prstGeom>
          <a:solidFill>
            <a:schemeClr val="bg1"/>
          </a:solidFill>
          <a:ln>
            <a:solidFill>
              <a:srgbClr val="FEC700"/>
            </a:solidFill>
          </a:ln>
        </p:spPr>
        <p:txBody>
          <a:bodyPr wrap="square" lIns="91440" tIns="45720" rIns="91440" bIns="45720" rtlCol="0" anchor="t">
            <a:spAutoFit/>
          </a:bodyPr>
          <a:lstStyle/>
          <a:p>
            <a:pPr algn="ctr"/>
            <a:r>
              <a:rPr lang="en-US" sz="3200" b="1">
                <a:solidFill>
                  <a:srgbClr val="92D050"/>
                </a:solidFill>
                <a:latin typeface="Poppins"/>
                <a:cs typeface="Calibri"/>
              </a:rPr>
              <a:t>Cars</a:t>
            </a:r>
            <a:r>
              <a:rPr lang="en-US" sz="3200" b="1">
                <a:solidFill>
                  <a:schemeClr val="accent4"/>
                </a:solidFill>
                <a:latin typeface="Poppins"/>
                <a:cs typeface="Calibri"/>
              </a:rPr>
              <a:t> contribute to bad air quality</a:t>
            </a:r>
            <a:r>
              <a:rPr lang="en-US" sz="3200" b="1">
                <a:solidFill>
                  <a:srgbClr val="92D050"/>
                </a:solidFill>
                <a:latin typeface="Poppins"/>
                <a:cs typeface="Calibri"/>
              </a:rPr>
              <a:t>.  </a:t>
            </a:r>
            <a:r>
              <a:rPr lang="en-US" sz="3200" b="1">
                <a:solidFill>
                  <a:schemeClr val="accent5"/>
                </a:solidFill>
                <a:latin typeface="Poppins"/>
                <a:cs typeface="Calibri"/>
              </a:rPr>
              <a:t>My solution will help to reduce the pollutants that cars produce, to make the air cleaner and people healthier.</a:t>
            </a:r>
          </a:p>
        </p:txBody>
      </p:sp>
    </p:spTree>
    <p:extLst>
      <p:ext uri="{BB962C8B-B14F-4D97-AF65-F5344CB8AC3E}">
        <p14:creationId xmlns:p14="http://schemas.microsoft.com/office/powerpoint/2010/main" val="21591562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r>
              <a:rPr lang="en-US" sz="4400" i="0" dirty="0">
                <a:solidFill>
                  <a:srgbClr val="002060"/>
                </a:solidFill>
                <a:latin typeface="Poppins"/>
                <a:cs typeface="Segoe UI"/>
              </a:rPr>
              <a:t>Project process – ideas, prototype, test</a:t>
            </a:r>
            <a:endParaRPr lang="en-US" sz="4400" b="0" i="0" dirty="0">
              <a:solidFill>
                <a:srgbClr val="002060"/>
              </a:solidFill>
              <a:latin typeface="Poppins"/>
              <a:cs typeface="Segoe UI"/>
            </a:endParaRPr>
          </a:p>
          <a:p>
            <a:r>
              <a:rPr lang="en-US" sz="3200" b="0" i="0" dirty="0">
                <a:latin typeface="Poppins"/>
                <a:cs typeface="Segoe UI"/>
              </a:rPr>
              <a:t>The next step is to think of </a:t>
            </a:r>
            <a:r>
              <a:rPr lang="en-US" sz="3200" i="0" dirty="0">
                <a:latin typeface="Poppins"/>
                <a:cs typeface="Segoe UI"/>
              </a:rPr>
              <a:t>ideas</a:t>
            </a:r>
            <a:r>
              <a:rPr lang="en-US" sz="3200" b="0" i="0" dirty="0">
                <a:latin typeface="Poppins"/>
                <a:cs typeface="Segoe UI"/>
              </a:rPr>
              <a:t> for your potential solutions, decide on your </a:t>
            </a:r>
            <a:r>
              <a:rPr lang="en-US" sz="3200" b="0" i="0" dirty="0" err="1">
                <a:latin typeface="Poppins"/>
                <a:cs typeface="Segoe UI"/>
              </a:rPr>
              <a:t>favourite</a:t>
            </a:r>
            <a:r>
              <a:rPr lang="en-US" sz="3200" b="0" i="0" dirty="0">
                <a:latin typeface="Poppins"/>
                <a:cs typeface="Segoe UI"/>
              </a:rPr>
              <a:t>, </a:t>
            </a:r>
            <a:r>
              <a:rPr lang="en-US" sz="3200" i="0" dirty="0">
                <a:latin typeface="Poppins"/>
                <a:cs typeface="Segoe UI"/>
              </a:rPr>
              <a:t>prototype</a:t>
            </a:r>
            <a:r>
              <a:rPr lang="en-US" sz="3200" b="0" i="0" dirty="0">
                <a:latin typeface="Poppins"/>
                <a:cs typeface="Segoe UI"/>
              </a:rPr>
              <a:t> this idea,</a:t>
            </a:r>
            <a:r>
              <a:rPr lang="en-US" sz="3200" b="0" i="0" dirty="0">
                <a:solidFill>
                  <a:srgbClr val="FFFFFF"/>
                </a:solidFill>
                <a:latin typeface="Poppins"/>
                <a:cs typeface="Segoe UI"/>
              </a:rPr>
              <a:t> </a:t>
            </a:r>
            <a:r>
              <a:rPr lang="en-US" sz="3200" b="0" i="0" dirty="0">
                <a:latin typeface="Poppins"/>
                <a:cs typeface="Segoe UI"/>
              </a:rPr>
              <a:t>and then think of ways to</a:t>
            </a:r>
            <a:r>
              <a:rPr lang="en-US" sz="3200" b="0" i="0" dirty="0">
                <a:solidFill>
                  <a:srgbClr val="FFFFFF"/>
                </a:solidFill>
                <a:latin typeface="Poppins"/>
                <a:cs typeface="Segoe UI"/>
              </a:rPr>
              <a:t> </a:t>
            </a:r>
            <a:r>
              <a:rPr lang="en-US" sz="3200" i="0" dirty="0">
                <a:latin typeface="Poppins"/>
                <a:cs typeface="Segoe UI"/>
              </a:rPr>
              <a:t>test</a:t>
            </a:r>
            <a:r>
              <a:rPr lang="en-US" sz="3200" b="0" i="0" dirty="0">
                <a:solidFill>
                  <a:srgbClr val="FFFFFF"/>
                </a:solidFill>
                <a:latin typeface="Poppins"/>
                <a:cs typeface="Segoe UI"/>
              </a:rPr>
              <a:t> </a:t>
            </a:r>
            <a:r>
              <a:rPr lang="en-US" sz="3200" b="0" i="0" dirty="0">
                <a:latin typeface="Poppins"/>
                <a:cs typeface="Segoe UI"/>
              </a:rPr>
              <a:t>it against your problem statement.</a:t>
            </a:r>
          </a:p>
          <a:p>
            <a:r>
              <a:rPr lang="en-US" sz="3200" i="0" dirty="0">
                <a:solidFill>
                  <a:srgbClr val="002060"/>
                </a:solidFill>
                <a:latin typeface="Poppins"/>
                <a:cs typeface="Segoe UI"/>
              </a:rPr>
              <a:t>The outcome is to </a:t>
            </a:r>
            <a:r>
              <a:rPr lang="en-US" sz="3200" i="0" u="sng" dirty="0">
                <a:solidFill>
                  <a:srgbClr val="002060"/>
                </a:solidFill>
                <a:latin typeface="Poppins"/>
                <a:cs typeface="Segoe UI"/>
              </a:rPr>
              <a:t>create a solution to your problem and think of ways to test it.</a:t>
            </a:r>
            <a:endParaRPr lang="en-US" sz="3200" b="0" i="0" dirty="0">
              <a:solidFill>
                <a:srgbClr val="002060"/>
              </a:solidFill>
              <a:latin typeface="Poppins"/>
              <a:cs typeface="Segoe UI"/>
            </a:endParaRPr>
          </a:p>
          <a:p>
            <a:pPr marL="457200" indent="-457200">
              <a:buFont typeface="Arial"/>
              <a:buChar char="•"/>
            </a:pPr>
            <a:r>
              <a:rPr lang="en-US" sz="3200" i="0" dirty="0">
                <a:latin typeface="Poppins"/>
                <a:cs typeface="Arial"/>
              </a:rPr>
              <a:t>Through doing this you will develop the following skills:</a:t>
            </a:r>
            <a:endParaRPr lang="en-US" sz="3200" b="0" i="0" dirty="0">
              <a:latin typeface="Poppins"/>
              <a:cs typeface="Arial"/>
            </a:endParaRPr>
          </a:p>
          <a:p>
            <a:pPr marL="1028700" lvl="1" indent="-571500">
              <a:buFont typeface="Arial"/>
              <a:buChar char="•"/>
            </a:pPr>
            <a:r>
              <a:rPr lang="en-US" sz="3200" spc="-150" dirty="0">
                <a:solidFill>
                  <a:schemeClr val="bg1"/>
                </a:solidFill>
                <a:latin typeface="Poppins"/>
                <a:cs typeface="Arial"/>
              </a:rPr>
              <a:t>Research and communication skills</a:t>
            </a:r>
          </a:p>
          <a:p>
            <a:pPr marL="1028700" lvl="1" indent="-571500">
              <a:buFont typeface="Arial"/>
              <a:buChar char="•"/>
            </a:pPr>
            <a:r>
              <a:rPr lang="en-US" sz="3200" spc="-150" dirty="0">
                <a:solidFill>
                  <a:schemeClr val="bg1"/>
                </a:solidFill>
                <a:latin typeface="Poppins"/>
                <a:cs typeface="Arial"/>
              </a:rPr>
              <a:t>Creative and logical thinking</a:t>
            </a:r>
          </a:p>
          <a:p>
            <a:pPr marL="1028700" lvl="1" indent="-571500">
              <a:buFont typeface="Arial"/>
              <a:buChar char="•"/>
            </a:pPr>
            <a:r>
              <a:rPr lang="en-US" sz="3200" spc="-150" dirty="0">
                <a:solidFill>
                  <a:schemeClr val="bg1"/>
                </a:solidFill>
                <a:latin typeface="Poppins"/>
                <a:cs typeface="Arial"/>
              </a:rPr>
              <a:t>Decision making</a:t>
            </a:r>
          </a:p>
          <a:p>
            <a:endParaRPr lang="en-GB" dirty="0">
              <a:latin typeface="Poppins"/>
              <a:cs typeface="Segoe UI"/>
            </a:endParaRPr>
          </a:p>
          <a:p>
            <a:endParaRPr lang="en-US" sz="4400" dirty="0">
              <a:solidFill>
                <a:srgbClr val="002060"/>
              </a:solidFill>
              <a:latin typeface="Poppins"/>
              <a:cs typeface="Poppins"/>
            </a:endParaRPr>
          </a:p>
          <a:p>
            <a:endParaRPr lang="en-GB"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CAN WE MAKE OUR AIR FRESH AGAIN?</a:t>
            </a:r>
            <a:endParaRPr lang="en-US" sz="4800" i="0"/>
          </a:p>
          <a:p>
            <a:endParaRPr lang="en-GB"/>
          </a:p>
        </p:txBody>
      </p:sp>
    </p:spTree>
    <p:extLst>
      <p:ext uri="{BB962C8B-B14F-4D97-AF65-F5344CB8AC3E}">
        <p14:creationId xmlns:p14="http://schemas.microsoft.com/office/powerpoint/2010/main" val="38773049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0" y="2567253"/>
            <a:ext cx="19875499" cy="7202217"/>
          </a:xfrm>
        </p:spPr>
        <p:txBody>
          <a:bodyPr lIns="91440" tIns="45720" rIns="91440" bIns="45720" anchor="t"/>
          <a:lstStyle/>
          <a:p>
            <a:r>
              <a:rPr lang="en-US" sz="4400" i="0" dirty="0">
                <a:latin typeface="Poppins"/>
                <a:cs typeface="Poppins"/>
              </a:rPr>
              <a:t>Project process – ideas. </a:t>
            </a:r>
            <a:r>
              <a:rPr lang="en-GB" sz="3200" i="0" dirty="0">
                <a:solidFill>
                  <a:srgbClr val="FFC000"/>
                </a:solidFill>
                <a:latin typeface="Poppins"/>
                <a:cs typeface="Poppins"/>
              </a:rPr>
              <a:t>Think of an interesting, and creative solution to your problem.</a:t>
            </a:r>
          </a:p>
          <a:p>
            <a:r>
              <a:rPr lang="en-GB" sz="3200" i="0" dirty="0">
                <a:solidFill>
                  <a:srgbClr val="FFC000"/>
                </a:solidFill>
                <a:latin typeface="Poppins"/>
                <a:cs typeface="Poppins"/>
              </a:rPr>
              <a:t>Step 1: Research what is out there already. </a:t>
            </a:r>
            <a:r>
              <a:rPr lang="en-GB" sz="3200" i="0" dirty="0">
                <a:solidFill>
                  <a:schemeClr val="bg1"/>
                </a:solidFill>
                <a:latin typeface="Poppins"/>
                <a:cs typeface="Poppins"/>
              </a:rPr>
              <a:t>This will also give you inspiration for your solution. </a:t>
            </a:r>
            <a:endParaRPr lang="en-GB" sz="3200" i="0" dirty="0">
              <a:solidFill>
                <a:schemeClr val="bg1"/>
              </a:solidFill>
            </a:endParaRPr>
          </a:p>
          <a:p>
            <a:r>
              <a:rPr lang="en-GB" sz="3200" i="0" dirty="0">
                <a:latin typeface="Poppins"/>
                <a:cs typeface="Poppins"/>
              </a:rPr>
              <a:t>Step 2: Think of at least five new ideas for your solution. </a:t>
            </a:r>
            <a:endParaRPr lang="en-GB" sz="3200" i="0" dirty="0"/>
          </a:p>
          <a:p>
            <a:pPr>
              <a:lnSpc>
                <a:spcPct val="100000"/>
              </a:lnSpc>
            </a:pPr>
            <a:r>
              <a:rPr lang="en-GB" sz="3200" i="0" dirty="0">
                <a:solidFill>
                  <a:schemeClr val="bg1"/>
                </a:solidFill>
                <a:latin typeface="Poppins"/>
                <a:cs typeface="Poppins"/>
              </a:rPr>
              <a:t>Top tips for developing ideas to your solution:</a:t>
            </a:r>
          </a:p>
          <a:p>
            <a:pPr marL="914400" lvl="1" indent="-457200">
              <a:buFontTx/>
              <a:buChar char="-"/>
            </a:pPr>
            <a:r>
              <a:rPr lang="en-GB" sz="3200" dirty="0">
                <a:solidFill>
                  <a:schemeClr val="bg1"/>
                </a:solidFill>
                <a:latin typeface="Poppins"/>
                <a:cs typeface="Poppins"/>
              </a:rPr>
              <a:t>It’s not about perfection – don’t be judgemental.</a:t>
            </a:r>
          </a:p>
          <a:p>
            <a:pPr marL="914400" lvl="1" indent="-457200">
              <a:buFontTx/>
              <a:buChar char="-"/>
            </a:pPr>
            <a:r>
              <a:rPr lang="en-GB" sz="3200" dirty="0">
                <a:solidFill>
                  <a:schemeClr val="bg1"/>
                </a:solidFill>
                <a:latin typeface="Poppins"/>
                <a:cs typeface="Poppins"/>
              </a:rPr>
              <a:t>Warm up your brain before – then give yourself a time limit.</a:t>
            </a:r>
          </a:p>
          <a:p>
            <a:pPr marL="914400" lvl="1" indent="-457200">
              <a:buFontTx/>
              <a:buChar char="-"/>
            </a:pPr>
            <a:r>
              <a:rPr lang="en-GB" sz="3200" dirty="0">
                <a:solidFill>
                  <a:schemeClr val="bg1"/>
                </a:solidFill>
                <a:latin typeface="Poppins"/>
                <a:cs typeface="Poppins"/>
              </a:rPr>
              <a:t>Write each new idea on a separate post-it to see them all.</a:t>
            </a:r>
          </a:p>
          <a:p>
            <a:pPr marL="914400" lvl="1" indent="-457200">
              <a:buFontTx/>
              <a:buChar char="-"/>
            </a:pPr>
            <a:r>
              <a:rPr lang="en-GB" sz="3200" dirty="0">
                <a:solidFill>
                  <a:schemeClr val="bg1"/>
                </a:solidFill>
                <a:latin typeface="Poppins"/>
                <a:cs typeface="Poppins"/>
              </a:rPr>
              <a:t>Your idea doesn’t have to be 100% original, many ideas adapt, add to an existing idea, or merge two current ideas to create something new.</a:t>
            </a:r>
          </a:p>
          <a:p>
            <a:pPr marL="457200" indent="-457200">
              <a:buFont typeface="Arial" panose="020B0604020202020204" pitchFamily="34" charset="0"/>
              <a:buChar char="•"/>
            </a:pPr>
            <a:r>
              <a:rPr lang="en-GB" sz="3200" i="0" dirty="0">
                <a:latin typeface="Poppins"/>
                <a:cs typeface="Poppins"/>
              </a:rPr>
              <a:t>Step 3: Select your top idea , to take forward to the next stage. </a:t>
            </a:r>
            <a:r>
              <a:rPr lang="en-GB" sz="3200" i="0" dirty="0">
                <a:solidFill>
                  <a:schemeClr val="bg1"/>
                </a:solidFill>
                <a:latin typeface="Poppins"/>
                <a:cs typeface="Poppins"/>
              </a:rPr>
              <a:t>Use your problem statement to help.</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a:latin typeface="Poppins"/>
                <a:cs typeface="Poppins"/>
              </a:rPr>
              <a:t>CAN WE MAKE OUR AIR FRESH AGAIN?</a:t>
            </a:r>
            <a:endParaRPr lang="en-US" sz="4800" i="0"/>
          </a:p>
          <a:p>
            <a:endParaRPr lang="en-GB"/>
          </a:p>
        </p:txBody>
      </p:sp>
    </p:spTree>
    <p:extLst>
      <p:ext uri="{BB962C8B-B14F-4D97-AF65-F5344CB8AC3E}">
        <p14:creationId xmlns:p14="http://schemas.microsoft.com/office/powerpoint/2010/main" val="32107901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417524"/>
            <a:ext cx="19291896" cy="7202217"/>
          </a:xfrm>
        </p:spPr>
        <p:txBody>
          <a:bodyPr lIns="91440" tIns="45720" rIns="91440" bIns="45720" anchor="t"/>
          <a:lstStyle/>
          <a:p>
            <a:r>
              <a:rPr lang="en-US" sz="4400" i="0" dirty="0">
                <a:latin typeface="Poppins"/>
                <a:cs typeface="Poppins"/>
              </a:rPr>
              <a:t>Project process – prototype </a:t>
            </a:r>
            <a:endParaRPr lang="en-US" sz="4400" i="0" dirty="0"/>
          </a:p>
          <a:p>
            <a:r>
              <a:rPr lang="en-GB" sz="3200" i="0" dirty="0">
                <a:solidFill>
                  <a:srgbClr val="FFC000"/>
                </a:solidFill>
                <a:latin typeface="Poppins"/>
                <a:cs typeface="Poppins"/>
              </a:rPr>
              <a:t>Prototype Your Chosen Idea. A prototype is a first drawing or model  of an idea. </a:t>
            </a:r>
            <a:endParaRPr lang="en-GB" sz="3200" i="0" dirty="0">
              <a:solidFill>
                <a:srgbClr val="FFC000"/>
              </a:solidFill>
            </a:endParaRPr>
          </a:p>
          <a:p>
            <a:r>
              <a:rPr lang="en-GB" sz="3200" i="0" dirty="0">
                <a:solidFill>
                  <a:schemeClr val="bg1"/>
                </a:solidFill>
                <a:latin typeface="Poppins"/>
                <a:cs typeface="Poppins"/>
              </a:rPr>
              <a:t>Either draw (2D) or model (3D) your idea. </a:t>
            </a:r>
            <a:endParaRPr lang="en-GB" sz="3200" i="0" dirty="0">
              <a:solidFill>
                <a:schemeClr val="bg1"/>
              </a:solidFill>
            </a:endParaRPr>
          </a:p>
          <a:p>
            <a:r>
              <a:rPr lang="en-GB" sz="3200" i="0" dirty="0">
                <a:solidFill>
                  <a:schemeClr val="bg1"/>
                </a:solidFill>
                <a:latin typeface="Poppins"/>
                <a:cs typeface="Poppins"/>
              </a:rPr>
              <a:t>Add labels, or communicate what each part will do, and consider materials, construction, size etc.</a:t>
            </a:r>
          </a:p>
          <a:p>
            <a:endParaRPr lang="en-GB" sz="3200" dirty="0">
              <a:solidFill>
                <a:schemeClr val="bg1"/>
              </a:solidFill>
            </a:endParaRPr>
          </a:p>
          <a:p>
            <a:pPr marL="914400" lvl="1" indent="-457200">
              <a:buFontTx/>
              <a:buChar char="-"/>
            </a:pPr>
            <a:endParaRPr lang="en-GB" sz="3200" dirty="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CAN WE MAKE OUR AIR FRESH AGAIN?</a:t>
            </a:r>
            <a:endParaRPr lang="en-US" i="0"/>
          </a:p>
          <a:p>
            <a:endParaRPr lang="en-GB"/>
          </a:p>
        </p:txBody>
      </p:sp>
    </p:spTree>
    <p:extLst>
      <p:ext uri="{BB962C8B-B14F-4D97-AF65-F5344CB8AC3E}">
        <p14:creationId xmlns:p14="http://schemas.microsoft.com/office/powerpoint/2010/main" val="27018751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256582"/>
            <a:ext cx="19875499" cy="7202217"/>
          </a:xfrm>
        </p:spPr>
        <p:txBody>
          <a:bodyPr lIns="91440" tIns="45720" rIns="91440" bIns="45720" anchor="t"/>
          <a:lstStyle/>
          <a:p>
            <a:r>
              <a:rPr lang="en-US" sz="4400" i="0" dirty="0">
                <a:latin typeface="Poppins"/>
                <a:cs typeface="Poppins"/>
              </a:rPr>
              <a:t>Project process – test</a:t>
            </a:r>
            <a:endParaRPr lang="en-US" sz="4400" i="0" dirty="0"/>
          </a:p>
          <a:p>
            <a:r>
              <a:rPr lang="en-GB" sz="3200" i="0" dirty="0">
                <a:latin typeface="Poppins"/>
                <a:cs typeface="Poppins"/>
              </a:rPr>
              <a:t>How would you test your solution?  </a:t>
            </a:r>
            <a:r>
              <a:rPr lang="en-GB" sz="3200" i="0" dirty="0">
                <a:solidFill>
                  <a:schemeClr val="bg1"/>
                </a:solidFill>
                <a:latin typeface="Poppins"/>
                <a:cs typeface="Poppins"/>
              </a:rPr>
              <a:t>An important STEM skill is learning from failure. </a:t>
            </a:r>
            <a:endParaRPr lang="en-GB" sz="3200" i="0" dirty="0">
              <a:solidFill>
                <a:schemeClr val="bg1"/>
              </a:solidFill>
            </a:endParaRPr>
          </a:p>
          <a:p>
            <a:r>
              <a:rPr lang="en-GB" sz="3200" i="0" dirty="0">
                <a:solidFill>
                  <a:schemeClr val="bg1"/>
                </a:solidFill>
                <a:latin typeface="Poppins"/>
                <a:cs typeface="Poppins"/>
              </a:rPr>
              <a:t>Why is testing important? What can it teach us?</a:t>
            </a:r>
          </a:p>
          <a:p>
            <a:r>
              <a:rPr lang="en-GB" sz="3200" i="0" dirty="0">
                <a:solidFill>
                  <a:schemeClr val="bg1"/>
                </a:solidFill>
                <a:latin typeface="Poppins"/>
                <a:cs typeface="Poppins"/>
              </a:rPr>
              <a:t>Consider how you would test your idea and record this. Would it be tested over time, in different locations, against a control? Would you need to collect data or feedback?  </a:t>
            </a:r>
            <a:endParaRPr lang="en-GB" sz="3200" i="0" dirty="0">
              <a:solidFill>
                <a:schemeClr val="bg1"/>
              </a:solidFill>
            </a:endParaRPr>
          </a:p>
          <a:p>
            <a:pPr marL="914400" lvl="1" indent="-457200">
              <a:buFontTx/>
              <a:buChar char="-"/>
            </a:pPr>
            <a:endParaRPr lang="en-GB" sz="3200" dirty="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CAN WE MAKE OUR AIR FRESH AGAIN?</a:t>
            </a:r>
            <a:endParaRPr lang="en-US" sz="4800"/>
          </a:p>
          <a:p>
            <a:endParaRPr lang="en-GB"/>
          </a:p>
        </p:txBody>
      </p:sp>
    </p:spTree>
    <p:extLst>
      <p:ext uri="{BB962C8B-B14F-4D97-AF65-F5344CB8AC3E}">
        <p14:creationId xmlns:p14="http://schemas.microsoft.com/office/powerpoint/2010/main" val="14194212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pPr>
              <a:buClr>
                <a:srgbClr val="FEC759"/>
              </a:buClr>
              <a:buSzPct val="110000"/>
            </a:pPr>
            <a:r>
              <a:rPr lang="en-US" sz="4400" i="0" dirty="0">
                <a:solidFill>
                  <a:srgbClr val="002060"/>
                </a:solidFill>
                <a:latin typeface="Poppins"/>
                <a:cs typeface="Poppins"/>
              </a:rPr>
              <a:t>Project Outcome – reflection</a:t>
            </a:r>
          </a:p>
          <a:p>
            <a:pPr>
              <a:buClr>
                <a:srgbClr val="FEC759"/>
              </a:buClr>
              <a:buSzPct val="110000"/>
            </a:pPr>
            <a:r>
              <a:rPr lang="en-US" sz="3200" i="0" dirty="0">
                <a:latin typeface="Poppins"/>
                <a:cs typeface="Poppins"/>
              </a:rPr>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i="0" dirty="0">
                <a:solidFill>
                  <a:srgbClr val="002060"/>
                </a:solidFill>
                <a:latin typeface="Poppins"/>
                <a:cs typeface="Poppins"/>
              </a:rPr>
              <a:t>The outcome is to </a:t>
            </a:r>
            <a:r>
              <a:rPr lang="en-US" sz="3200" i="0" u="sng" dirty="0">
                <a:solidFill>
                  <a:srgbClr val="002060"/>
                </a:solidFill>
                <a:latin typeface="Poppins"/>
                <a:cs typeface="Poppins"/>
              </a:rPr>
              <a:t>reflect on the project for yourself, your learning and the next steps to take.</a:t>
            </a:r>
            <a:endParaRPr lang="en-US" sz="3200" i="0" dirty="0">
              <a:solidFill>
                <a:srgbClr val="002060"/>
              </a:solidFill>
              <a:latin typeface="Poppins"/>
              <a:cs typeface="Poppins"/>
            </a:endParaRPr>
          </a:p>
          <a:p>
            <a:pPr marL="457200" indent="-457200">
              <a:buClr>
                <a:srgbClr val="FEC759"/>
              </a:buClr>
              <a:buSzPct val="110000"/>
              <a:buFontTx/>
              <a:buChar char="-"/>
            </a:pPr>
            <a:r>
              <a:rPr lang="en-US" sz="3200" i="0" dirty="0">
                <a:latin typeface="Poppins"/>
                <a:cs typeface="Poppins"/>
              </a:rPr>
              <a:t>Through doing this you will develop the following skills:</a:t>
            </a:r>
          </a:p>
          <a:p>
            <a:pPr marL="1028700" lvl="1" indent="-571500">
              <a:buClr>
                <a:srgbClr val="FEC759"/>
              </a:buClr>
              <a:buSzPct val="110000"/>
              <a:buFontTx/>
              <a:buChar char="-"/>
            </a:pPr>
            <a:r>
              <a:rPr lang="en-US" sz="3200" dirty="0">
                <a:solidFill>
                  <a:schemeClr val="bg1"/>
                </a:solidFill>
                <a:latin typeface="Poppins"/>
                <a:cs typeface="Poppins"/>
              </a:rPr>
              <a:t>Goal-Setting</a:t>
            </a:r>
          </a:p>
          <a:p>
            <a:pPr marL="1028700" lvl="1" indent="-571500">
              <a:buClr>
                <a:srgbClr val="FEC759"/>
              </a:buClr>
              <a:buSzPct val="110000"/>
              <a:buFontTx/>
              <a:buChar char="-"/>
            </a:pPr>
            <a:r>
              <a:rPr lang="en-US" sz="3200" dirty="0">
                <a:solidFill>
                  <a:schemeClr val="bg1"/>
                </a:solidFill>
                <a:latin typeface="Poppins"/>
                <a:cs typeface="Poppins"/>
              </a:rPr>
              <a:t>Resilience</a:t>
            </a:r>
          </a:p>
          <a:p>
            <a:pPr marL="1028700" lvl="1" indent="-571500">
              <a:buClr>
                <a:srgbClr val="FEC759"/>
              </a:buClr>
              <a:buSzPct val="110000"/>
              <a:buFontTx/>
              <a:buChar char="-"/>
            </a:pPr>
            <a:r>
              <a:rPr lang="en-US" sz="3200" dirty="0">
                <a:solidFill>
                  <a:schemeClr val="bg1"/>
                </a:solidFill>
                <a:latin typeface="Poppins"/>
                <a:cs typeface="Poppins"/>
              </a:rPr>
              <a:t>Self-Awareness</a:t>
            </a:r>
          </a:p>
          <a:p>
            <a:endParaRPr lang="en-GB"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CAN WE MAKE OUR AIR FRESH AGAIN?</a:t>
            </a:r>
            <a:endParaRPr lang="en-US" sz="4800" i="0"/>
          </a:p>
          <a:p>
            <a:endParaRPr lang="en-GB"/>
          </a:p>
        </p:txBody>
      </p:sp>
    </p:spTree>
    <p:extLst>
      <p:ext uri="{BB962C8B-B14F-4D97-AF65-F5344CB8AC3E}">
        <p14:creationId xmlns:p14="http://schemas.microsoft.com/office/powerpoint/2010/main" val="37460715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1" y="1205128"/>
            <a:ext cx="19875499" cy="7202217"/>
          </a:xfrm>
        </p:spPr>
        <p:txBody>
          <a:bodyPr lIns="91440" tIns="45720" rIns="91440" bIns="45720" anchor="t"/>
          <a:lstStyle/>
          <a:p>
            <a:r>
              <a:rPr lang="en-US" sz="4400" i="0" dirty="0">
                <a:latin typeface="Poppins"/>
                <a:cs typeface="Poppins"/>
              </a:rPr>
              <a:t>Project Outcome: reflection. </a:t>
            </a:r>
            <a:endParaRPr lang="en-US" sz="4400" i="0" dirty="0"/>
          </a:p>
          <a:p>
            <a:r>
              <a:rPr lang="en-GB" sz="3600" i="0" dirty="0">
                <a:effectLst/>
                <a:latin typeface="Poppins"/>
                <a:ea typeface="Times New Roman" panose="02020603050405020304" pitchFamily="18" charset="0"/>
                <a:cs typeface="Poppins"/>
              </a:rPr>
              <a:t>Personal reflection: </a:t>
            </a:r>
            <a:r>
              <a:rPr lang="en-GB" sz="3200" i="0" dirty="0">
                <a:solidFill>
                  <a:schemeClr val="bg1"/>
                </a:solidFill>
                <a:effectLst/>
                <a:latin typeface="Poppins"/>
                <a:ea typeface="Times New Roman" panose="02020603050405020304" pitchFamily="18" charset="0"/>
                <a:cs typeface="Poppins"/>
              </a:rPr>
              <a:t>What were the challenges you faced? How did you overcome difficulty? What parts did you enjoy the most and why?</a:t>
            </a:r>
          </a:p>
          <a:p>
            <a:r>
              <a:rPr lang="en-GB" sz="3600" i="0" dirty="0">
                <a:latin typeface="Poppins"/>
                <a:cs typeface="Poppins"/>
              </a:rPr>
              <a:t>Project reflection: </a:t>
            </a:r>
            <a:r>
              <a:rPr lang="en-GB" sz="3200" i="0" dirty="0">
                <a:solidFill>
                  <a:schemeClr val="bg1"/>
                </a:solidFill>
                <a:latin typeface="Poppins"/>
                <a:cs typeface="Poppins"/>
              </a:rPr>
              <a:t>What worked well on this project? Where would you take it next – a working prototype, doing some testing, presenting it?  Would you like to try a different challenge? </a:t>
            </a:r>
            <a:endParaRPr lang="en-GB" sz="3200" i="0" dirty="0">
              <a:solidFill>
                <a:schemeClr val="bg1"/>
              </a:solidFill>
            </a:endParaRPr>
          </a:p>
          <a:p>
            <a:pPr lvl="0" fontAlgn="base"/>
            <a:r>
              <a:rPr lang="en-GB" sz="3600" i="0" dirty="0">
                <a:effectLst/>
                <a:latin typeface="Poppins"/>
                <a:ea typeface="Times New Roman" panose="02020603050405020304" pitchFamily="18" charset="0"/>
                <a:cs typeface="Poppins"/>
              </a:rPr>
              <a:t>Learning reflection: </a:t>
            </a:r>
            <a:r>
              <a:rPr lang="en-GB" sz="3200" i="0" dirty="0">
                <a:solidFill>
                  <a:schemeClr val="bg1"/>
                </a:solidFill>
                <a:effectLst/>
                <a:latin typeface="Poppins"/>
                <a:ea typeface="Times New Roman" panose="02020603050405020304" pitchFamily="18" charset="0"/>
                <a:cs typeface="Poppins"/>
              </a:rPr>
              <a:t>What skills did you develop? What new knowledge did you gain? Have your perceptions about STEM changed, and if so how? What would you do the same and differently in another project?</a:t>
            </a:r>
          </a:p>
          <a:p>
            <a:pPr lvl="0" fontAlgn="base"/>
            <a:endParaRPr lang="en-GB" sz="3600" dirty="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914400" lvl="1" indent="-457200">
              <a:buFontTx/>
              <a:buChar char="-"/>
            </a:pPr>
            <a:endParaRPr lang="en-GB" sz="3200" dirty="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CAN WE MAKE OUR AIR FRESH AGAIN?</a:t>
            </a:r>
          </a:p>
          <a:p>
            <a:endParaRPr lang="en-GB"/>
          </a:p>
        </p:txBody>
      </p:sp>
    </p:spTree>
    <p:extLst>
      <p:ext uri="{BB962C8B-B14F-4D97-AF65-F5344CB8AC3E}">
        <p14:creationId xmlns:p14="http://schemas.microsoft.com/office/powerpoint/2010/main" val="34083054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256668" y="2833973"/>
            <a:ext cx="19586801" cy="7202217"/>
          </a:xfrm>
        </p:spPr>
        <p:txBody>
          <a:bodyPr lIns="91440" tIns="45720" rIns="91440" bIns="45720" anchor="t"/>
          <a:lstStyle/>
          <a:p>
            <a:pPr algn="l">
              <a:lnSpc>
                <a:spcPct val="100000"/>
              </a:lnSpc>
            </a:pPr>
            <a:r>
              <a:rPr lang="en-US" sz="3200" b="0" i="0" dirty="0">
                <a:solidFill>
                  <a:schemeClr val="bg1"/>
                </a:solidFill>
                <a:latin typeface="Poppins"/>
                <a:cs typeface="Segoe UI"/>
              </a:rPr>
              <a:t>Through your Project you used the ‘Design Thinking’ process, which is a highly valued approach in problem solving.</a:t>
            </a:r>
          </a:p>
          <a:p>
            <a:pPr algn="l">
              <a:lnSpc>
                <a:spcPct val="100000"/>
              </a:lnSpc>
            </a:pPr>
            <a:r>
              <a:rPr lang="en-US" sz="3200" b="0" i="0" dirty="0">
                <a:solidFill>
                  <a:schemeClr val="bg1"/>
                </a:solidFill>
                <a:latin typeface="Poppins"/>
                <a:cs typeface="Segoe UI"/>
              </a:rPr>
              <a:t>You developed and practiced many skills, including - research, creative thinking, communication, logical thinking, decision making, time management and goal setting. </a:t>
            </a:r>
          </a:p>
          <a:p>
            <a:pPr algn="l">
              <a:lnSpc>
                <a:spcPct val="100000"/>
              </a:lnSpc>
            </a:pPr>
            <a:endParaRPr lang="en-US" sz="3200" b="0" i="0" dirty="0">
              <a:solidFill>
                <a:schemeClr val="bg1"/>
              </a:solidFill>
              <a:latin typeface="Poppins"/>
              <a:cs typeface="Segoe UI"/>
            </a:endParaRPr>
          </a:p>
          <a:p>
            <a:pPr algn="l">
              <a:lnSpc>
                <a:spcPct val="100000"/>
              </a:lnSpc>
            </a:pPr>
            <a:r>
              <a:rPr lang="en-GB" sz="3200" b="0" i="0" dirty="0">
                <a:solidFill>
                  <a:schemeClr val="bg1"/>
                </a:solidFill>
                <a:latin typeface="Poppins"/>
                <a:cs typeface="Segoe UI"/>
              </a:rPr>
              <a:t>These are all essential skills in STEM careers, and through doing this project you have shown you would be really successful in a STEM job. </a:t>
            </a:r>
            <a:endParaRPr lang="en-US" sz="3200" b="0" i="0" dirty="0">
              <a:solidFill>
                <a:schemeClr val="bg1"/>
              </a:solidFill>
              <a:latin typeface="Poppins"/>
              <a:cs typeface="Segoe UI"/>
            </a:endParaRPr>
          </a:p>
          <a:p>
            <a:pPr algn="l">
              <a:lnSpc>
                <a:spcPct val="100000"/>
              </a:lnSpc>
            </a:pPr>
            <a:r>
              <a:rPr lang="en-GB" sz="3200" b="0" i="0" dirty="0">
                <a:solidFill>
                  <a:schemeClr val="bg1"/>
                </a:solidFill>
                <a:latin typeface="Poppins"/>
                <a:cs typeface="Segoe UI"/>
              </a:rPr>
              <a:t>Examples of jobs in this field are:</a:t>
            </a:r>
            <a:endParaRPr lang="en-US" sz="3200" b="0" i="0" dirty="0">
              <a:solidFill>
                <a:schemeClr val="bg1"/>
              </a:solidFill>
              <a:latin typeface="Poppins"/>
              <a:cs typeface="Segoe UI"/>
            </a:endParaRPr>
          </a:p>
          <a:p>
            <a:pPr algn="l">
              <a:lnSpc>
                <a:spcPct val="100000"/>
              </a:lnSpc>
            </a:pPr>
            <a:r>
              <a:rPr lang="en-US" sz="3200" i="0" dirty="0">
                <a:solidFill>
                  <a:schemeClr val="bg1"/>
                </a:solidFill>
                <a:latin typeface="Poppins"/>
                <a:cs typeface="Segoe UI"/>
              </a:rPr>
              <a:t>1.</a:t>
            </a:r>
            <a:r>
              <a:rPr lang="en-US" sz="3200" b="0" i="0" dirty="0">
                <a:solidFill>
                  <a:schemeClr val="bg1"/>
                </a:solidFill>
                <a:latin typeface="Poppins"/>
                <a:cs typeface="Segoe UI"/>
              </a:rPr>
              <a:t> </a:t>
            </a:r>
            <a:r>
              <a:rPr lang="en-US" sz="3200" i="0" dirty="0">
                <a:solidFill>
                  <a:schemeClr val="bg1"/>
                </a:solidFill>
                <a:latin typeface="Poppins"/>
                <a:cs typeface="Segoe UI"/>
              </a:rPr>
              <a:t>Graduate Engineer </a:t>
            </a:r>
            <a:r>
              <a:rPr lang="en-US" sz="3200" b="0" i="0" dirty="0">
                <a:solidFill>
                  <a:schemeClr val="bg1"/>
                </a:solidFill>
                <a:latin typeface="Poppins"/>
                <a:cs typeface="Segoe UI"/>
              </a:rPr>
              <a:t>to design aircraft engines that are more efficient and create less emissions </a:t>
            </a:r>
          </a:p>
          <a:p>
            <a:pPr algn="l">
              <a:lnSpc>
                <a:spcPct val="100000"/>
              </a:lnSpc>
            </a:pPr>
            <a:r>
              <a:rPr lang="en-US" sz="3200" i="0" dirty="0">
                <a:solidFill>
                  <a:schemeClr val="bg1"/>
                </a:solidFill>
                <a:latin typeface="Poppins"/>
                <a:cs typeface="Segoe UI"/>
              </a:rPr>
              <a:t>2.</a:t>
            </a:r>
            <a:r>
              <a:rPr lang="en-US" sz="3200" b="0" i="0" dirty="0">
                <a:solidFill>
                  <a:schemeClr val="bg1"/>
                </a:solidFill>
                <a:latin typeface="Poppins"/>
                <a:cs typeface="Segoe UI"/>
              </a:rPr>
              <a:t> </a:t>
            </a:r>
            <a:r>
              <a:rPr lang="en-US" sz="3200" i="0" dirty="0">
                <a:solidFill>
                  <a:schemeClr val="bg1"/>
                </a:solidFill>
                <a:latin typeface="Poppins"/>
                <a:cs typeface="Segoe UI"/>
              </a:rPr>
              <a:t>Environmental Consultant </a:t>
            </a:r>
            <a:r>
              <a:rPr lang="en-US" sz="3200" b="0" i="0" dirty="0">
                <a:solidFill>
                  <a:schemeClr val="bg1"/>
                </a:solidFill>
                <a:latin typeface="Poppins"/>
                <a:cs typeface="Segoe UI"/>
              </a:rPr>
              <a:t>to design the next generation of cars.</a:t>
            </a:r>
          </a:p>
          <a:p>
            <a:pPr algn="l">
              <a:lnSpc>
                <a:spcPct val="100000"/>
              </a:lnSpc>
            </a:pPr>
            <a:endParaRPr lang="en-US" sz="3200" b="0" i="0" dirty="0">
              <a:solidFill>
                <a:schemeClr val="bg1"/>
              </a:solidFill>
              <a:latin typeface="Poppins"/>
              <a:cs typeface="Segoe UI"/>
            </a:endParaRPr>
          </a:p>
          <a:p>
            <a:pPr algn="l">
              <a:lnSpc>
                <a:spcPct val="100000"/>
              </a:lnSpc>
            </a:pPr>
            <a:r>
              <a:rPr lang="en-US" sz="3200" b="0" i="0" dirty="0">
                <a:solidFill>
                  <a:schemeClr val="bg1"/>
                </a:solidFill>
                <a:latin typeface="Poppins"/>
                <a:cs typeface="Segoe UI"/>
              </a:rPr>
              <a:t>If you want to celebrate your project further you can enter it into the Big Bang Project Gallery, or Big Bang Competition. </a:t>
            </a:r>
            <a:endParaRPr lang="en-US" sz="3200" dirty="0">
              <a:solidFill>
                <a:schemeClr val="bg1"/>
              </a:solidFill>
              <a:latin typeface="Poppins"/>
            </a:endParaRPr>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250934" y="465624"/>
            <a:ext cx="17001686" cy="1546476"/>
          </a:xfrm>
        </p:spPr>
        <p:txBody>
          <a:bodyPr lIns="91440" tIns="45720" rIns="91440" bIns="45720" anchor="t"/>
          <a:lstStyle/>
          <a:p>
            <a:r>
              <a:rPr lang="en-US" sz="4800" i="0">
                <a:latin typeface="Poppins"/>
                <a:cs typeface="Poppins"/>
              </a:rPr>
              <a:t>CAN WE MAKE OUR AIR FRESH AGAIN?</a:t>
            </a:r>
          </a:p>
          <a:p>
            <a:r>
              <a:rPr lang="en-US" sz="4800" i="0">
                <a:solidFill>
                  <a:srgbClr val="FEC700"/>
                </a:solidFill>
                <a:latin typeface="Poppins"/>
                <a:cs typeface="Poppins"/>
              </a:rPr>
              <a:t>Congratulations on Completing your Project!</a:t>
            </a:r>
            <a:endParaRPr lang="en-US" sz="4800" i="0">
              <a:solidFill>
                <a:srgbClr val="FEC700"/>
              </a:solidFill>
            </a:endParaRPr>
          </a:p>
        </p:txBody>
      </p:sp>
    </p:spTree>
    <p:extLst>
      <p:ext uri="{BB962C8B-B14F-4D97-AF65-F5344CB8AC3E}">
        <p14:creationId xmlns:p14="http://schemas.microsoft.com/office/powerpoint/2010/main" val="26666600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532031" y="3405138"/>
            <a:ext cx="20104100" cy="1260475"/>
          </a:xfrm>
        </p:spPr>
        <p:txBody>
          <a:bodyPr lIns="91440" tIns="45720" rIns="91440" bIns="45720" anchor="t"/>
          <a:lstStyle/>
          <a:p>
            <a:r>
              <a:rPr lang="en-US" i="0">
                <a:latin typeface="Poppins"/>
                <a:cs typeface="Poppins"/>
              </a:rPr>
              <a:t>ON TRACK TO NET ZERO?</a:t>
            </a:r>
            <a:endParaRPr lang="en-US" i="0"/>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764536" y="1167991"/>
            <a:ext cx="6570877" cy="1066800"/>
          </a:xfrm>
        </p:spPr>
        <p:txBody>
          <a:bodyPr lIns="91440" tIns="45720" rIns="91440" bIns="45720" anchor="t"/>
          <a:lstStyle/>
          <a:p>
            <a:r>
              <a:rPr lang="en-US" i="0">
                <a:latin typeface="Poppins"/>
                <a:cs typeface="Poppins"/>
              </a:rPr>
              <a:t>CHALLENGE 7</a:t>
            </a:r>
            <a:endParaRPr lang="en-GB" i="0"/>
          </a:p>
        </p:txBody>
      </p:sp>
      <p:sp>
        <p:nvSpPr>
          <p:cNvPr id="4" name="TextBox 3">
            <a:extLst>
              <a:ext uri="{FF2B5EF4-FFF2-40B4-BE49-F238E27FC236}">
                <a16:creationId xmlns:a16="http://schemas.microsoft.com/office/drawing/2014/main" id="{C488BB88-D140-30D1-A504-51053397CB1D}"/>
              </a:ext>
            </a:extLst>
          </p:cNvPr>
          <p:cNvSpPr txBox="1"/>
          <p:nvPr/>
        </p:nvSpPr>
        <p:spPr>
          <a:xfrm>
            <a:off x="1928701" y="5177650"/>
            <a:ext cx="1611237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a:solidFill>
                  <a:srgbClr val="FFC000"/>
                </a:solidFill>
                <a:latin typeface="Poppins Light"/>
                <a:ea typeface="+mn-lt"/>
                <a:cs typeface="+mn-lt"/>
              </a:rPr>
              <a:t>People working in STEM have to think long-term and create solutions that solve problems in the present as well as in the future. To succeed on this challenge, you will have to think about the consequences of your solutions, make effective judgements and be innovative. </a:t>
            </a:r>
            <a:endParaRPr lang="en-US">
              <a:latin typeface="Poppins Light"/>
            </a:endParaRPr>
          </a:p>
          <a:p>
            <a:pPr algn="ctr"/>
            <a:endParaRPr lang="en-GB" sz="3600">
              <a:solidFill>
                <a:srgbClr val="FFC000"/>
              </a:solidFill>
              <a:latin typeface="Poppins Light"/>
              <a:cs typeface="Poppins Light"/>
            </a:endParaRPr>
          </a:p>
        </p:txBody>
      </p:sp>
    </p:spTree>
    <p:extLst>
      <p:ext uri="{BB962C8B-B14F-4D97-AF65-F5344CB8AC3E}">
        <p14:creationId xmlns:p14="http://schemas.microsoft.com/office/powerpoint/2010/main" val="1392419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B67FE5-01F0-1A41-A7FA-6D862A13BFBF}"/>
              </a:ext>
            </a:extLst>
          </p:cNvPr>
          <p:cNvSpPr>
            <a:spLocks noGrp="1"/>
          </p:cNvSpPr>
          <p:nvPr>
            <p:ph type="body" sz="quarter" idx="11"/>
          </p:nvPr>
        </p:nvSpPr>
        <p:spPr>
          <a:xfrm>
            <a:off x="245314" y="2131730"/>
            <a:ext cx="19024319" cy="7202217"/>
          </a:xfrm>
        </p:spPr>
        <p:txBody>
          <a:bodyPr lIns="91440" tIns="45720" rIns="91440" bIns="45720" anchor="t"/>
          <a:lstStyle/>
          <a:p>
            <a:r>
              <a:rPr lang="en-GB" sz="3200" u="sng" dirty="0">
                <a:solidFill>
                  <a:schemeClr val="bg1"/>
                </a:solidFill>
                <a:latin typeface="Poppins"/>
                <a:cs typeface="Poppins"/>
              </a:rPr>
              <a:t>T</a:t>
            </a:r>
            <a:r>
              <a:rPr lang="en-GB" sz="3200" i="0" u="sng" dirty="0">
                <a:solidFill>
                  <a:schemeClr val="bg1"/>
                </a:solidFill>
                <a:latin typeface="Poppins"/>
                <a:cs typeface="Poppins"/>
              </a:rPr>
              <a:t>he Big Bang Challenge gives you a problem to investigate  and asks you to create a solution to it. </a:t>
            </a:r>
            <a:endParaRPr lang="en-GB" sz="3200" i="0" u="sng" dirty="0">
              <a:solidFill>
                <a:schemeClr val="bg1"/>
              </a:solidFill>
            </a:endParaRPr>
          </a:p>
          <a:p>
            <a:r>
              <a:rPr lang="en-GB" sz="3200" i="0" dirty="0">
                <a:solidFill>
                  <a:schemeClr val="bg1"/>
                </a:solidFill>
                <a:latin typeface="Poppins"/>
                <a:cs typeface="Poppins"/>
              </a:rPr>
              <a:t>It is your chance to: </a:t>
            </a:r>
            <a:endParaRPr lang="en-GB" sz="3200" i="0" dirty="0">
              <a:solidFill>
                <a:schemeClr val="bg1"/>
              </a:solidFill>
            </a:endParaRPr>
          </a:p>
          <a:p>
            <a:pPr marL="457200" indent="-457200">
              <a:buClr>
                <a:srgbClr val="FEC759"/>
              </a:buClr>
              <a:buSzPct val="110000"/>
              <a:buFont typeface="Wingdings" panose="05000000000000000000" pitchFamily="2" charset="2"/>
              <a:buChar char="§"/>
            </a:pPr>
            <a:r>
              <a:rPr lang="en-GB" sz="3200" i="0" dirty="0">
                <a:solidFill>
                  <a:schemeClr val="bg1"/>
                </a:solidFill>
                <a:latin typeface="Poppins"/>
                <a:cs typeface="Poppins"/>
              </a:rPr>
              <a:t>Think like a person working in science, technology, engineering or maths (STEM) , through the design thinking process</a:t>
            </a:r>
          </a:p>
          <a:p>
            <a:pPr marL="457200" indent="-457200">
              <a:buClr>
                <a:srgbClr val="FEC759"/>
              </a:buClr>
              <a:buSzPct val="110000"/>
              <a:buFont typeface="Wingdings" panose="05000000000000000000" pitchFamily="2" charset="2"/>
              <a:buChar char="§"/>
            </a:pPr>
            <a:r>
              <a:rPr lang="en-GB" sz="3200" i="0" dirty="0">
                <a:solidFill>
                  <a:schemeClr val="bg1"/>
                </a:solidFill>
                <a:latin typeface="Poppins"/>
                <a:cs typeface="Poppins"/>
              </a:rPr>
              <a:t>Get creative</a:t>
            </a:r>
          </a:p>
          <a:p>
            <a:pPr marL="457200" indent="-457200">
              <a:buClr>
                <a:srgbClr val="FEC759"/>
              </a:buClr>
              <a:buSzPct val="110000"/>
              <a:buFont typeface="Wingdings" panose="05000000000000000000" pitchFamily="2" charset="2"/>
              <a:buChar char="§"/>
            </a:pPr>
            <a:r>
              <a:rPr lang="en-GB" sz="3200" i="0" dirty="0">
                <a:solidFill>
                  <a:schemeClr val="bg1"/>
                </a:solidFill>
                <a:latin typeface="Poppins"/>
                <a:cs typeface="Poppins"/>
              </a:rPr>
              <a:t>Develop important skills such as communication and problem solving</a:t>
            </a:r>
          </a:p>
          <a:p>
            <a:pPr marL="457200" indent="-457200">
              <a:buClr>
                <a:srgbClr val="FEC759"/>
              </a:buClr>
              <a:buSzPct val="110000"/>
              <a:buFont typeface="Wingdings" panose="05000000000000000000" pitchFamily="2" charset="2"/>
              <a:buChar char="§"/>
            </a:pPr>
            <a:r>
              <a:rPr lang="en-GB" sz="3200" i="0" dirty="0">
                <a:solidFill>
                  <a:schemeClr val="bg1"/>
                </a:solidFill>
                <a:latin typeface="Poppins"/>
                <a:cs typeface="Poppins"/>
              </a:rPr>
              <a:t>Discover more on important areas in STEM</a:t>
            </a:r>
          </a:p>
          <a:p>
            <a:pPr marL="457200" indent="-457200">
              <a:buClr>
                <a:srgbClr val="FEC759"/>
              </a:buClr>
              <a:buSzPct val="110000"/>
              <a:buFont typeface="Wingdings" panose="05000000000000000000" pitchFamily="2" charset="2"/>
              <a:buChar char="§"/>
            </a:pPr>
            <a:r>
              <a:rPr lang="en-GB" sz="3200" i="0" dirty="0">
                <a:solidFill>
                  <a:schemeClr val="bg1"/>
                </a:solidFill>
                <a:latin typeface="Poppins"/>
                <a:cs typeface="Poppins"/>
              </a:rPr>
              <a:t>Celebrate and share your work</a:t>
            </a:r>
          </a:p>
          <a:p>
            <a:endParaRPr lang="en-US" dirty="0"/>
          </a:p>
        </p:txBody>
      </p:sp>
      <p:sp>
        <p:nvSpPr>
          <p:cNvPr id="15" name="Text Placeholder 14">
            <a:extLst>
              <a:ext uri="{FF2B5EF4-FFF2-40B4-BE49-F238E27FC236}">
                <a16:creationId xmlns:a16="http://schemas.microsoft.com/office/drawing/2014/main" id="{D8D6E024-FB28-AE4E-8CFA-5E7228D6F977}"/>
              </a:ext>
            </a:extLst>
          </p:cNvPr>
          <p:cNvSpPr>
            <a:spLocks noGrp="1"/>
          </p:cNvSpPr>
          <p:nvPr>
            <p:ph type="body" sz="quarter" idx="15"/>
          </p:nvPr>
        </p:nvSpPr>
        <p:spPr>
          <a:xfrm>
            <a:off x="715881" y="1089917"/>
            <a:ext cx="13974479" cy="738665"/>
          </a:xfrm>
        </p:spPr>
        <p:txBody>
          <a:bodyPr lIns="91440" tIns="45720" rIns="91440" bIns="45720" anchor="t"/>
          <a:lstStyle/>
          <a:p>
            <a:r>
              <a:rPr lang="en-US" sz="4800" i="0">
                <a:latin typeface="Poppins"/>
                <a:cs typeface="Poppins"/>
              </a:rPr>
              <a:t>What is The Big Bang Challenge? </a:t>
            </a:r>
            <a:endParaRPr lang="en-US" sz="4800">
              <a:latin typeface="Poppins"/>
              <a:cs typeface="Poppins"/>
            </a:endParaRPr>
          </a:p>
        </p:txBody>
      </p:sp>
      <p:grpSp>
        <p:nvGrpSpPr>
          <p:cNvPr id="4" name="Group 3">
            <a:extLst>
              <a:ext uri="{FF2B5EF4-FFF2-40B4-BE49-F238E27FC236}">
                <a16:creationId xmlns:a16="http://schemas.microsoft.com/office/drawing/2014/main" id="{C2A84F80-0D97-194B-BDD9-570702D51874}"/>
              </a:ext>
            </a:extLst>
          </p:cNvPr>
          <p:cNvGrpSpPr/>
          <p:nvPr/>
        </p:nvGrpSpPr>
        <p:grpSpPr>
          <a:xfrm>
            <a:off x="12338050" y="0"/>
            <a:ext cx="7108886" cy="549273"/>
            <a:chOff x="691727" y="2"/>
            <a:chExt cx="4881727" cy="377190"/>
          </a:xfrm>
        </p:grpSpPr>
        <p:sp>
          <p:nvSpPr>
            <p:cNvPr id="6" name="object 22">
              <a:extLst>
                <a:ext uri="{FF2B5EF4-FFF2-40B4-BE49-F238E27FC236}">
                  <a16:creationId xmlns:a16="http://schemas.microsoft.com/office/drawing/2014/main" id="{BE6FADF6-79A9-C44D-9BDC-7A681E7B1F8B}"/>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7" name="object 23">
              <a:extLst>
                <a:ext uri="{FF2B5EF4-FFF2-40B4-BE49-F238E27FC236}">
                  <a16:creationId xmlns:a16="http://schemas.microsoft.com/office/drawing/2014/main" id="{94072B06-0E3D-874A-9D01-B606823F64E9}"/>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8" name="object 24">
              <a:extLst>
                <a:ext uri="{FF2B5EF4-FFF2-40B4-BE49-F238E27FC236}">
                  <a16:creationId xmlns:a16="http://schemas.microsoft.com/office/drawing/2014/main" id="{BABDE5C7-0132-4343-A0D6-2AF48E008A92}"/>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9" name="object 25">
              <a:extLst>
                <a:ext uri="{FF2B5EF4-FFF2-40B4-BE49-F238E27FC236}">
                  <a16:creationId xmlns:a16="http://schemas.microsoft.com/office/drawing/2014/main" id="{120FDBC9-A778-BB4D-981E-5BB3F276C29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0" name="object 26">
              <a:extLst>
                <a:ext uri="{FF2B5EF4-FFF2-40B4-BE49-F238E27FC236}">
                  <a16:creationId xmlns:a16="http://schemas.microsoft.com/office/drawing/2014/main" id="{F6E1E666-3605-1549-809A-D35165023E7D}"/>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11" name="object 27">
              <a:extLst>
                <a:ext uri="{FF2B5EF4-FFF2-40B4-BE49-F238E27FC236}">
                  <a16:creationId xmlns:a16="http://schemas.microsoft.com/office/drawing/2014/main" id="{7D2C43AA-D058-F14D-9CF8-EA64F0E1E089}"/>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12" name="object 28">
              <a:extLst>
                <a:ext uri="{FF2B5EF4-FFF2-40B4-BE49-F238E27FC236}">
                  <a16:creationId xmlns:a16="http://schemas.microsoft.com/office/drawing/2014/main" id="{A7DFBEA1-F431-7544-846E-C8F8B63B444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3" name="object 29">
              <a:extLst>
                <a:ext uri="{FF2B5EF4-FFF2-40B4-BE49-F238E27FC236}">
                  <a16:creationId xmlns:a16="http://schemas.microsoft.com/office/drawing/2014/main" id="{07406717-674B-BA4F-9C8D-F16FF9F7C515}"/>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FEC700"/>
            </a:solidFill>
          </p:spPr>
          <p:txBody>
            <a:bodyPr wrap="square" lIns="0" tIns="0" rIns="0" bIns="0" rtlCol="0"/>
            <a:lstStyle/>
            <a:p>
              <a:endParaRPr/>
            </a:p>
          </p:txBody>
        </p:sp>
        <p:sp>
          <p:nvSpPr>
            <p:cNvPr id="14" name="object 30">
              <a:extLst>
                <a:ext uri="{FF2B5EF4-FFF2-40B4-BE49-F238E27FC236}">
                  <a16:creationId xmlns:a16="http://schemas.microsoft.com/office/drawing/2014/main" id="{12988BAC-7B59-7D45-8DF3-D2364F16C4C6}"/>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grpSp>
      <p:pic>
        <p:nvPicPr>
          <p:cNvPr id="5" name="Picture 4" descr="A person wearing a yellow shirt&#10;&#10;Description automatically generated with medium confidence">
            <a:extLst>
              <a:ext uri="{FF2B5EF4-FFF2-40B4-BE49-F238E27FC236}">
                <a16:creationId xmlns:a16="http://schemas.microsoft.com/office/drawing/2014/main" id="{59801D02-7FF3-75C7-54C0-6E6E5BF1B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5372" y="5339857"/>
            <a:ext cx="4766794" cy="5173289"/>
          </a:xfrm>
          <a:prstGeom prst="rect">
            <a:avLst/>
          </a:prstGeom>
        </p:spPr>
      </p:pic>
    </p:spTree>
    <p:extLst>
      <p:ext uri="{BB962C8B-B14F-4D97-AF65-F5344CB8AC3E}">
        <p14:creationId xmlns:p14="http://schemas.microsoft.com/office/powerpoint/2010/main" val="24714675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C2D003-EAB9-DF4B-6830-0B3C96D20273}"/>
              </a:ext>
            </a:extLst>
          </p:cNvPr>
          <p:cNvSpPr>
            <a:spLocks noGrp="1"/>
          </p:cNvSpPr>
          <p:nvPr>
            <p:ph type="body" sz="quarter" idx="11"/>
          </p:nvPr>
        </p:nvSpPr>
        <p:spPr>
          <a:xfrm>
            <a:off x="715964" y="2567253"/>
            <a:ext cx="18507425" cy="7202217"/>
          </a:xfrm>
        </p:spPr>
        <p:txBody>
          <a:bodyPr lIns="91440" tIns="45720" rIns="91440" bIns="45720" anchor="t"/>
          <a:lstStyle/>
          <a:p>
            <a:pPr algn="l">
              <a:lnSpc>
                <a:spcPct val="100000"/>
              </a:lnSpc>
            </a:pPr>
            <a:r>
              <a:rPr lang="en-US" sz="3600" b="0" i="0" dirty="0">
                <a:latin typeface="Poppins"/>
                <a:ea typeface="Calibri"/>
                <a:cs typeface="Poppins"/>
              </a:rPr>
              <a:t>To solve this problem you will use a design thinking process. This is what people working in STEM, and more widely, use to create effective solutions. </a:t>
            </a:r>
          </a:p>
          <a:p>
            <a:pPr algn="l">
              <a:lnSpc>
                <a:spcPct val="100000"/>
              </a:lnSpc>
            </a:pPr>
            <a:r>
              <a:rPr lang="en-US" sz="3600" b="0" i="0" dirty="0">
                <a:latin typeface="Poppins"/>
                <a:ea typeface="Calibri"/>
                <a:cs typeface="Poppins"/>
              </a:rPr>
              <a:t>It includes the following steps:</a:t>
            </a:r>
          </a:p>
          <a:p>
            <a:endParaRPr lang="en-US" sz="3600" dirty="0"/>
          </a:p>
        </p:txBody>
      </p:sp>
      <p:sp>
        <p:nvSpPr>
          <p:cNvPr id="3" name="Text Placeholder 2">
            <a:extLst>
              <a:ext uri="{FF2B5EF4-FFF2-40B4-BE49-F238E27FC236}">
                <a16:creationId xmlns:a16="http://schemas.microsoft.com/office/drawing/2014/main" id="{9ED62F3E-802B-A9AF-B254-D0885FFA4CE2}"/>
              </a:ext>
            </a:extLst>
          </p:cNvPr>
          <p:cNvSpPr>
            <a:spLocks noGrp="1"/>
          </p:cNvSpPr>
          <p:nvPr>
            <p:ph type="body" sz="quarter" idx="15"/>
          </p:nvPr>
        </p:nvSpPr>
        <p:spPr/>
        <p:txBody>
          <a:bodyPr lIns="91440" tIns="45720" rIns="91440" bIns="45720" anchor="t"/>
          <a:lstStyle/>
          <a:p>
            <a:r>
              <a:rPr lang="en-US" sz="5400" i="0">
                <a:latin typeface="Poppins"/>
                <a:cs typeface="Poppins"/>
              </a:rPr>
              <a:t>Design Thinking</a:t>
            </a:r>
            <a:endParaRPr lang="en-US" sz="5400" i="0"/>
          </a:p>
        </p:txBody>
      </p:sp>
      <p:pic>
        <p:nvPicPr>
          <p:cNvPr id="7" name="Picture 6" descr="A diagram of a process&#10;&#10;Description automatically generated">
            <a:extLst>
              <a:ext uri="{FF2B5EF4-FFF2-40B4-BE49-F238E27FC236}">
                <a16:creationId xmlns:a16="http://schemas.microsoft.com/office/drawing/2014/main" id="{3AD007F5-A031-E6A4-90C2-82A563ADA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689" y="4165600"/>
            <a:ext cx="5935246" cy="5935246"/>
          </a:xfrm>
          <a:prstGeom prst="rect">
            <a:avLst/>
          </a:prstGeom>
        </p:spPr>
      </p:pic>
    </p:spTree>
    <p:extLst>
      <p:ext uri="{BB962C8B-B14F-4D97-AF65-F5344CB8AC3E}">
        <p14:creationId xmlns:p14="http://schemas.microsoft.com/office/powerpoint/2010/main" val="20606615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r>
              <a:rPr lang="en-US" sz="4800" i="0">
                <a:latin typeface="Poppins"/>
                <a:cs typeface="Poppins"/>
              </a:rPr>
              <a:t>ON TRACK TO NET ZERO?</a:t>
            </a:r>
            <a:endParaRPr lang="en-US" sz="4800" i="0"/>
          </a:p>
          <a:p>
            <a:endParaRPr lang="en-GB"/>
          </a:p>
        </p:txBody>
      </p:sp>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554598" y="2244259"/>
            <a:ext cx="19024319" cy="6156325"/>
          </a:xfrm>
        </p:spPr>
        <p:txBody>
          <a:bodyPr lIns="91440" tIns="45720" rIns="91440" bIns="45720" anchor="t"/>
          <a:lstStyle/>
          <a:p>
            <a:pPr>
              <a:buClr>
                <a:srgbClr val="FEC759"/>
              </a:buClr>
              <a:buSzPct val="110000"/>
            </a:pPr>
            <a:r>
              <a:rPr lang="en-US" sz="4000" i="0" dirty="0">
                <a:solidFill>
                  <a:srgbClr val="002060"/>
                </a:solidFill>
                <a:latin typeface="Poppins"/>
                <a:cs typeface="Poppins"/>
              </a:rPr>
              <a:t>Project concept: define your problem</a:t>
            </a:r>
          </a:p>
          <a:p>
            <a:pPr>
              <a:buClr>
                <a:srgbClr val="FEC759"/>
              </a:buClr>
              <a:buSzPct val="110000"/>
            </a:pPr>
            <a:r>
              <a:rPr lang="en-US" sz="3200" i="0" dirty="0">
                <a:latin typeface="Poppins"/>
                <a:cs typeface="Poppins"/>
              </a:rPr>
              <a:t>It is important to be clear on what problem your solution will solve and spend time on this. Why?</a:t>
            </a:r>
          </a:p>
          <a:p>
            <a:pPr>
              <a:buClr>
                <a:srgbClr val="FEC759"/>
              </a:buClr>
              <a:buSzPct val="110000"/>
            </a:pPr>
            <a:r>
              <a:rPr lang="en-US" sz="3200" i="0" dirty="0">
                <a:solidFill>
                  <a:srgbClr val="002060"/>
                </a:solidFill>
                <a:latin typeface="Poppins"/>
                <a:cs typeface="Poppins"/>
              </a:rPr>
              <a:t>The outcome is to </a:t>
            </a:r>
            <a:r>
              <a:rPr lang="en-US" sz="3200" i="0" u="sng" dirty="0">
                <a:solidFill>
                  <a:srgbClr val="002060"/>
                </a:solidFill>
                <a:latin typeface="Poppins"/>
                <a:cs typeface="Poppins"/>
              </a:rPr>
              <a:t>create a problem statement.</a:t>
            </a:r>
          </a:p>
          <a:p>
            <a:pPr>
              <a:buClr>
                <a:srgbClr val="FEC759"/>
              </a:buClr>
              <a:buSzPct val="110000"/>
            </a:pPr>
            <a:r>
              <a:rPr lang="en-US" sz="3200" i="0" dirty="0">
                <a:latin typeface="Poppins"/>
                <a:cs typeface="Poppins"/>
              </a:rPr>
              <a:t> - You will have three steps to follow to create this.</a:t>
            </a:r>
          </a:p>
          <a:p>
            <a:pPr>
              <a:buClr>
                <a:srgbClr val="FEC759"/>
              </a:buClr>
              <a:buSzPct val="110000"/>
            </a:pPr>
            <a:r>
              <a:rPr lang="en-US" sz="3200" i="0" dirty="0">
                <a:latin typeface="Poppins"/>
                <a:cs typeface="Poppins"/>
              </a:rPr>
              <a:t>- Through creating this you will develop the following skills that STEM jobs value : </a:t>
            </a:r>
            <a:endParaRPr lang="en-US" sz="4100" i="0" dirty="0"/>
          </a:p>
          <a:p>
            <a:pPr marL="914400" lvl="1" indent="-457200">
              <a:buClr>
                <a:srgbClr val="FEC759"/>
              </a:buClr>
              <a:buSzPct val="110000"/>
              <a:buFontTx/>
              <a:buChar char="-"/>
            </a:pPr>
            <a:r>
              <a:rPr lang="en-US" sz="3200" dirty="0">
                <a:solidFill>
                  <a:schemeClr val="bg1"/>
                </a:solidFill>
                <a:latin typeface="Poppins"/>
                <a:cs typeface="Poppins"/>
              </a:rPr>
              <a:t>Investigative thinking skills </a:t>
            </a:r>
            <a:endParaRPr lang="en-US" sz="3200" dirty="0">
              <a:solidFill>
                <a:schemeClr val="bg1"/>
              </a:solidFill>
            </a:endParaRPr>
          </a:p>
          <a:p>
            <a:pPr marL="914400" lvl="1" indent="-457200">
              <a:buClr>
                <a:srgbClr val="FEC759"/>
              </a:buClr>
              <a:buSzPct val="110000"/>
              <a:buFontTx/>
              <a:buChar char="-"/>
            </a:pPr>
            <a:r>
              <a:rPr lang="en-US" sz="3200" dirty="0">
                <a:solidFill>
                  <a:schemeClr val="bg1"/>
                </a:solidFill>
                <a:latin typeface="Poppins"/>
                <a:cs typeface="Poppins"/>
              </a:rPr>
              <a:t>Critical analysis skills</a:t>
            </a:r>
          </a:p>
          <a:p>
            <a:pPr marL="914400" lvl="1" indent="-457200">
              <a:buClr>
                <a:srgbClr val="FEC759"/>
              </a:buClr>
              <a:buSzPct val="110000"/>
              <a:buFontTx/>
              <a:buChar char="-"/>
            </a:pPr>
            <a:r>
              <a:rPr lang="en-US" sz="3200" dirty="0">
                <a:solidFill>
                  <a:schemeClr val="bg1"/>
                </a:solidFill>
                <a:latin typeface="Poppins"/>
                <a:cs typeface="Poppins"/>
              </a:rPr>
              <a:t>Communication of ideas</a:t>
            </a:r>
          </a:p>
        </p:txBody>
      </p:sp>
    </p:spTree>
    <p:extLst>
      <p:ext uri="{BB962C8B-B14F-4D97-AF65-F5344CB8AC3E}">
        <p14:creationId xmlns:p14="http://schemas.microsoft.com/office/powerpoint/2010/main" val="39743483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19593" y="1090569"/>
            <a:ext cx="17719246" cy="7202217"/>
          </a:xfrm>
        </p:spPr>
        <p:txBody>
          <a:bodyPr lIns="91440" tIns="45720" rIns="91440" bIns="45720" anchor="t"/>
          <a:lstStyle/>
          <a:p>
            <a:pPr>
              <a:buClr>
                <a:srgbClr val="FEC759"/>
              </a:buClr>
              <a:buSzPct val="110000"/>
            </a:pPr>
            <a:r>
              <a:rPr lang="en-US" sz="4000" i="0" dirty="0">
                <a:solidFill>
                  <a:srgbClr val="FFC000"/>
                </a:solidFill>
                <a:latin typeface="Poppins"/>
                <a:cs typeface="Poppins"/>
              </a:rPr>
              <a:t>Project concept – define your problem</a:t>
            </a:r>
          </a:p>
          <a:p>
            <a:pPr>
              <a:buClr>
                <a:srgbClr val="FEC759"/>
              </a:buClr>
              <a:buSzPct val="110000"/>
            </a:pPr>
            <a:r>
              <a:rPr lang="en-US" sz="4000" i="0" dirty="0">
                <a:solidFill>
                  <a:srgbClr val="FFC000"/>
                </a:solidFill>
                <a:latin typeface="Poppins"/>
                <a:cs typeface="Poppins"/>
              </a:rPr>
              <a:t>Step 1: </a:t>
            </a:r>
            <a:r>
              <a:rPr lang="en-US" sz="3600" i="0" dirty="0">
                <a:latin typeface="Poppins"/>
                <a:cs typeface="Poppins"/>
              </a:rPr>
              <a:t>Decide on the problem you will solve</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How does transport create greenhouse gas emissions? </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How can railways help the solution?</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Which problem will you tackle?</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424029" y="485404"/>
            <a:ext cx="17392236" cy="738665"/>
          </a:xfrm>
        </p:spPr>
        <p:txBody>
          <a:bodyPr lIns="91440" tIns="45720" rIns="91440" bIns="45720" anchor="t"/>
          <a:lstStyle/>
          <a:p>
            <a:r>
              <a:rPr lang="en-US" sz="4800" i="0">
                <a:latin typeface="Poppins"/>
                <a:cs typeface="Poppins"/>
              </a:rPr>
              <a:t>ON TRACK TO NET ZERO?</a:t>
            </a:r>
            <a:endParaRPr lang="en-US" sz="4800" i="0"/>
          </a:p>
          <a:p>
            <a:endParaRPr lang="en-GB"/>
          </a:p>
        </p:txBody>
      </p:sp>
      <p:grpSp>
        <p:nvGrpSpPr>
          <p:cNvPr id="8" name="Group 7">
            <a:extLst>
              <a:ext uri="{FF2B5EF4-FFF2-40B4-BE49-F238E27FC236}">
                <a16:creationId xmlns:a16="http://schemas.microsoft.com/office/drawing/2014/main" id="{3DFD2772-0E53-9481-1171-83F29E2F46D3}"/>
              </a:ext>
            </a:extLst>
          </p:cNvPr>
          <p:cNvGrpSpPr/>
          <p:nvPr/>
        </p:nvGrpSpPr>
        <p:grpSpPr>
          <a:xfrm>
            <a:off x="8106486" y="5512113"/>
            <a:ext cx="11276456" cy="4929103"/>
            <a:chOff x="7095918" y="5646978"/>
            <a:chExt cx="11388769" cy="4929103"/>
          </a:xfrm>
        </p:grpSpPr>
        <p:sp>
          <p:nvSpPr>
            <p:cNvPr id="6" name="TextBox 5">
              <a:extLst>
                <a:ext uri="{FF2B5EF4-FFF2-40B4-BE49-F238E27FC236}">
                  <a16:creationId xmlns:a16="http://schemas.microsoft.com/office/drawing/2014/main" id="{F22B7C3E-127B-709B-DFC3-27D9063C7ADC}"/>
                </a:ext>
              </a:extLst>
            </p:cNvPr>
            <p:cNvSpPr txBox="1"/>
            <p:nvPr/>
          </p:nvSpPr>
          <p:spPr>
            <a:xfrm>
              <a:off x="7095918" y="5650411"/>
              <a:ext cx="11388769" cy="482392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p:txBody>
        </p:sp>
        <p:pic>
          <p:nvPicPr>
            <p:cNvPr id="4" name="Picture 3" descr="A diagram of a factory&#10;&#10;Description automatically generated">
              <a:extLst>
                <a:ext uri="{FF2B5EF4-FFF2-40B4-BE49-F238E27FC236}">
                  <a16:creationId xmlns:a16="http://schemas.microsoft.com/office/drawing/2014/main" id="{EBBB620B-0E24-93A3-2E00-11C622FFF941}"/>
                </a:ext>
              </a:extLst>
            </p:cNvPr>
            <p:cNvPicPr>
              <a:picLocks noChangeAspect="1"/>
            </p:cNvPicPr>
            <p:nvPr/>
          </p:nvPicPr>
          <p:blipFill rotWithShape="1">
            <a:blip r:embed="rId3"/>
            <a:srcRect t="84" r="-202" b="40217"/>
            <a:stretch/>
          </p:blipFill>
          <p:spPr>
            <a:xfrm>
              <a:off x="7198324" y="5646978"/>
              <a:ext cx="11153025" cy="4929103"/>
            </a:xfrm>
            <a:prstGeom prst="rect">
              <a:avLst/>
            </a:prstGeom>
            <a:ln>
              <a:solidFill>
                <a:schemeClr val="tx1"/>
              </a:solidFill>
            </a:ln>
          </p:spPr>
        </p:pic>
      </p:grpSp>
      <p:pic>
        <p:nvPicPr>
          <p:cNvPr id="9" name="Picture 8" descr="A train on the tracks&#10;&#10;Description automatically generated">
            <a:extLst>
              <a:ext uri="{FF2B5EF4-FFF2-40B4-BE49-F238E27FC236}">
                <a16:creationId xmlns:a16="http://schemas.microsoft.com/office/drawing/2014/main" id="{FA6D160E-C643-CB37-9711-BFDE29CE5051}"/>
              </a:ext>
            </a:extLst>
          </p:cNvPr>
          <p:cNvPicPr>
            <a:picLocks noChangeAspect="1"/>
          </p:cNvPicPr>
          <p:nvPr/>
        </p:nvPicPr>
        <p:blipFill rotWithShape="1">
          <a:blip r:embed="rId4"/>
          <a:srcRect l="21260" b="13939"/>
          <a:stretch/>
        </p:blipFill>
        <p:spPr>
          <a:xfrm>
            <a:off x="13286384" y="477403"/>
            <a:ext cx="6289692" cy="4528921"/>
          </a:xfrm>
          <a:prstGeom prst="rect">
            <a:avLst/>
          </a:prstGeom>
        </p:spPr>
      </p:pic>
      <p:pic>
        <p:nvPicPr>
          <p:cNvPr id="11" name="Picture 10">
            <a:extLst>
              <a:ext uri="{FF2B5EF4-FFF2-40B4-BE49-F238E27FC236}">
                <a16:creationId xmlns:a16="http://schemas.microsoft.com/office/drawing/2014/main" id="{3BE78FF6-52AB-0859-8161-3777531DAE11}"/>
              </a:ext>
            </a:extLst>
          </p:cNvPr>
          <p:cNvPicPr>
            <a:picLocks noChangeAspect="1"/>
          </p:cNvPicPr>
          <p:nvPr/>
        </p:nvPicPr>
        <p:blipFill rotWithShape="1">
          <a:blip r:embed="rId5"/>
          <a:srcRect b="11689"/>
          <a:stretch/>
        </p:blipFill>
        <p:spPr>
          <a:xfrm>
            <a:off x="517948" y="6261082"/>
            <a:ext cx="6716519" cy="4165897"/>
          </a:xfrm>
          <a:prstGeom prst="rect">
            <a:avLst/>
          </a:prstGeom>
        </p:spPr>
      </p:pic>
    </p:spTree>
    <p:extLst>
      <p:ext uri="{BB962C8B-B14F-4D97-AF65-F5344CB8AC3E}">
        <p14:creationId xmlns:p14="http://schemas.microsoft.com/office/powerpoint/2010/main" val="34422103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539047"/>
            <a:ext cx="19159325" cy="7202217"/>
          </a:xfrm>
        </p:spPr>
        <p:txBody>
          <a:bodyPr lIns="91440" tIns="45720" rIns="91440" bIns="45720" anchor="t"/>
          <a:lstStyle/>
          <a:p>
            <a:pPr>
              <a:buClr>
                <a:srgbClr val="FEC759"/>
              </a:buClr>
              <a:buSzPct val="110000"/>
            </a:pPr>
            <a:r>
              <a:rPr lang="en-US" sz="4000" i="0" dirty="0">
                <a:solidFill>
                  <a:srgbClr val="FFC000"/>
                </a:solidFill>
                <a:latin typeface="Poppins"/>
                <a:cs typeface="Poppins"/>
              </a:rPr>
              <a:t>Project concept – define your problem</a:t>
            </a:r>
          </a:p>
          <a:p>
            <a:pPr>
              <a:buClr>
                <a:srgbClr val="FEC759"/>
              </a:buClr>
              <a:buSzPct val="110000"/>
            </a:pPr>
            <a:r>
              <a:rPr lang="en-US" sz="3600" i="0" dirty="0">
                <a:latin typeface="Poppins"/>
                <a:cs typeface="Poppins"/>
              </a:rPr>
              <a:t>Step 2: Focus your Problem</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Why is this important? What is the core problem at the heart of the issue? </a:t>
            </a:r>
          </a:p>
          <a:p>
            <a:pPr marL="571500" indent="-571500">
              <a:buClr>
                <a:srgbClr val="FEC759"/>
              </a:buClr>
              <a:buSzPct val="110000"/>
              <a:buFont typeface="Arial" panose="020B0604020202020204" pitchFamily="34" charset="0"/>
              <a:buChar char="•"/>
            </a:pPr>
            <a:r>
              <a:rPr lang="en-US" sz="3600" i="0" dirty="0">
                <a:solidFill>
                  <a:schemeClr val="bg1"/>
                </a:solidFill>
                <a:latin typeface="Poppins"/>
                <a:cs typeface="Poppins"/>
              </a:rPr>
              <a:t>What are the particular issues? Where does it happen? Who does it impact?</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ON TRACK TO NET ZERO?</a:t>
            </a:r>
          </a:p>
          <a:p>
            <a:endParaRPr lang="en-GB"/>
          </a:p>
        </p:txBody>
      </p:sp>
    </p:spTree>
    <p:extLst>
      <p:ext uri="{BB962C8B-B14F-4D97-AF65-F5344CB8AC3E}">
        <p14:creationId xmlns:p14="http://schemas.microsoft.com/office/powerpoint/2010/main" val="6405023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197045"/>
            <a:ext cx="19159325" cy="7202217"/>
          </a:xfrm>
        </p:spPr>
        <p:txBody>
          <a:bodyPr lIns="91440" tIns="45720" rIns="91440" bIns="45720" anchor="t"/>
          <a:lstStyle/>
          <a:p>
            <a:pPr>
              <a:buClr>
                <a:srgbClr val="FEC759"/>
              </a:buClr>
              <a:buSzPct val="110000"/>
            </a:pPr>
            <a:r>
              <a:rPr lang="en-US" sz="4000" i="0" dirty="0">
                <a:solidFill>
                  <a:srgbClr val="FFC000"/>
                </a:solidFill>
                <a:latin typeface="Poppins"/>
                <a:cs typeface="Poppins"/>
              </a:rPr>
              <a:t>Project concept – define your problem</a:t>
            </a:r>
          </a:p>
          <a:p>
            <a:pPr>
              <a:buClr>
                <a:srgbClr val="FEC759"/>
              </a:buClr>
              <a:buSzPct val="110000"/>
            </a:pPr>
            <a:r>
              <a:rPr lang="en-US" sz="3600" i="0" dirty="0">
                <a:latin typeface="Poppins"/>
                <a:cs typeface="Poppins"/>
              </a:rPr>
              <a:t>Step 3: Create your Problem Statement, which describes the problem you will solve.</a:t>
            </a:r>
          </a:p>
          <a:p>
            <a:pPr>
              <a:buClr>
                <a:srgbClr val="FEC759"/>
              </a:buClr>
              <a:buSzPct val="110000"/>
            </a:pPr>
            <a:r>
              <a:rPr lang="en-US" sz="3600" i="0" dirty="0">
                <a:solidFill>
                  <a:schemeClr val="bg1"/>
                </a:solidFill>
                <a:latin typeface="Poppins"/>
                <a:cs typeface="Poppins"/>
              </a:rPr>
              <a:t>Use the following three W’s to create it:</a:t>
            </a:r>
          </a:p>
          <a:p>
            <a:pPr marL="571500" indent="-571500">
              <a:buClr>
                <a:srgbClr val="FEC759"/>
              </a:buClr>
              <a:buSzPct val="110000"/>
              <a:buFont typeface="Arial" panose="020B0604020202020204" pitchFamily="34" charset="0"/>
              <a:buChar char="•"/>
            </a:pPr>
            <a:r>
              <a:rPr lang="en-US" sz="3600" i="0" dirty="0">
                <a:solidFill>
                  <a:schemeClr val="accent1"/>
                </a:solidFill>
                <a:latin typeface="Poppins"/>
                <a:cs typeface="Poppins"/>
              </a:rPr>
              <a:t>WHO or WHAT is facing your problem? </a:t>
            </a:r>
          </a:p>
          <a:p>
            <a:pPr marL="571500" indent="-571500">
              <a:buClr>
                <a:srgbClr val="FEC759"/>
              </a:buClr>
              <a:buSzPct val="110000"/>
              <a:buFont typeface="Arial" panose="020B0604020202020204" pitchFamily="34" charset="0"/>
              <a:buChar char="•"/>
            </a:pPr>
            <a:r>
              <a:rPr lang="en-US" sz="3600" i="0" dirty="0">
                <a:solidFill>
                  <a:schemeClr val="accent4"/>
                </a:solidFill>
                <a:latin typeface="Poppins"/>
                <a:cs typeface="Poppins"/>
              </a:rPr>
              <a:t>WHAT is the problem they are facing?</a:t>
            </a:r>
          </a:p>
          <a:p>
            <a:pPr marL="571500" indent="-571500">
              <a:buClr>
                <a:srgbClr val="FEC759"/>
              </a:buClr>
              <a:buSzPct val="110000"/>
              <a:buFont typeface="Arial" panose="020B0604020202020204" pitchFamily="34" charset="0"/>
              <a:buChar char="•"/>
            </a:pPr>
            <a:r>
              <a:rPr lang="en-US" sz="3600" i="0" dirty="0">
                <a:solidFill>
                  <a:schemeClr val="accent5"/>
                </a:solidFill>
                <a:latin typeface="Poppins"/>
                <a:cs typeface="Poppins"/>
              </a:rPr>
              <a:t>WHY should this problem be solved / WHAT will your solution do and help?</a:t>
            </a:r>
          </a:p>
          <a:p>
            <a:endParaRPr lang="en-GB" dirty="0"/>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ON TRACK TO NET ZERO?</a:t>
            </a:r>
            <a:endParaRPr lang="en-US" sz="4800" i="0"/>
          </a:p>
          <a:p>
            <a:endParaRPr lang="en-GB"/>
          </a:p>
        </p:txBody>
      </p:sp>
      <p:sp>
        <p:nvSpPr>
          <p:cNvPr id="7" name="TextBox 6">
            <a:extLst>
              <a:ext uri="{FF2B5EF4-FFF2-40B4-BE49-F238E27FC236}">
                <a16:creationId xmlns:a16="http://schemas.microsoft.com/office/drawing/2014/main" id="{A4E2A5F0-7A1A-DFA2-44F5-C06C6462BB82}"/>
              </a:ext>
            </a:extLst>
          </p:cNvPr>
          <p:cNvSpPr txBox="1"/>
          <p:nvPr/>
        </p:nvSpPr>
        <p:spPr>
          <a:xfrm>
            <a:off x="9751567" y="4622896"/>
            <a:ext cx="9799813" cy="2062103"/>
          </a:xfrm>
          <a:prstGeom prst="rect">
            <a:avLst/>
          </a:prstGeom>
          <a:solidFill>
            <a:schemeClr val="bg1"/>
          </a:solidFill>
          <a:ln>
            <a:solidFill>
              <a:srgbClr val="FEC700"/>
            </a:solidFill>
          </a:ln>
        </p:spPr>
        <p:txBody>
          <a:bodyPr wrap="square" lIns="91440" tIns="45720" rIns="91440" bIns="45720" rtlCol="0" anchor="t">
            <a:spAutoFit/>
          </a:bodyPr>
          <a:lstStyle/>
          <a:p>
            <a:pPr algn="ctr"/>
            <a:r>
              <a:rPr lang="en-US" sz="3200" b="1">
                <a:solidFill>
                  <a:schemeClr val="accent1"/>
                </a:solidFill>
                <a:latin typeface="Poppins"/>
                <a:cs typeface="Calibri"/>
              </a:rPr>
              <a:t>Diesel trains</a:t>
            </a:r>
            <a:r>
              <a:rPr lang="en-US" sz="3200" b="1">
                <a:solidFill>
                  <a:schemeClr val="accent5"/>
                </a:solidFill>
                <a:latin typeface="Poppins"/>
                <a:cs typeface="Calibri"/>
              </a:rPr>
              <a:t> </a:t>
            </a:r>
            <a:r>
              <a:rPr lang="en-US" sz="3200" b="1">
                <a:solidFill>
                  <a:schemeClr val="accent4"/>
                </a:solidFill>
                <a:latin typeface="Poppins"/>
                <a:cs typeface="Calibri"/>
              </a:rPr>
              <a:t>create CO2 emissions.</a:t>
            </a:r>
            <a:r>
              <a:rPr lang="en-US" sz="3200" b="1">
                <a:solidFill>
                  <a:schemeClr val="accent5"/>
                </a:solidFill>
                <a:latin typeface="Poppins"/>
                <a:cs typeface="Calibri"/>
              </a:rPr>
              <a:t> My solution will create a cleaner way to power trains, as well as a system to capture existing CO2, to reach net zero by 2050. </a:t>
            </a:r>
          </a:p>
        </p:txBody>
      </p:sp>
    </p:spTree>
    <p:extLst>
      <p:ext uri="{BB962C8B-B14F-4D97-AF65-F5344CB8AC3E}">
        <p14:creationId xmlns:p14="http://schemas.microsoft.com/office/powerpoint/2010/main" val="7556137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r>
              <a:rPr lang="en-US" sz="4400" i="0" dirty="0">
                <a:solidFill>
                  <a:srgbClr val="002060"/>
                </a:solidFill>
                <a:latin typeface="Poppins"/>
                <a:cs typeface="Segoe UI"/>
              </a:rPr>
              <a:t>Project process – ideas, prototype, test</a:t>
            </a:r>
            <a:endParaRPr lang="en-US" sz="4400" b="0" i="0" dirty="0">
              <a:solidFill>
                <a:srgbClr val="002060"/>
              </a:solidFill>
              <a:latin typeface="Poppins"/>
              <a:cs typeface="Segoe UI"/>
            </a:endParaRPr>
          </a:p>
          <a:p>
            <a:r>
              <a:rPr lang="en-US" sz="3200" b="0" i="0" dirty="0">
                <a:latin typeface="Poppins"/>
                <a:cs typeface="Segoe UI"/>
              </a:rPr>
              <a:t>The next step is to think of </a:t>
            </a:r>
            <a:r>
              <a:rPr lang="en-US" sz="3200" i="0" dirty="0">
                <a:latin typeface="Poppins"/>
                <a:cs typeface="Segoe UI"/>
              </a:rPr>
              <a:t>ideas</a:t>
            </a:r>
            <a:r>
              <a:rPr lang="en-US" sz="3200" b="0" i="0" dirty="0">
                <a:latin typeface="Poppins"/>
                <a:cs typeface="Segoe UI"/>
              </a:rPr>
              <a:t> for your potential solutions, decide on your </a:t>
            </a:r>
            <a:r>
              <a:rPr lang="en-US" sz="3200" b="0" i="0" dirty="0" err="1">
                <a:latin typeface="Poppins"/>
                <a:cs typeface="Segoe UI"/>
              </a:rPr>
              <a:t>favourite</a:t>
            </a:r>
            <a:r>
              <a:rPr lang="en-US" sz="3200" b="0" i="0" dirty="0">
                <a:latin typeface="Poppins"/>
                <a:cs typeface="Segoe UI"/>
              </a:rPr>
              <a:t>, </a:t>
            </a:r>
            <a:r>
              <a:rPr lang="en-US" sz="3200" i="0" dirty="0">
                <a:latin typeface="Poppins"/>
                <a:cs typeface="Segoe UI"/>
              </a:rPr>
              <a:t>prototype</a:t>
            </a:r>
            <a:r>
              <a:rPr lang="en-US" sz="3200" b="0" i="0" dirty="0">
                <a:latin typeface="Poppins"/>
                <a:cs typeface="Segoe UI"/>
              </a:rPr>
              <a:t> this idea,</a:t>
            </a:r>
            <a:r>
              <a:rPr lang="en-US" sz="3200" b="0" i="0" dirty="0">
                <a:solidFill>
                  <a:srgbClr val="FFFFFF"/>
                </a:solidFill>
                <a:latin typeface="Poppins"/>
                <a:cs typeface="Segoe UI"/>
              </a:rPr>
              <a:t> </a:t>
            </a:r>
            <a:r>
              <a:rPr lang="en-US" sz="3200" b="0" i="0" dirty="0">
                <a:latin typeface="Poppins"/>
                <a:cs typeface="Segoe UI"/>
              </a:rPr>
              <a:t>and then think of ways to</a:t>
            </a:r>
            <a:r>
              <a:rPr lang="en-US" sz="3200" b="0" i="0" dirty="0">
                <a:solidFill>
                  <a:srgbClr val="FFFFFF"/>
                </a:solidFill>
                <a:latin typeface="Poppins"/>
                <a:cs typeface="Segoe UI"/>
              </a:rPr>
              <a:t> </a:t>
            </a:r>
            <a:r>
              <a:rPr lang="en-US" sz="3200" i="0" dirty="0">
                <a:latin typeface="Poppins"/>
                <a:cs typeface="Segoe UI"/>
              </a:rPr>
              <a:t>test</a:t>
            </a:r>
            <a:r>
              <a:rPr lang="en-US" sz="3200" b="0" i="0" dirty="0">
                <a:solidFill>
                  <a:srgbClr val="FFFFFF"/>
                </a:solidFill>
                <a:latin typeface="Poppins"/>
                <a:cs typeface="Segoe UI"/>
              </a:rPr>
              <a:t> </a:t>
            </a:r>
            <a:r>
              <a:rPr lang="en-US" sz="3200" b="0" i="0" dirty="0">
                <a:latin typeface="Poppins"/>
                <a:cs typeface="Segoe UI"/>
              </a:rPr>
              <a:t>it against your problem statement.</a:t>
            </a:r>
          </a:p>
          <a:p>
            <a:r>
              <a:rPr lang="en-US" sz="3200" i="0" dirty="0">
                <a:solidFill>
                  <a:srgbClr val="002060"/>
                </a:solidFill>
                <a:latin typeface="Poppins"/>
                <a:cs typeface="Segoe UI"/>
              </a:rPr>
              <a:t>The outcome is to </a:t>
            </a:r>
            <a:r>
              <a:rPr lang="en-US" sz="3200" i="0" u="sng" dirty="0">
                <a:solidFill>
                  <a:srgbClr val="002060"/>
                </a:solidFill>
                <a:latin typeface="Poppins"/>
                <a:cs typeface="Segoe UI"/>
              </a:rPr>
              <a:t>create a solution to your problem and think of ways to test it.</a:t>
            </a:r>
            <a:endParaRPr lang="en-US" sz="3200" b="0" i="0" dirty="0">
              <a:solidFill>
                <a:srgbClr val="002060"/>
              </a:solidFill>
              <a:latin typeface="Poppins"/>
              <a:cs typeface="Segoe UI"/>
            </a:endParaRPr>
          </a:p>
          <a:p>
            <a:pPr marL="457200" indent="-457200">
              <a:buFont typeface="Arial"/>
              <a:buChar char="•"/>
            </a:pPr>
            <a:r>
              <a:rPr lang="en-US" sz="3200" i="0" dirty="0">
                <a:latin typeface="Poppins"/>
                <a:cs typeface="Arial"/>
              </a:rPr>
              <a:t>Through doing this you will develop the following skills:</a:t>
            </a:r>
            <a:endParaRPr lang="en-US" sz="3200" b="0" i="0" dirty="0">
              <a:latin typeface="Poppins"/>
              <a:cs typeface="Arial"/>
            </a:endParaRPr>
          </a:p>
          <a:p>
            <a:pPr marL="1028700" lvl="1" indent="-571500">
              <a:buFont typeface="Arial"/>
              <a:buChar char="•"/>
            </a:pPr>
            <a:r>
              <a:rPr lang="en-US" sz="3200" spc="-150" dirty="0">
                <a:solidFill>
                  <a:schemeClr val="bg1"/>
                </a:solidFill>
                <a:latin typeface="Poppins"/>
                <a:cs typeface="Arial"/>
              </a:rPr>
              <a:t>Research and communication skills</a:t>
            </a:r>
          </a:p>
          <a:p>
            <a:pPr marL="1028700" lvl="1" indent="-571500">
              <a:buFont typeface="Arial"/>
              <a:buChar char="•"/>
            </a:pPr>
            <a:r>
              <a:rPr lang="en-US" sz="3200" spc="-150" dirty="0">
                <a:solidFill>
                  <a:schemeClr val="bg1"/>
                </a:solidFill>
                <a:latin typeface="Poppins"/>
                <a:cs typeface="Arial"/>
              </a:rPr>
              <a:t>Creative and logical thinking</a:t>
            </a:r>
          </a:p>
          <a:p>
            <a:pPr marL="1028700" lvl="1" indent="-571500">
              <a:buFont typeface="Arial"/>
              <a:buChar char="•"/>
            </a:pPr>
            <a:r>
              <a:rPr lang="en-US" sz="3200" spc="-150" dirty="0">
                <a:solidFill>
                  <a:schemeClr val="bg1"/>
                </a:solidFill>
                <a:latin typeface="Poppins"/>
                <a:cs typeface="Arial"/>
              </a:rPr>
              <a:t>Decision making</a:t>
            </a:r>
          </a:p>
          <a:p>
            <a:endParaRPr lang="en-GB" b="0" i="0" dirty="0">
              <a:latin typeface="Poppins"/>
              <a:cs typeface="Segoe UI"/>
            </a:endParaRPr>
          </a:p>
          <a:p>
            <a:endParaRPr lang="en-US" sz="4400" dirty="0">
              <a:solidFill>
                <a:srgbClr val="002060"/>
              </a:solidFill>
            </a:endParaRPr>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ON TRACK TO NET ZERO?</a:t>
            </a:r>
            <a:endParaRPr lang="en-US" sz="4800" i="0"/>
          </a:p>
          <a:p>
            <a:endParaRPr lang="en-GB"/>
          </a:p>
        </p:txBody>
      </p:sp>
    </p:spTree>
    <p:extLst>
      <p:ext uri="{BB962C8B-B14F-4D97-AF65-F5344CB8AC3E}">
        <p14:creationId xmlns:p14="http://schemas.microsoft.com/office/powerpoint/2010/main" val="6406853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0" y="2567253"/>
            <a:ext cx="19875499" cy="7202217"/>
          </a:xfrm>
        </p:spPr>
        <p:txBody>
          <a:bodyPr lIns="91440" tIns="45720" rIns="91440" bIns="45720" anchor="t"/>
          <a:lstStyle/>
          <a:p>
            <a:r>
              <a:rPr lang="en-US" sz="4400" i="0" dirty="0">
                <a:latin typeface="Poppins"/>
                <a:cs typeface="Poppins"/>
              </a:rPr>
              <a:t>Project process – ideas. </a:t>
            </a:r>
            <a:r>
              <a:rPr lang="en-GB" sz="3200" i="0" dirty="0">
                <a:solidFill>
                  <a:srgbClr val="FFC000"/>
                </a:solidFill>
                <a:latin typeface="Poppins"/>
                <a:cs typeface="Poppins"/>
              </a:rPr>
              <a:t>Think of an interesting, and creative solution to your problem.</a:t>
            </a:r>
          </a:p>
          <a:p>
            <a:r>
              <a:rPr lang="en-GB" sz="3200" i="0" dirty="0">
                <a:solidFill>
                  <a:srgbClr val="FFC000"/>
                </a:solidFill>
                <a:latin typeface="Poppins"/>
                <a:cs typeface="Poppins"/>
              </a:rPr>
              <a:t>Step 1: Research what is out there already. </a:t>
            </a:r>
            <a:r>
              <a:rPr lang="en-GB" sz="3200" i="0" dirty="0">
                <a:solidFill>
                  <a:schemeClr val="bg1"/>
                </a:solidFill>
                <a:latin typeface="Poppins"/>
                <a:cs typeface="Poppins"/>
              </a:rPr>
              <a:t>This will also give you inspiration for your solution. </a:t>
            </a:r>
            <a:endParaRPr lang="en-GB" sz="3200" i="0" dirty="0">
              <a:solidFill>
                <a:schemeClr val="bg1"/>
              </a:solidFill>
            </a:endParaRPr>
          </a:p>
          <a:p>
            <a:r>
              <a:rPr lang="en-GB" sz="3200" i="0" dirty="0">
                <a:latin typeface="Poppins"/>
                <a:cs typeface="Poppins"/>
              </a:rPr>
              <a:t>Step 2: Think of at least five new ideas for your solution. </a:t>
            </a:r>
            <a:endParaRPr lang="en-GB" sz="3200" i="0" dirty="0"/>
          </a:p>
          <a:p>
            <a:pPr>
              <a:lnSpc>
                <a:spcPct val="100000"/>
              </a:lnSpc>
            </a:pPr>
            <a:r>
              <a:rPr lang="en-GB" sz="3200" i="0" dirty="0">
                <a:solidFill>
                  <a:schemeClr val="bg1"/>
                </a:solidFill>
                <a:latin typeface="Poppins"/>
                <a:cs typeface="Poppins"/>
              </a:rPr>
              <a:t>Top tips for developing ideas to your solution:</a:t>
            </a:r>
          </a:p>
          <a:p>
            <a:pPr marL="914400" lvl="1" indent="-457200">
              <a:buFontTx/>
              <a:buChar char="-"/>
            </a:pPr>
            <a:r>
              <a:rPr lang="en-GB" sz="3200" dirty="0">
                <a:solidFill>
                  <a:schemeClr val="bg1"/>
                </a:solidFill>
                <a:latin typeface="Poppins"/>
                <a:cs typeface="Poppins"/>
              </a:rPr>
              <a:t>It’s not about perfection – don’t be judgemental.</a:t>
            </a:r>
          </a:p>
          <a:p>
            <a:pPr marL="914400" lvl="1" indent="-457200">
              <a:buFontTx/>
              <a:buChar char="-"/>
            </a:pPr>
            <a:r>
              <a:rPr lang="en-GB" sz="3200" dirty="0">
                <a:solidFill>
                  <a:schemeClr val="bg1"/>
                </a:solidFill>
                <a:latin typeface="Poppins"/>
                <a:cs typeface="Poppins"/>
              </a:rPr>
              <a:t>Warm up your brain before – then give yourself a time limit.</a:t>
            </a:r>
          </a:p>
          <a:p>
            <a:pPr marL="914400" lvl="1" indent="-457200">
              <a:buFontTx/>
              <a:buChar char="-"/>
            </a:pPr>
            <a:r>
              <a:rPr lang="en-GB" sz="3200" dirty="0">
                <a:solidFill>
                  <a:schemeClr val="bg1"/>
                </a:solidFill>
                <a:latin typeface="Poppins"/>
                <a:cs typeface="Poppins"/>
              </a:rPr>
              <a:t>Write each new idea on a separate post-it to see them all.</a:t>
            </a:r>
          </a:p>
          <a:p>
            <a:pPr marL="914400" lvl="1" indent="-457200">
              <a:buFontTx/>
              <a:buChar char="-"/>
            </a:pPr>
            <a:r>
              <a:rPr lang="en-GB" sz="3200" dirty="0">
                <a:solidFill>
                  <a:schemeClr val="bg1"/>
                </a:solidFill>
                <a:latin typeface="Poppins"/>
                <a:cs typeface="Poppins"/>
              </a:rPr>
              <a:t>Your idea doesn’t have to be 100% original, many ideas adapt, add to an existing idea, or merge two current ideas to create something new.</a:t>
            </a:r>
          </a:p>
          <a:p>
            <a:pPr marL="457200" indent="-457200">
              <a:buFont typeface="Arial" panose="020B0604020202020204" pitchFamily="34" charset="0"/>
              <a:buChar char="•"/>
            </a:pPr>
            <a:r>
              <a:rPr lang="en-GB" sz="3200" i="0" dirty="0">
                <a:latin typeface="Poppins"/>
                <a:cs typeface="Poppins"/>
              </a:rPr>
              <a:t>Step 3: Select your top idea , to take forward to the next stage. </a:t>
            </a:r>
            <a:r>
              <a:rPr lang="en-GB" sz="3200" i="0" dirty="0">
                <a:solidFill>
                  <a:schemeClr val="bg1"/>
                </a:solidFill>
                <a:latin typeface="Poppins"/>
                <a:cs typeface="Poppins"/>
              </a:rPr>
              <a:t>Use your problem statement to help.</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a:latin typeface="Poppins"/>
                <a:cs typeface="Poppins"/>
              </a:rPr>
              <a:t>ON TRACK TO NET ZERO?</a:t>
            </a:r>
            <a:endParaRPr lang="en-US" sz="4800" i="0"/>
          </a:p>
          <a:p>
            <a:endParaRPr lang="en-GB"/>
          </a:p>
        </p:txBody>
      </p:sp>
    </p:spTree>
    <p:extLst>
      <p:ext uri="{BB962C8B-B14F-4D97-AF65-F5344CB8AC3E}">
        <p14:creationId xmlns:p14="http://schemas.microsoft.com/office/powerpoint/2010/main" val="38200507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417524"/>
            <a:ext cx="19291896" cy="7202217"/>
          </a:xfrm>
        </p:spPr>
        <p:txBody>
          <a:bodyPr lIns="91440" tIns="45720" rIns="91440" bIns="45720" anchor="t"/>
          <a:lstStyle/>
          <a:p>
            <a:r>
              <a:rPr lang="en-US" sz="4400" i="0" dirty="0">
                <a:latin typeface="Poppins"/>
                <a:cs typeface="Poppins"/>
              </a:rPr>
              <a:t>Project process – prototype </a:t>
            </a:r>
            <a:endParaRPr lang="en-US" sz="4400" i="0" dirty="0"/>
          </a:p>
          <a:p>
            <a:r>
              <a:rPr lang="en-GB" sz="3200" i="0" dirty="0">
                <a:solidFill>
                  <a:srgbClr val="FFC000"/>
                </a:solidFill>
                <a:latin typeface="Poppins"/>
                <a:cs typeface="Poppins"/>
              </a:rPr>
              <a:t>Prototype Your Chosen Idea. A prototype is a first drawing or model  of an idea. </a:t>
            </a:r>
            <a:endParaRPr lang="en-GB" sz="3200" i="0" dirty="0">
              <a:solidFill>
                <a:srgbClr val="FFC000"/>
              </a:solidFill>
            </a:endParaRPr>
          </a:p>
          <a:p>
            <a:r>
              <a:rPr lang="en-GB" sz="3200" i="0" dirty="0">
                <a:solidFill>
                  <a:schemeClr val="bg1"/>
                </a:solidFill>
                <a:latin typeface="Poppins"/>
                <a:cs typeface="Poppins"/>
              </a:rPr>
              <a:t>Either draw (2D) or model (3D) your idea. </a:t>
            </a:r>
            <a:endParaRPr lang="en-GB" sz="3200" i="0" dirty="0">
              <a:solidFill>
                <a:schemeClr val="bg1"/>
              </a:solidFill>
            </a:endParaRPr>
          </a:p>
          <a:p>
            <a:r>
              <a:rPr lang="en-GB" sz="3200" i="0" dirty="0">
                <a:solidFill>
                  <a:schemeClr val="bg1"/>
                </a:solidFill>
                <a:latin typeface="Poppins"/>
                <a:cs typeface="Poppins"/>
              </a:rPr>
              <a:t>Add labels, or communicate what each part will do, and consider materials, construction, size etc.</a:t>
            </a:r>
          </a:p>
          <a:p>
            <a:endParaRPr lang="en-GB" sz="3200" dirty="0">
              <a:solidFill>
                <a:schemeClr val="bg1"/>
              </a:solidFill>
            </a:endParaRPr>
          </a:p>
          <a:p>
            <a:pPr marL="914400" lvl="1" indent="-457200">
              <a:buFontTx/>
              <a:buChar char="-"/>
            </a:pPr>
            <a:endParaRPr lang="en-GB" sz="3200" dirty="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ON TRACK TO NET ZERO?</a:t>
            </a:r>
            <a:endParaRPr lang="en-US" sz="4800" i="0"/>
          </a:p>
          <a:p>
            <a:endParaRPr lang="en-GB"/>
          </a:p>
        </p:txBody>
      </p:sp>
    </p:spTree>
    <p:extLst>
      <p:ext uri="{BB962C8B-B14F-4D97-AF65-F5344CB8AC3E}">
        <p14:creationId xmlns:p14="http://schemas.microsoft.com/office/powerpoint/2010/main" val="3244547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256582"/>
            <a:ext cx="19875499" cy="7202217"/>
          </a:xfrm>
        </p:spPr>
        <p:txBody>
          <a:bodyPr lIns="91440" tIns="45720" rIns="91440" bIns="45720" anchor="t"/>
          <a:lstStyle/>
          <a:p>
            <a:r>
              <a:rPr lang="en-US" sz="4400" i="0" dirty="0">
                <a:latin typeface="Poppins"/>
                <a:cs typeface="Poppins"/>
              </a:rPr>
              <a:t>Project process – test</a:t>
            </a:r>
            <a:endParaRPr lang="en-US" sz="4400" i="0" dirty="0"/>
          </a:p>
          <a:p>
            <a:r>
              <a:rPr lang="en-GB" sz="3200" i="0" dirty="0">
                <a:latin typeface="Poppins"/>
                <a:cs typeface="Poppins"/>
              </a:rPr>
              <a:t>How would you test your solution?  </a:t>
            </a:r>
            <a:r>
              <a:rPr lang="en-GB" sz="3200" i="0" dirty="0">
                <a:solidFill>
                  <a:schemeClr val="bg1"/>
                </a:solidFill>
                <a:latin typeface="Poppins"/>
                <a:cs typeface="Poppins"/>
              </a:rPr>
              <a:t>An important STEM skill is learning from failure. </a:t>
            </a:r>
            <a:endParaRPr lang="en-GB" sz="3200" i="0" dirty="0">
              <a:solidFill>
                <a:schemeClr val="bg1"/>
              </a:solidFill>
            </a:endParaRPr>
          </a:p>
          <a:p>
            <a:r>
              <a:rPr lang="en-GB" sz="3200" i="0" dirty="0">
                <a:solidFill>
                  <a:schemeClr val="bg1"/>
                </a:solidFill>
                <a:latin typeface="Poppins"/>
                <a:cs typeface="Poppins"/>
              </a:rPr>
              <a:t>Why is testing important? What can it teach us?</a:t>
            </a:r>
          </a:p>
          <a:p>
            <a:r>
              <a:rPr lang="en-GB" sz="3200" i="0" dirty="0">
                <a:solidFill>
                  <a:schemeClr val="bg1"/>
                </a:solidFill>
                <a:latin typeface="Poppins"/>
                <a:cs typeface="Poppins"/>
              </a:rPr>
              <a:t>Consider how you would test your idea and record this. Would it be tested over time, in different locations, against a control? Would you need to collect data or feedback?  </a:t>
            </a:r>
            <a:endParaRPr lang="en-GB" sz="3200" i="0" dirty="0">
              <a:solidFill>
                <a:schemeClr val="bg1"/>
              </a:solidFill>
            </a:endParaRPr>
          </a:p>
          <a:p>
            <a:pPr marL="914400" lvl="1" indent="-457200">
              <a:buFontTx/>
              <a:buChar char="-"/>
            </a:pPr>
            <a:endParaRPr lang="en-GB" sz="3200" dirty="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ON TRACK TO NET ZERO?</a:t>
            </a:r>
            <a:endParaRPr lang="en-US" sz="4800" i="0"/>
          </a:p>
          <a:p>
            <a:endParaRPr lang="en-GB"/>
          </a:p>
        </p:txBody>
      </p:sp>
    </p:spTree>
    <p:extLst>
      <p:ext uri="{BB962C8B-B14F-4D97-AF65-F5344CB8AC3E}">
        <p14:creationId xmlns:p14="http://schemas.microsoft.com/office/powerpoint/2010/main" val="19783505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pPr>
              <a:buClr>
                <a:srgbClr val="FEC759"/>
              </a:buClr>
              <a:buSzPct val="110000"/>
            </a:pPr>
            <a:r>
              <a:rPr lang="en-US" sz="4400" i="0" dirty="0">
                <a:solidFill>
                  <a:srgbClr val="002060"/>
                </a:solidFill>
                <a:latin typeface="Poppins"/>
                <a:cs typeface="Poppins"/>
              </a:rPr>
              <a:t>Project Outcome – reflection</a:t>
            </a:r>
          </a:p>
          <a:p>
            <a:pPr>
              <a:buClr>
                <a:srgbClr val="FEC759"/>
              </a:buClr>
              <a:buSzPct val="110000"/>
            </a:pPr>
            <a:r>
              <a:rPr lang="en-US" sz="3200" i="0" dirty="0">
                <a:latin typeface="Poppins"/>
                <a:cs typeface="Poppins"/>
              </a:rPr>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i="0" dirty="0">
                <a:solidFill>
                  <a:srgbClr val="002060"/>
                </a:solidFill>
                <a:latin typeface="Poppins"/>
                <a:cs typeface="Poppins"/>
              </a:rPr>
              <a:t>The outcome is to </a:t>
            </a:r>
            <a:r>
              <a:rPr lang="en-US" sz="3200" i="0" u="sng" dirty="0">
                <a:solidFill>
                  <a:srgbClr val="002060"/>
                </a:solidFill>
                <a:latin typeface="Poppins"/>
                <a:cs typeface="Poppins"/>
              </a:rPr>
              <a:t>reflect on the project for yourself, your learning and the next steps to take.</a:t>
            </a:r>
            <a:endParaRPr lang="en-US" sz="3200" i="0" dirty="0">
              <a:solidFill>
                <a:srgbClr val="002060"/>
              </a:solidFill>
              <a:latin typeface="Poppins"/>
              <a:cs typeface="Poppins"/>
            </a:endParaRPr>
          </a:p>
          <a:p>
            <a:pPr marL="457200" indent="-457200">
              <a:buClr>
                <a:srgbClr val="FEC759"/>
              </a:buClr>
              <a:buSzPct val="110000"/>
              <a:buFontTx/>
              <a:buChar char="-"/>
            </a:pPr>
            <a:r>
              <a:rPr lang="en-US" sz="3200" i="0" dirty="0">
                <a:latin typeface="Poppins"/>
                <a:cs typeface="Poppins"/>
              </a:rPr>
              <a:t>Through doing this you will develop the following skills:</a:t>
            </a:r>
          </a:p>
          <a:p>
            <a:pPr marL="1028700" lvl="1" indent="-571500">
              <a:buClr>
                <a:srgbClr val="FEC759"/>
              </a:buClr>
              <a:buSzPct val="110000"/>
              <a:buFontTx/>
              <a:buChar char="-"/>
            </a:pPr>
            <a:r>
              <a:rPr lang="en-US" sz="3200" dirty="0">
                <a:solidFill>
                  <a:schemeClr val="bg1"/>
                </a:solidFill>
                <a:latin typeface="Poppins"/>
                <a:cs typeface="Poppins"/>
              </a:rPr>
              <a:t>Goal-Setting</a:t>
            </a:r>
          </a:p>
          <a:p>
            <a:pPr marL="1028700" lvl="1" indent="-571500">
              <a:buClr>
                <a:srgbClr val="FEC759"/>
              </a:buClr>
              <a:buSzPct val="110000"/>
              <a:buFontTx/>
              <a:buChar char="-"/>
            </a:pPr>
            <a:r>
              <a:rPr lang="en-US" sz="3200" dirty="0">
                <a:solidFill>
                  <a:schemeClr val="bg1"/>
                </a:solidFill>
                <a:latin typeface="Poppins"/>
                <a:cs typeface="Poppins"/>
              </a:rPr>
              <a:t>Resilience</a:t>
            </a:r>
          </a:p>
          <a:p>
            <a:pPr marL="1028700" lvl="1" indent="-571500">
              <a:buClr>
                <a:srgbClr val="FEC759"/>
              </a:buClr>
              <a:buSzPct val="110000"/>
              <a:buFontTx/>
              <a:buChar char="-"/>
            </a:pPr>
            <a:r>
              <a:rPr lang="en-US" sz="3200" dirty="0">
                <a:solidFill>
                  <a:schemeClr val="bg1"/>
                </a:solidFill>
                <a:latin typeface="Poppins"/>
                <a:cs typeface="Poppins"/>
              </a:rPr>
              <a:t>Self-Awareness</a:t>
            </a:r>
          </a:p>
          <a:p>
            <a:endParaRPr lang="en-GB" i="0" dirty="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ON TRACK TO NET ZERO?</a:t>
            </a:r>
            <a:endParaRPr lang="en-US" sz="4800"/>
          </a:p>
          <a:p>
            <a:endParaRPr lang="en-GB"/>
          </a:p>
        </p:txBody>
      </p:sp>
    </p:spTree>
    <p:extLst>
      <p:ext uri="{BB962C8B-B14F-4D97-AF65-F5344CB8AC3E}">
        <p14:creationId xmlns:p14="http://schemas.microsoft.com/office/powerpoint/2010/main" val="1581461392"/>
      </p:ext>
    </p:extLst>
  </p:cSld>
  <p:clrMapOvr>
    <a:masterClrMapping/>
  </p:clrMapOvr>
</p:sld>
</file>

<file path=ppt/theme/theme1.xml><?xml version="1.0" encoding="utf-8"?>
<a:theme xmlns:a="http://schemas.openxmlformats.org/drawingml/2006/main" name="Office Theme">
  <a:themeElements>
    <a:clrScheme name="Custom 1">
      <a:dk1>
        <a:srgbClr val="000A2B"/>
      </a:dk1>
      <a:lt1>
        <a:srgbClr val="FFFFFF"/>
      </a:lt1>
      <a:dk2>
        <a:srgbClr val="494949"/>
      </a:dk2>
      <a:lt2>
        <a:srgbClr val="E7E6E6"/>
      </a:lt2>
      <a:accent1>
        <a:srgbClr val="8DBF2A"/>
      </a:accent1>
      <a:accent2>
        <a:srgbClr val="4C576E"/>
      </a:accent2>
      <a:accent3>
        <a:srgbClr val="33B793"/>
      </a:accent3>
      <a:accent4>
        <a:srgbClr val="005EB8"/>
      </a:accent4>
      <a:accent5>
        <a:srgbClr val="767776"/>
      </a:accent5>
      <a:accent6>
        <a:srgbClr val="33B734"/>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TotalTime>
  <Words>30741</Words>
  <Application>Microsoft Office PowerPoint</Application>
  <PresentationFormat>Custom</PresentationFormat>
  <Paragraphs>1571</Paragraphs>
  <Slides>101</Slides>
  <Notes>93</Notes>
  <HiddenSlides>7</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101</vt:i4>
      </vt:variant>
    </vt:vector>
  </HeadingPairs>
  <TitlesOfParts>
    <vt:vector size="112" baseType="lpstr">
      <vt:lpstr>Wingdings</vt:lpstr>
      <vt:lpstr>Gotham-Light</vt:lpstr>
      <vt:lpstr>Courier New</vt:lpstr>
      <vt:lpstr>Proxima Nova Semibold</vt:lpstr>
      <vt:lpstr>Poppins SemiBold</vt:lpstr>
      <vt:lpstr>Calibri</vt:lpstr>
      <vt:lpstr>Arial</vt:lpstr>
      <vt:lpstr>Poppins</vt:lpstr>
      <vt:lpstr>Arial,Sans-Serif</vt:lpstr>
      <vt:lpstr>Poppins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Jenny Karlsson</dc:creator>
  <cp:keywords/>
  <dc:description/>
  <cp:lastModifiedBy>Charlie Cantwell</cp:lastModifiedBy>
  <cp:revision>79</cp:revision>
  <dcterms:created xsi:type="dcterms:W3CDTF">2020-11-12T11:18:59Z</dcterms:created>
  <dcterms:modified xsi:type="dcterms:W3CDTF">2023-11-01T15:39:29Z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2020-11-12T10:00:00Z</vt:filetime>
  </property>
  <property fmtid="{D5CDD505-2E9C-101B-9397-08002B2CF9AE}" pid="3" name="Creator">
    <vt:lpwstr>Adobe InDesign 16.0 (Macintosh)</vt:lpwstr>
  </property>
  <property fmtid="{D5CDD505-2E9C-101B-9397-08002B2CF9AE}" pid="4" name="LastSaved">
    <vt:filetime>2020-11-12T10:00:00Z</vt:filetime>
  </property>
</Properties>
</file>