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7"/>
  </p:notesMasterIdLst>
  <p:sldIdLst>
    <p:sldId id="279" r:id="rId5"/>
    <p:sldId id="286" r:id="rId6"/>
    <p:sldId id="379" r:id="rId7"/>
    <p:sldId id="358" r:id="rId8"/>
    <p:sldId id="372" r:id="rId9"/>
    <p:sldId id="378" r:id="rId10"/>
    <p:sldId id="395" r:id="rId11"/>
    <p:sldId id="389" r:id="rId12"/>
    <p:sldId id="390" r:id="rId13"/>
    <p:sldId id="392" r:id="rId14"/>
    <p:sldId id="393" r:id="rId15"/>
    <p:sldId id="394"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9" r:id="rId29"/>
    <p:sldId id="408" r:id="rId30"/>
    <p:sldId id="412" r:id="rId31"/>
    <p:sldId id="413" r:id="rId32"/>
    <p:sldId id="414" r:id="rId33"/>
    <p:sldId id="415" r:id="rId34"/>
    <p:sldId id="410" r:id="rId35"/>
    <p:sldId id="411" r:id="rId36"/>
  </p:sldIdLst>
  <p:sldSz cx="20104100" cy="11309350"/>
  <p:notesSz cx="20104100" cy="11309350"/>
  <p:embeddedFontLst>
    <p:embeddedFont>
      <p:font typeface="Poppins" panose="00000500000000000000" pitchFamily="2" charset="0"/>
      <p:regular r:id="rId38"/>
      <p:bold r:id="rId39"/>
      <p:italic r:id="rId40"/>
      <p:boldItalic r:id="rId41"/>
    </p:embeddedFont>
    <p:embeddedFont>
      <p:font typeface="Poppins Light" panose="00000400000000000000" pitchFamily="2" charset="0"/>
      <p:regular r:id="rId42"/>
      <p:italic r:id="rId43"/>
    </p:embeddedFont>
    <p:embeddedFont>
      <p:font typeface="Poppins SemiBold" panose="00000700000000000000" pitchFamily="2" charset="0"/>
      <p:regular r:id="rId44"/>
      <p:bold r:id="rId45"/>
      <p:italic r:id="rId46"/>
      <p:boldItalic r:id="rId47"/>
    </p:embeddedFont>
    <p:embeddedFont>
      <p:font typeface="Proxima Nova Semibold" panose="020B0604020202020204" charset="0"/>
      <p:regular r:id="rId48"/>
      <p:bold r:id="rId49"/>
    </p:embeddedFont>
  </p:embeddedFontLst>
  <p:defaultTextStyle>
    <a:defPPr>
      <a:defRPr lang="en-US"/>
    </a:defPPr>
    <a:lvl1pPr marL="0" algn="l" defTabSz="914357" rtl="0" eaLnBrk="1" latinLnBrk="0" hangingPunct="1">
      <a:defRPr sz="1801" kern="1200">
        <a:solidFill>
          <a:schemeClr val="tx1"/>
        </a:solidFill>
        <a:latin typeface="+mn-lt"/>
        <a:ea typeface="+mn-ea"/>
        <a:cs typeface="+mn-cs"/>
      </a:defRPr>
    </a:lvl1pPr>
    <a:lvl2pPr marL="457179" algn="l" defTabSz="914357" rtl="0" eaLnBrk="1" latinLnBrk="0" hangingPunct="1">
      <a:defRPr sz="1801" kern="1200">
        <a:solidFill>
          <a:schemeClr val="tx1"/>
        </a:solidFill>
        <a:latin typeface="+mn-lt"/>
        <a:ea typeface="+mn-ea"/>
        <a:cs typeface="+mn-cs"/>
      </a:defRPr>
    </a:lvl2pPr>
    <a:lvl3pPr marL="914357" algn="l" defTabSz="914357" rtl="0" eaLnBrk="1" latinLnBrk="0" hangingPunct="1">
      <a:defRPr sz="1801" kern="1200">
        <a:solidFill>
          <a:schemeClr val="tx1"/>
        </a:solidFill>
        <a:latin typeface="+mn-lt"/>
        <a:ea typeface="+mn-ea"/>
        <a:cs typeface="+mn-cs"/>
      </a:defRPr>
    </a:lvl3pPr>
    <a:lvl4pPr marL="1371536" algn="l" defTabSz="914357" rtl="0" eaLnBrk="1" latinLnBrk="0" hangingPunct="1">
      <a:defRPr sz="1801" kern="1200">
        <a:solidFill>
          <a:schemeClr val="tx1"/>
        </a:solidFill>
        <a:latin typeface="+mn-lt"/>
        <a:ea typeface="+mn-ea"/>
        <a:cs typeface="+mn-cs"/>
      </a:defRPr>
    </a:lvl4pPr>
    <a:lvl5pPr marL="1828715" algn="l" defTabSz="914357" rtl="0" eaLnBrk="1" latinLnBrk="0" hangingPunct="1">
      <a:defRPr sz="1801" kern="1200">
        <a:solidFill>
          <a:schemeClr val="tx1"/>
        </a:solidFill>
        <a:latin typeface="+mn-lt"/>
        <a:ea typeface="+mn-ea"/>
        <a:cs typeface="+mn-cs"/>
      </a:defRPr>
    </a:lvl5pPr>
    <a:lvl6pPr marL="2285893" algn="l" defTabSz="914357" rtl="0" eaLnBrk="1" latinLnBrk="0" hangingPunct="1">
      <a:defRPr sz="1801" kern="1200">
        <a:solidFill>
          <a:schemeClr val="tx1"/>
        </a:solidFill>
        <a:latin typeface="+mn-lt"/>
        <a:ea typeface="+mn-ea"/>
        <a:cs typeface="+mn-cs"/>
      </a:defRPr>
    </a:lvl6pPr>
    <a:lvl7pPr marL="2743072" algn="l" defTabSz="914357" rtl="0" eaLnBrk="1" latinLnBrk="0" hangingPunct="1">
      <a:defRPr sz="1801" kern="1200">
        <a:solidFill>
          <a:schemeClr val="tx1"/>
        </a:solidFill>
        <a:latin typeface="+mn-lt"/>
        <a:ea typeface="+mn-ea"/>
        <a:cs typeface="+mn-cs"/>
      </a:defRPr>
    </a:lvl7pPr>
    <a:lvl8pPr marL="3200252" algn="l" defTabSz="914357" rtl="0" eaLnBrk="1" latinLnBrk="0" hangingPunct="1">
      <a:defRPr sz="1801" kern="1200">
        <a:solidFill>
          <a:schemeClr val="tx1"/>
        </a:solidFill>
        <a:latin typeface="+mn-lt"/>
        <a:ea typeface="+mn-ea"/>
        <a:cs typeface="+mn-cs"/>
      </a:defRPr>
    </a:lvl8pPr>
    <a:lvl9pPr marL="3657431" algn="l" defTabSz="914357" rtl="0" eaLnBrk="1" latinLnBrk="0" hangingPunct="1">
      <a:defRPr sz="1801"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02EF30-2BBD-4E3E-8833-E218FD4E3D48}">
          <p14:sldIdLst>
            <p14:sldId id="279"/>
          </p14:sldIdLst>
        </p14:section>
        <p14:section name="Growth Mindset" id="{62A89E42-DE87-4360-B177-68E589C23DF8}">
          <p14:sldIdLst>
            <p14:sldId id="286"/>
            <p14:sldId id="379"/>
            <p14:sldId id="358"/>
            <p14:sldId id="372"/>
            <p14:sldId id="378"/>
            <p14:sldId id="395"/>
          </p14:sldIdLst>
        </p14:section>
        <p14:section name="Design Thinking" id="{A4128D7E-0B55-4AFB-9962-0A52BFB8AC93}">
          <p14:sldIdLst>
            <p14:sldId id="389"/>
            <p14:sldId id="390"/>
            <p14:sldId id="392"/>
            <p14:sldId id="393"/>
            <p14:sldId id="394"/>
            <p14:sldId id="396"/>
          </p14:sldIdLst>
        </p14:section>
        <p14:section name="Computational Thinking" id="{7A88F1A9-E4E6-4E55-9BD9-FD1B28D16FA7}">
          <p14:sldIdLst>
            <p14:sldId id="397"/>
            <p14:sldId id="398"/>
            <p14:sldId id="399"/>
            <p14:sldId id="400"/>
            <p14:sldId id="401"/>
            <p14:sldId id="402"/>
          </p14:sldIdLst>
        </p14:section>
        <p14:section name="Teamworking" id="{BB00F3F9-DEEF-4D2B-BD56-AA5A3C00500F}">
          <p14:sldIdLst>
            <p14:sldId id="403"/>
            <p14:sldId id="404"/>
            <p14:sldId id="405"/>
            <p14:sldId id="406"/>
            <p14:sldId id="407"/>
            <p14:sldId id="409"/>
            <p14:sldId id="408"/>
          </p14:sldIdLst>
        </p14:section>
        <p14:section name="Social Conscience" id="{15CB8477-A57A-4959-BCBA-90B9E648EBFD}">
          <p14:sldIdLst>
            <p14:sldId id="412"/>
            <p14:sldId id="413"/>
            <p14:sldId id="414"/>
            <p14:sldId id="415"/>
            <p14:sldId id="410"/>
            <p14:sldId id="41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ED99"/>
    <a:srgbClr val="26213F"/>
    <a:srgbClr val="F70059"/>
    <a:srgbClr val="3DF9F4"/>
    <a:srgbClr val="FEC700"/>
    <a:srgbClr val="C114C6"/>
    <a:srgbClr val="27203E"/>
    <a:srgbClr val="E20014"/>
    <a:srgbClr val="F7003D"/>
    <a:srgbClr val="1215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3F38FF-C5CA-6FD0-290D-FA0B4C61A636}" v="135" dt="2024-05-14T14:24:29.77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37" autoAdjust="0"/>
    <p:restoredTop sz="85755" autoAdjust="0"/>
  </p:normalViewPr>
  <p:slideViewPr>
    <p:cSldViewPr>
      <p:cViewPr varScale="1">
        <p:scale>
          <a:sx n="33" d="100"/>
          <a:sy n="33" d="100"/>
        </p:scale>
        <p:origin x="1412" y="44"/>
      </p:cViewPr>
      <p:guideLst/>
    </p:cSldViewPr>
  </p:slideViewPr>
  <p:notesTextViewPr>
    <p:cViewPr>
      <p:scale>
        <a:sx n="75" d="100"/>
        <a:sy n="75" d="100"/>
      </p:scale>
      <p:origin x="0" y="0"/>
    </p:cViewPr>
  </p:notesTextViewPr>
  <p:sorterViewPr>
    <p:cViewPr>
      <p:scale>
        <a:sx n="100" d="100"/>
        <a:sy n="100" d="100"/>
      </p:scale>
      <p:origin x="0" y="-3928"/>
    </p:cViewPr>
  </p:sorterViewPr>
  <p:notesViewPr>
    <p:cSldViewPr>
      <p:cViewPr varScale="1">
        <p:scale>
          <a:sx n="39" d="100"/>
          <a:sy n="39" d="100"/>
        </p:scale>
        <p:origin x="472" y="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6.xml"/><Relationship Id="rId41" Type="http://schemas.openxmlformats.org/officeDocument/2006/relationships/font" Target="fonts/font4.fntdata"/><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b="0" i="0">
                <a:latin typeface="Poppins Light" pitchFamily="2" charset="77"/>
              </a:defRPr>
            </a:lvl1pPr>
          </a:lstStyle>
          <a:p>
            <a:endParaRPr lang="en-US" dirty="0"/>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b="0" i="0">
                <a:latin typeface="Poppins Light" pitchFamily="2" charset="77"/>
              </a:defRPr>
            </a:lvl1pPr>
          </a:lstStyle>
          <a:p>
            <a:fld id="{F49D8397-BAE7-8C41-B51B-46E6286A9C08}" type="datetimeFigureOut">
              <a:rPr lang="en-US" smtClean="0"/>
              <a:pPr/>
              <a:t>5/15/2024</a:t>
            </a:fld>
            <a:endParaRPr lang="en-US" dirty="0"/>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b="0" i="0">
                <a:latin typeface="Poppins Light" pitchFamily="2" charset="77"/>
              </a:defRPr>
            </a:lvl1pPr>
          </a:lstStyle>
          <a:p>
            <a:endParaRPr lang="en-US" dirty="0"/>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b="0" i="0">
                <a:latin typeface="Poppins Light" pitchFamily="2" charset="77"/>
              </a:defRPr>
            </a:lvl1pPr>
          </a:lstStyle>
          <a:p>
            <a:fld id="{B0F6247D-5FE6-DE41-92C7-B7BE717BF38F}" type="slidenum">
              <a:rPr lang="en-US" smtClean="0"/>
              <a:pPr/>
              <a:t>‹#›</a:t>
            </a:fld>
            <a:endParaRPr lang="en-US" dirty="0"/>
          </a:p>
        </p:txBody>
      </p:sp>
    </p:spTree>
    <p:extLst>
      <p:ext uri="{BB962C8B-B14F-4D97-AF65-F5344CB8AC3E}">
        <p14:creationId xmlns:p14="http://schemas.microsoft.com/office/powerpoint/2010/main" val="3293966806"/>
      </p:ext>
    </p:extLst>
  </p:cSld>
  <p:clrMap bg1="lt1" tx1="dk1" bg2="lt2" tx2="dk2" accent1="accent1" accent2="accent2" accent3="accent3" accent4="accent4" accent5="accent5" accent6="accent6" hlink="hlink" folHlink="folHlink"/>
  <p:notesStyle>
    <a:lvl1pPr marL="0" algn="l" defTabSz="914357" rtl="0" eaLnBrk="1" latinLnBrk="0" hangingPunct="1">
      <a:defRPr sz="1200" b="0" i="0" kern="1200">
        <a:solidFill>
          <a:schemeClr val="tx1"/>
        </a:solidFill>
        <a:latin typeface="Poppins Light" pitchFamily="2" charset="77"/>
        <a:ea typeface="+mn-ea"/>
        <a:cs typeface="+mn-cs"/>
      </a:defRPr>
    </a:lvl1pPr>
    <a:lvl2pPr marL="457179" algn="l" defTabSz="914357" rtl="0" eaLnBrk="1" latinLnBrk="0" hangingPunct="1">
      <a:defRPr sz="1200" b="0" i="0" kern="1200">
        <a:solidFill>
          <a:schemeClr val="tx1"/>
        </a:solidFill>
        <a:latin typeface="Poppins Light" pitchFamily="2" charset="77"/>
        <a:ea typeface="+mn-ea"/>
        <a:cs typeface="+mn-cs"/>
      </a:defRPr>
    </a:lvl2pPr>
    <a:lvl3pPr marL="914357" algn="l" defTabSz="914357" rtl="0" eaLnBrk="1" latinLnBrk="0" hangingPunct="1">
      <a:defRPr sz="1200" b="0" i="0" kern="1200">
        <a:solidFill>
          <a:schemeClr val="tx1"/>
        </a:solidFill>
        <a:latin typeface="Poppins Light" pitchFamily="2" charset="77"/>
        <a:ea typeface="+mn-ea"/>
        <a:cs typeface="+mn-cs"/>
      </a:defRPr>
    </a:lvl3pPr>
    <a:lvl4pPr marL="1371536" algn="l" defTabSz="914357" rtl="0" eaLnBrk="1" latinLnBrk="0" hangingPunct="1">
      <a:defRPr sz="1200" b="0" i="0" kern="1200">
        <a:solidFill>
          <a:schemeClr val="tx1"/>
        </a:solidFill>
        <a:latin typeface="Poppins Light" pitchFamily="2" charset="77"/>
        <a:ea typeface="+mn-ea"/>
        <a:cs typeface="+mn-cs"/>
      </a:defRPr>
    </a:lvl4pPr>
    <a:lvl5pPr marL="1828715" algn="l" defTabSz="914357" rtl="0" eaLnBrk="1" latinLnBrk="0" hangingPunct="1">
      <a:defRPr sz="1200" b="0" i="0" kern="1200">
        <a:solidFill>
          <a:schemeClr val="tx1"/>
        </a:solidFill>
        <a:latin typeface="Poppins Light" pitchFamily="2" charset="77"/>
        <a:ea typeface="+mn-ea"/>
        <a:cs typeface="+mn-cs"/>
      </a:defRPr>
    </a:lvl5pPr>
    <a:lvl6pPr marL="2285893" algn="l" defTabSz="914357" rtl="0" eaLnBrk="1" latinLnBrk="0" hangingPunct="1">
      <a:defRPr sz="1200" kern="1200">
        <a:solidFill>
          <a:schemeClr val="tx1"/>
        </a:solidFill>
        <a:latin typeface="+mn-lt"/>
        <a:ea typeface="+mn-ea"/>
        <a:cs typeface="+mn-cs"/>
      </a:defRPr>
    </a:lvl6pPr>
    <a:lvl7pPr marL="2743072" algn="l" defTabSz="914357" rtl="0" eaLnBrk="1" latinLnBrk="0" hangingPunct="1">
      <a:defRPr sz="1200" kern="1200">
        <a:solidFill>
          <a:schemeClr val="tx1"/>
        </a:solidFill>
        <a:latin typeface="+mn-lt"/>
        <a:ea typeface="+mn-ea"/>
        <a:cs typeface="+mn-cs"/>
      </a:defRPr>
    </a:lvl7pPr>
    <a:lvl8pPr marL="3200252" algn="l" defTabSz="914357" rtl="0" eaLnBrk="1" latinLnBrk="0" hangingPunct="1">
      <a:defRPr sz="1200" kern="1200">
        <a:solidFill>
          <a:schemeClr val="tx1"/>
        </a:solidFill>
        <a:latin typeface="+mn-lt"/>
        <a:ea typeface="+mn-ea"/>
        <a:cs typeface="+mn-cs"/>
      </a:defRPr>
    </a:lvl8pPr>
    <a:lvl9pPr marL="3657431" algn="l" defTabSz="91435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Calibri" panose="020F0502020204030204" pitchFamily="34" charset="0"/>
              <a:buNone/>
            </a:pPr>
            <a:r>
              <a:rPr lang="en-GB" sz="1800" dirty="0">
                <a:effectLst/>
                <a:latin typeface="Calibri" panose="020F0502020204030204" pitchFamily="34" charset="0"/>
                <a:ea typeface="Times New Roman" panose="02020603050405020304" pitchFamily="18" charset="0"/>
              </a:rPr>
              <a:t>This set of activities draws upon key skills that STEM professionals use in their work. </a:t>
            </a:r>
          </a:p>
          <a:p>
            <a:pPr marL="0" lvl="0" indent="0">
              <a:buFont typeface="Calibri" panose="020F0502020204030204" pitchFamily="34" charset="0"/>
              <a:buNone/>
            </a:pPr>
            <a:r>
              <a:rPr lang="en-GB" sz="1800" dirty="0">
                <a:effectLst/>
                <a:latin typeface="Calibri" panose="020F0502020204030204" pitchFamily="34" charset="0"/>
                <a:ea typeface="Times New Roman" panose="02020603050405020304" pitchFamily="18" charset="0"/>
              </a:rPr>
              <a:t>Each activity references the following skills that we highlight as key to these professions at Engineering UK (EUK): </a:t>
            </a:r>
          </a:p>
          <a:p>
            <a:pPr marL="0" lvl="0" indent="0">
              <a:buFont typeface="Calibri" panose="020F0502020204030204" pitchFamily="34" charset="0"/>
              <a:buNone/>
            </a:pPr>
            <a:endParaRPr lang="en-GB" sz="180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Creativity</a:t>
            </a:r>
            <a:r>
              <a:rPr lang="en-GB" sz="1800" dirty="0">
                <a:effectLst/>
                <a:latin typeface="Calibri" panose="020F0502020204030204" pitchFamily="34" charset="0"/>
                <a:ea typeface="Times New Roman" panose="02020603050405020304" pitchFamily="18" charset="0"/>
              </a:rPr>
              <a:t> - Using your imagination to create things</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Determination</a:t>
            </a:r>
            <a:r>
              <a:rPr lang="en-GB" sz="1800" dirty="0">
                <a:effectLst/>
                <a:latin typeface="Calibri" panose="020F0502020204030204" pitchFamily="34" charset="0"/>
                <a:ea typeface="Times New Roman" panose="02020603050405020304" pitchFamily="18" charset="0"/>
              </a:rPr>
              <a:t> - Not giving up</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Communication </a:t>
            </a:r>
            <a:r>
              <a:rPr lang="en-GB" sz="1800" dirty="0">
                <a:effectLst/>
                <a:latin typeface="Calibri" panose="020F0502020204030204" pitchFamily="34" charset="0"/>
                <a:ea typeface="Times New Roman" panose="02020603050405020304" pitchFamily="18" charset="0"/>
              </a:rPr>
              <a:t>- Sharing ideas and information effectively</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Teamworking</a:t>
            </a:r>
            <a:r>
              <a:rPr lang="en-GB" sz="1800" dirty="0">
                <a:effectLst/>
                <a:latin typeface="Calibri" panose="020F0502020204030204" pitchFamily="34" charset="0"/>
                <a:ea typeface="Times New Roman" panose="02020603050405020304" pitchFamily="18" charset="0"/>
              </a:rPr>
              <a:t> - Working well with other people</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Innovation</a:t>
            </a:r>
            <a:r>
              <a:rPr lang="en-GB" sz="1800" dirty="0">
                <a:effectLst/>
                <a:latin typeface="Calibri" panose="020F0502020204030204" pitchFamily="34" charset="0"/>
                <a:ea typeface="Times New Roman" panose="02020603050405020304" pitchFamily="18" charset="0"/>
              </a:rPr>
              <a:t> - Doing things differently for a better outcome</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Social conscience </a:t>
            </a:r>
            <a:r>
              <a:rPr lang="en-GB" sz="1800" dirty="0">
                <a:effectLst/>
                <a:latin typeface="Calibri" panose="020F0502020204030204" pitchFamily="34" charset="0"/>
                <a:ea typeface="Times New Roman" panose="02020603050405020304" pitchFamily="18" charset="0"/>
              </a:rPr>
              <a:t>- Caring about the impact of your actions</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Open-mindedness</a:t>
            </a:r>
            <a:r>
              <a:rPr lang="en-GB" sz="1800" dirty="0">
                <a:effectLst/>
                <a:latin typeface="Calibri" panose="020F0502020204030204" pitchFamily="34" charset="0"/>
                <a:ea typeface="Times New Roman" panose="02020603050405020304" pitchFamily="18" charset="0"/>
              </a:rPr>
              <a:t> - Being willing to try new things</a:t>
            </a:r>
            <a:endParaRPr lang="en-GB" sz="1800" dirty="0">
              <a:effectLst/>
              <a:latin typeface="Calibri" panose="020F0502020204030204" pitchFamily="34" charset="0"/>
              <a:ea typeface="Calibri" panose="020F0502020204030204" pitchFamily="34"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Problem-finding and Problem-solving</a:t>
            </a:r>
            <a:r>
              <a:rPr lang="en-GB" sz="1800" dirty="0">
                <a:effectLst/>
                <a:latin typeface="Calibri" panose="020F0502020204030204" pitchFamily="34" charset="0"/>
                <a:ea typeface="Times New Roman" panose="02020603050405020304" pitchFamily="18" charset="0"/>
              </a:rPr>
              <a:t> – Finding the root of the problem and working out the best solution</a:t>
            </a:r>
          </a:p>
          <a:p>
            <a:pPr marL="0" lvl="0" indent="0">
              <a:buFont typeface="Calibri" panose="020F0502020204030204" pitchFamily="34" charset="0"/>
              <a:buNone/>
            </a:pPr>
            <a:r>
              <a:rPr lang="en-GB" sz="1800" b="1" dirty="0">
                <a:effectLst/>
                <a:latin typeface="Calibri" panose="020F0502020204030204" pitchFamily="34" charset="0"/>
                <a:ea typeface="Calibri" panose="020F0502020204030204" pitchFamily="34" charset="0"/>
              </a:rPr>
              <a:t>Resilience</a:t>
            </a:r>
            <a:r>
              <a:rPr lang="en-GB" sz="1800" dirty="0">
                <a:effectLst/>
                <a:latin typeface="Calibri" panose="020F0502020204030204" pitchFamily="34" charset="0"/>
                <a:ea typeface="Calibri" panose="020F0502020204030204" pitchFamily="34" charset="0"/>
              </a:rPr>
              <a:t> - Remaining positive when things go wrong</a:t>
            </a:r>
          </a:p>
          <a:p>
            <a:pPr marL="0" lvl="0" indent="0">
              <a:buFont typeface="Calibri" panose="020F0502020204030204" pitchFamily="34" charset="0"/>
              <a:buNone/>
            </a:pPr>
            <a:endParaRPr lang="en-GB" sz="180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dirty="0">
                <a:effectLst/>
                <a:latin typeface="Calibri" panose="020F0502020204030204" pitchFamily="34" charset="0"/>
                <a:ea typeface="Times New Roman" panose="02020603050405020304" pitchFamily="18" charset="0"/>
              </a:rPr>
              <a:t>We have also referenced links to skills builder skills as well. </a:t>
            </a:r>
          </a:p>
          <a:p>
            <a:pPr marL="0" lvl="0" indent="0">
              <a:buFont typeface="Calibri" panose="020F0502020204030204" pitchFamily="34" charset="0"/>
              <a:buNone/>
            </a:pPr>
            <a:endParaRPr lang="en-GB" sz="180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Growth Mindset</a:t>
            </a:r>
          </a:p>
          <a:p>
            <a:pPr marL="0" lvl="0" indent="0">
              <a:buFont typeface="Calibri" panose="020F0502020204030204" pitchFamily="34" charset="0"/>
              <a:buNone/>
            </a:pPr>
            <a:r>
              <a:rPr lang="en-GB" sz="1800" dirty="0">
                <a:effectLst/>
                <a:latin typeface="Calibri" panose="020F0502020204030204" pitchFamily="34" charset="0"/>
                <a:ea typeface="Times New Roman" panose="02020603050405020304" pitchFamily="18" charset="0"/>
              </a:rPr>
              <a:t>EUK skills: Determination; Open-mindedness and Resilience</a:t>
            </a:r>
          </a:p>
          <a:p>
            <a:pPr marL="0" lvl="0" indent="0">
              <a:buFont typeface="Calibri" panose="020F0502020204030204" pitchFamily="34" charset="0"/>
              <a:buNone/>
            </a:pPr>
            <a:r>
              <a:rPr lang="en-GB" sz="1800" dirty="0">
                <a:effectLst/>
                <a:latin typeface="Calibri" panose="020F0502020204030204" pitchFamily="34" charset="0"/>
                <a:ea typeface="Times New Roman" panose="02020603050405020304" pitchFamily="18" charset="0"/>
              </a:rPr>
              <a:t>Skills Builder: Staying Positive</a:t>
            </a:r>
          </a:p>
          <a:p>
            <a:pPr marL="0" lvl="0" indent="0">
              <a:buFont typeface="Calibri" panose="020F0502020204030204" pitchFamily="34" charset="0"/>
              <a:buNone/>
            </a:pPr>
            <a:endParaRPr lang="en-GB" sz="180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Design Thinking</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EUK skills: Creativity, Innovation, Problem Finding and Problem Solving</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Skills Builder: Problem Solving and Creativity</a:t>
            </a:r>
          </a:p>
          <a:p>
            <a:pPr marL="0" lvl="0" indent="0">
              <a:buFont typeface="Calibri" panose="020F0502020204030204" pitchFamily="34" charset="0"/>
              <a:buNone/>
            </a:pPr>
            <a:endParaRPr lang="en-GB" sz="1800" b="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Computational Thinking</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EUK Skills: Problem Solving and Communication</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Skills Builder: Problem Solving</a:t>
            </a:r>
          </a:p>
          <a:p>
            <a:pPr marL="0" lvl="0" indent="0">
              <a:buFont typeface="Calibri" panose="020F0502020204030204" pitchFamily="34" charset="0"/>
              <a:buNone/>
            </a:pPr>
            <a:endParaRPr lang="en-GB" sz="1800" b="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Teamworking</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EUK Skills: Communication, Teamworking, Determination and Problem Solving</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Skills Builder: Listening, Speaking, Leadership, Teamwork and Problem Solving</a:t>
            </a:r>
          </a:p>
          <a:p>
            <a:pPr marL="0" lvl="0" indent="0">
              <a:buFont typeface="Calibri" panose="020F0502020204030204" pitchFamily="34" charset="0"/>
              <a:buNone/>
            </a:pPr>
            <a:endParaRPr lang="en-GB" sz="1800" b="0" dirty="0">
              <a:effectLst/>
              <a:latin typeface="Calibri" panose="020F0502020204030204" pitchFamily="34" charset="0"/>
              <a:ea typeface="Times New Roman" panose="02020603050405020304" pitchFamily="18" charset="0"/>
            </a:endParaRPr>
          </a:p>
          <a:p>
            <a:pPr marL="0" lvl="0" indent="0">
              <a:buFont typeface="Calibri" panose="020F0502020204030204" pitchFamily="34" charset="0"/>
              <a:buNone/>
            </a:pPr>
            <a:r>
              <a:rPr lang="en-GB" sz="1800" b="1" dirty="0">
                <a:effectLst/>
                <a:latin typeface="Calibri" panose="020F0502020204030204" pitchFamily="34" charset="0"/>
                <a:ea typeface="Times New Roman" panose="02020603050405020304" pitchFamily="18" charset="0"/>
              </a:rPr>
              <a:t>Social Conscience</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EUK Skills: Social Conscience, Creativity, Problem Solving, Teamworking and Communication</a:t>
            </a:r>
          </a:p>
          <a:p>
            <a:pPr marL="0" lvl="0" indent="0">
              <a:buFont typeface="Calibri" panose="020F0502020204030204" pitchFamily="34" charset="0"/>
              <a:buNone/>
            </a:pPr>
            <a:r>
              <a:rPr lang="en-GB" sz="1800" b="0" dirty="0">
                <a:effectLst/>
                <a:latin typeface="Calibri" panose="020F0502020204030204" pitchFamily="34" charset="0"/>
                <a:ea typeface="Times New Roman" panose="02020603050405020304" pitchFamily="18" charset="0"/>
              </a:rPr>
              <a:t>Skills Builder: Listening, Teamwork and Problem Solving</a:t>
            </a:r>
          </a:p>
          <a:p>
            <a:pPr marL="0" lvl="0" indent="0">
              <a:buFont typeface="Calibri" panose="020F0502020204030204" pitchFamily="34" charset="0"/>
              <a:buNone/>
            </a:pPr>
            <a:endParaRPr lang="en-GB" sz="1800" b="1" dirty="0">
              <a:effectLst/>
              <a:latin typeface="Calibri" panose="020F0502020204030204" pitchFamily="34"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a:t>
            </a:fld>
            <a:endParaRPr lang="en-US" dirty="0"/>
          </a:p>
        </p:txBody>
      </p:sp>
    </p:spTree>
    <p:extLst>
      <p:ext uri="{BB962C8B-B14F-4D97-AF65-F5344CB8AC3E}">
        <p14:creationId xmlns:p14="http://schemas.microsoft.com/office/powerpoint/2010/main" val="2631316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Resources: </a:t>
            </a:r>
            <a:r>
              <a:rPr lang="en-US" dirty="0"/>
              <a:t>You can provide the groups with any materials you want and can organize this is different ways. </a:t>
            </a:r>
          </a:p>
          <a:p>
            <a:r>
              <a:rPr lang="en-US" dirty="0"/>
              <a:t>This can be made with just paper, scissors and sellotape, or you can add other resources if you like. We would suggest a maximum of 5 sheets of A4 paper per group. </a:t>
            </a:r>
          </a:p>
          <a:p>
            <a:endParaRPr lang="en-US" dirty="0"/>
          </a:p>
          <a:p>
            <a:r>
              <a:rPr lang="en-US" dirty="0"/>
              <a:t>- </a:t>
            </a:r>
            <a:r>
              <a:rPr lang="en-US" b="1" dirty="0"/>
              <a:t>Controlled Resourcing. </a:t>
            </a:r>
            <a:r>
              <a:rPr lang="en-US" dirty="0"/>
              <a:t>You can have the same set of materials per table that consist of the things they will use. This can be 5 sheets of paper, two pairs of scissors and 1 roll of sellotape. Or you could include other items like card, glue, rulers, elastic bands, play dough, foil, pipe cleaners, wooden sticks. In this example groups can only use what is in front of them on their table and every table gets the same, so it is interesting to point out the different outcomes developed when they all have the same materials and praising this creativity. </a:t>
            </a:r>
          </a:p>
          <a:p>
            <a:r>
              <a:rPr lang="en-US" b="1" dirty="0"/>
              <a:t>- Creative Resourcing.  </a:t>
            </a:r>
            <a:r>
              <a:rPr lang="en-US" dirty="0"/>
              <a:t>At the front of the class, you can have a box of materials and resources. Materials such as scissors, sellotape, glue, rulers and paper are unlimited for everyone. Then, the extra materials can be a collection of recycling which includes card and plastics, which are restricted per group. For instance each group can have unlimited resources from the basic list, but can only supplement their design with 2 new materials (from the recycling section). This leads to planning, decision making and also discussions around sustainability. </a:t>
            </a:r>
          </a:p>
          <a:p>
            <a:endParaRPr lang="en-US" dirty="0"/>
          </a:p>
          <a:p>
            <a:r>
              <a:rPr lang="en-US" b="1" u="sng" dirty="0"/>
              <a:t>Timings: </a:t>
            </a:r>
            <a:r>
              <a:rPr lang="en-US" b="0" dirty="0"/>
              <a:t>You can change the timing overall, but a breakdown is provided in more detail on the next slide. </a:t>
            </a:r>
            <a:endParaRPr lang="en-US" b="1" dirty="0"/>
          </a:p>
          <a:p>
            <a:endParaRPr lang="en-US" dirty="0"/>
          </a:p>
          <a:p>
            <a:r>
              <a:rPr lang="en-US" b="1" u="sng" dirty="0"/>
              <a:t>Facilitator note: </a:t>
            </a:r>
            <a:r>
              <a:rPr lang="en-US" b="0" u="none" dirty="0"/>
              <a:t>If you would like to get them to apply a design thinking approach to the timings of each stage they can – to practice their planning skills. You can ask them how long they would like to spend on each stage. There isn’t a right or wrong answer to this, but we would encourage them to spend enough time thinking of many different ideas and then they can also try to fit in two test stages. </a:t>
            </a:r>
          </a:p>
          <a:p>
            <a:r>
              <a:rPr lang="en-US" b="0" u="none" dirty="0"/>
              <a:t>E.g. </a:t>
            </a:r>
          </a:p>
          <a:p>
            <a:r>
              <a:rPr lang="en-US" b="0" u="none" dirty="0"/>
              <a:t>- 5 minutes thinking of ideas, talking them through and choosing what to take forward</a:t>
            </a:r>
          </a:p>
          <a:p>
            <a:r>
              <a:rPr lang="en-US" b="0" u="none" dirty="0"/>
              <a:t>- 10 minutes making.</a:t>
            </a:r>
          </a:p>
          <a:p>
            <a:r>
              <a:rPr lang="en-US" b="0" u="none" dirty="0"/>
              <a:t>(15 minutes)</a:t>
            </a:r>
          </a:p>
          <a:p>
            <a:r>
              <a:rPr lang="en-US" b="0" u="none" dirty="0"/>
              <a:t>- 2 minutes testing.</a:t>
            </a:r>
          </a:p>
          <a:p>
            <a:r>
              <a:rPr lang="en-US" b="0" u="none" dirty="0"/>
              <a:t>- 3 minutes tweaking.</a:t>
            </a:r>
          </a:p>
          <a:p>
            <a:r>
              <a:rPr lang="en-US" b="0" u="none" dirty="0"/>
              <a:t>(20 minutes)</a:t>
            </a:r>
          </a:p>
          <a:p>
            <a:r>
              <a:rPr lang="en-US" b="0" u="none" dirty="0"/>
              <a:t>- 2 minutes testing.</a:t>
            </a:r>
          </a:p>
          <a:p>
            <a:r>
              <a:rPr lang="en-US" b="0" u="none" dirty="0"/>
              <a:t>- 3 minutes tweaking. </a:t>
            </a:r>
          </a:p>
          <a:p>
            <a:r>
              <a:rPr lang="en-US" b="0" u="none" dirty="0"/>
              <a:t>(25 minutes)</a:t>
            </a:r>
          </a:p>
          <a:p>
            <a:r>
              <a:rPr lang="en-US" b="0" u="none" dirty="0"/>
              <a:t>- Then implement their design.</a:t>
            </a:r>
          </a:p>
          <a:p>
            <a:endParaRPr lang="en-US" b="0" u="none" dirty="0"/>
          </a:p>
          <a:p>
            <a:r>
              <a:rPr lang="en-US" b="0" u="none" dirty="0"/>
              <a:t>Then they can apply this or use the suggested timings on the next stage. </a:t>
            </a:r>
            <a:endParaRPr lang="en-US" b="0" dirty="0"/>
          </a:p>
          <a:p>
            <a:endParaRPr lang="en-US" b="0"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11</a:t>
            </a:fld>
            <a:endParaRPr lang="en-US" dirty="0"/>
          </a:p>
        </p:txBody>
      </p:sp>
    </p:spTree>
    <p:extLst>
      <p:ext uri="{BB962C8B-B14F-4D97-AF65-F5344CB8AC3E}">
        <p14:creationId xmlns:p14="http://schemas.microsoft.com/office/powerpoint/2010/main" val="2461847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GB" dirty="0"/>
              <a:t>Read through the rules outlined before they start and keep time to what is outlined above, or to what students suggested previously. Please note we haven’t mentioned anything about resources here and you can add that in depending on which method of resourcing you have used. </a:t>
            </a:r>
          </a:p>
          <a:p>
            <a:endParaRPr lang="en-GB" dirty="0"/>
          </a:p>
          <a:p>
            <a:r>
              <a:rPr lang="en-GB" dirty="0"/>
              <a:t>If you would like to see some more examples of this, then Science Buddies ran this task as an engineering challenge in 2022 and you can see more information here www.sciencebuddies.org/science-fair-projects/project-ideas/CE_p030/civil-engineering/paper-ball-run-challenge </a:t>
            </a:r>
          </a:p>
          <a:p>
            <a:endParaRPr lang="en-GB" dirty="0"/>
          </a:p>
          <a:p>
            <a:r>
              <a:rPr lang="en-GB" dirty="0"/>
              <a:t>The reflection questions are animated, so only appear after a click and you can also support students in identifying their strengths when observing them throughout. </a:t>
            </a:r>
          </a:p>
        </p:txBody>
      </p:sp>
      <p:sp>
        <p:nvSpPr>
          <p:cNvPr id="4" name="Slide Number Placeholder 3"/>
          <p:cNvSpPr>
            <a:spLocks noGrp="1"/>
          </p:cNvSpPr>
          <p:nvPr>
            <p:ph type="sldNum" sz="quarter" idx="5"/>
          </p:nvPr>
        </p:nvSpPr>
        <p:spPr/>
        <p:txBody>
          <a:bodyPr/>
          <a:lstStyle/>
          <a:p>
            <a:fld id="{B0F6247D-5FE6-DE41-92C7-B7BE717BF38F}" type="slidenum">
              <a:rPr lang="en-US" smtClean="0"/>
              <a:pPr/>
              <a:t>12</a:t>
            </a:fld>
            <a:endParaRPr lang="en-US" dirty="0"/>
          </a:p>
        </p:txBody>
      </p:sp>
    </p:spTree>
    <p:extLst>
      <p:ext uri="{BB962C8B-B14F-4D97-AF65-F5344CB8AC3E}">
        <p14:creationId xmlns:p14="http://schemas.microsoft.com/office/powerpoint/2010/main" val="540085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13</a:t>
            </a:fld>
            <a:endParaRPr lang="en-US" dirty="0"/>
          </a:p>
        </p:txBody>
      </p:sp>
    </p:spTree>
    <p:extLst>
      <p:ext uri="{BB962C8B-B14F-4D97-AF65-F5344CB8AC3E}">
        <p14:creationId xmlns:p14="http://schemas.microsoft.com/office/powerpoint/2010/main" val="1119331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Resources needed: </a:t>
            </a:r>
          </a:p>
          <a:p>
            <a:r>
              <a:rPr lang="en-US" b="0" dirty="0"/>
              <a:t>- Two pieces of paper per student</a:t>
            </a:r>
          </a:p>
          <a:p>
            <a:r>
              <a:rPr lang="en-US" b="0" dirty="0"/>
              <a:t>- Pens / pencils</a:t>
            </a:r>
          </a:p>
          <a:p>
            <a:r>
              <a:rPr lang="en-US" b="0" dirty="0"/>
              <a:t>- Erasers</a:t>
            </a:r>
          </a:p>
          <a:p>
            <a:r>
              <a:rPr lang="en-US" b="1" dirty="0"/>
              <a:t>Set up: </a:t>
            </a:r>
          </a:p>
          <a:p>
            <a:r>
              <a:rPr lang="en-US" b="1" dirty="0"/>
              <a:t>We have organized the instructions as if students were sitting in groups of 4. </a:t>
            </a:r>
          </a:p>
          <a:p>
            <a:endParaRPr lang="en-US" b="1" dirty="0"/>
          </a:p>
          <a:p>
            <a:endParaRPr lang="en-US" b="1" dirty="0"/>
          </a:p>
          <a:p>
            <a:r>
              <a:rPr lang="en-US" b="1" dirty="0"/>
              <a:t>Suggested timings: 20 - 25 minutes overall.</a:t>
            </a:r>
          </a:p>
          <a:p>
            <a:r>
              <a:rPr lang="en-US" b="0" dirty="0"/>
              <a:t>- 5 minutes introduction and starter. </a:t>
            </a:r>
          </a:p>
          <a:p>
            <a:r>
              <a:rPr lang="en-US" b="0" dirty="0"/>
              <a:t>- 10 - 15 minutes activity. </a:t>
            </a:r>
          </a:p>
          <a:p>
            <a:r>
              <a:rPr lang="en-US" b="0" dirty="0"/>
              <a:t>- 5 minutes plenary.</a:t>
            </a:r>
          </a:p>
        </p:txBody>
      </p:sp>
      <p:sp>
        <p:nvSpPr>
          <p:cNvPr id="4" name="Slide Number Placeholder 3"/>
          <p:cNvSpPr>
            <a:spLocks noGrp="1"/>
          </p:cNvSpPr>
          <p:nvPr>
            <p:ph type="sldNum" sz="quarter" idx="5"/>
          </p:nvPr>
        </p:nvSpPr>
        <p:spPr/>
        <p:txBody>
          <a:bodyPr/>
          <a:lstStyle/>
          <a:p>
            <a:fld id="{B0F6247D-5FE6-DE41-92C7-B7BE717BF38F}" type="slidenum">
              <a:rPr lang="en-US" smtClean="0"/>
              <a:pPr/>
              <a:t>14</a:t>
            </a:fld>
            <a:endParaRPr lang="en-US" dirty="0"/>
          </a:p>
        </p:txBody>
      </p:sp>
    </p:spTree>
    <p:extLst>
      <p:ext uri="{BB962C8B-B14F-4D97-AF65-F5344CB8AC3E}">
        <p14:creationId xmlns:p14="http://schemas.microsoft.com/office/powerpoint/2010/main" val="1263414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15</a:t>
            </a:fld>
            <a:endParaRPr lang="en-US" dirty="0"/>
          </a:p>
        </p:txBody>
      </p:sp>
    </p:spTree>
    <p:extLst>
      <p:ext uri="{BB962C8B-B14F-4D97-AF65-F5344CB8AC3E}">
        <p14:creationId xmlns:p14="http://schemas.microsoft.com/office/powerpoint/2010/main" val="646359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0" u="none" dirty="0"/>
              <a:t>There are 12 triangles. For those who get close or got it right then it should be emphasized about how well they </a:t>
            </a:r>
            <a:r>
              <a:rPr lang="en-US" b="0" u="none"/>
              <a:t>noticed details and </a:t>
            </a:r>
            <a:r>
              <a:rPr lang="en-US" b="0" u="none" dirty="0"/>
              <a:t>thought outside of the box to see everything. </a:t>
            </a:r>
          </a:p>
          <a:p>
            <a:endParaRPr lang="en-US" b="0" u="none" dirty="0"/>
          </a:p>
          <a:p>
            <a:r>
              <a:rPr lang="en-US" b="0" u="none" dirty="0"/>
              <a:t>The overall triangle has a top section and a bottom section. It has three parts in each, a left, a </a:t>
            </a:r>
            <a:r>
              <a:rPr lang="en-US" b="0" u="none" dirty="0" err="1"/>
              <a:t>centre</a:t>
            </a:r>
            <a:r>
              <a:rPr lang="en-US" b="0" u="none" dirty="0"/>
              <a:t> and a right. The answer is detailed below using these descriptors. </a:t>
            </a:r>
          </a:p>
          <a:p>
            <a:endParaRPr lang="en-US" b="0" u="none" dirty="0"/>
          </a:p>
          <a:p>
            <a:pPr marL="0" indent="0">
              <a:buNone/>
            </a:pPr>
            <a:r>
              <a:rPr lang="en-US" b="0" u="none" dirty="0"/>
              <a:t>(Larger grouped triangles) 1- overall, 2 - using all the top three parts ,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b="0" u="none" dirty="0"/>
              <a:t>(Smaller triangles) 3 – the top left part, 4 the top </a:t>
            </a:r>
            <a:r>
              <a:rPr lang="en-US" b="0" u="none" dirty="0" err="1"/>
              <a:t>centre</a:t>
            </a:r>
            <a:r>
              <a:rPr lang="en-US" b="0" u="none" dirty="0"/>
              <a:t> part, 5 – the top right part, </a:t>
            </a:r>
          </a:p>
          <a:p>
            <a:pPr marL="0" indent="0">
              <a:buNone/>
            </a:pPr>
            <a:r>
              <a:rPr lang="en-US" b="0" u="none" dirty="0"/>
              <a:t>(Mid sized grouped triangles) 6 - the left top and bottom parts together, 7 – the </a:t>
            </a:r>
            <a:r>
              <a:rPr lang="en-US" b="0" u="none" dirty="0" err="1"/>
              <a:t>centre</a:t>
            </a:r>
            <a:r>
              <a:rPr lang="en-US" b="0" u="none" dirty="0"/>
              <a:t> top and bottom parts together, 8 – the right top and bottom parts together, 9 – the top section left and </a:t>
            </a:r>
            <a:r>
              <a:rPr lang="en-US" b="0" u="none" dirty="0" err="1"/>
              <a:t>centre</a:t>
            </a:r>
            <a:r>
              <a:rPr lang="en-US" b="0" u="none" dirty="0"/>
              <a:t> parts together, 10 – the top section </a:t>
            </a:r>
            <a:r>
              <a:rPr lang="en-US" b="0" u="none" dirty="0" err="1"/>
              <a:t>centre</a:t>
            </a:r>
            <a:r>
              <a:rPr lang="en-US" b="0" u="none" dirty="0"/>
              <a:t> and right parts together, 11 – the top and bottom section left and </a:t>
            </a:r>
            <a:r>
              <a:rPr lang="en-US" b="0" u="none" dirty="0" err="1"/>
              <a:t>centre</a:t>
            </a:r>
            <a:r>
              <a:rPr lang="en-US" b="0" u="none" dirty="0"/>
              <a:t> parts together, 12 – the top and middle section </a:t>
            </a:r>
            <a:r>
              <a:rPr lang="en-US" b="0" u="none" dirty="0" err="1"/>
              <a:t>centre</a:t>
            </a:r>
            <a:r>
              <a:rPr lang="en-US" b="0" u="none" dirty="0"/>
              <a:t> and right parts together. </a:t>
            </a:r>
          </a:p>
          <a:p>
            <a:endParaRPr lang="en-US" b="0" u="none" dirty="0"/>
          </a:p>
          <a:p>
            <a:r>
              <a:rPr lang="en-US" b="0" u="none" dirty="0"/>
              <a:t>You could also do this with a spot the difference challenge and give them 1 minute to see all the differences.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dirty="0"/>
          </a:p>
          <a:p>
            <a:r>
              <a:rPr lang="en-US" dirty="0"/>
              <a:t>People who see the details are able to spot mistakes and make sure that everything is correct. They are great at problem finding as they don’t miss anything. In engineering and technology there is often a need for precision and checking over things to ensure they will work properly – so this is really valued to have someone who can see the details and not miss anything.</a:t>
            </a:r>
          </a:p>
          <a:p>
            <a:endParaRPr lang="en-US"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16</a:t>
            </a:fld>
            <a:endParaRPr lang="en-US" dirty="0"/>
          </a:p>
        </p:txBody>
      </p:sp>
    </p:spTree>
    <p:extLst>
      <p:ext uri="{BB962C8B-B14F-4D97-AF65-F5344CB8AC3E}">
        <p14:creationId xmlns:p14="http://schemas.microsoft.com/office/powerpoint/2010/main" val="3209261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Resources: </a:t>
            </a:r>
          </a:p>
          <a:p>
            <a:r>
              <a:rPr lang="en-US" b="1" u="sng" dirty="0"/>
              <a:t>For making:</a:t>
            </a:r>
            <a:r>
              <a:rPr lang="en-US" b="0" u="none" dirty="0"/>
              <a:t> Each student has a sheet of paper to draw their maze on, a pencil and an eraser. </a:t>
            </a:r>
            <a:endParaRPr lang="en-US" dirty="0"/>
          </a:p>
          <a:p>
            <a:r>
              <a:rPr lang="en-US" b="1" u="sng" dirty="0"/>
              <a:t>For creating instructions:</a:t>
            </a:r>
            <a:r>
              <a:rPr lang="en-US" b="0" u="none" dirty="0"/>
              <a:t> A piece of paper and a pen / pencil.</a:t>
            </a:r>
          </a:p>
          <a:p>
            <a:endParaRPr lang="en-US" b="0" u="none" dirty="0"/>
          </a:p>
          <a:p>
            <a:r>
              <a:rPr lang="en-US" b="1" u="sng" dirty="0"/>
              <a:t>Facilitator Notes: </a:t>
            </a:r>
          </a:p>
          <a:p>
            <a:pPr algn="l" fontAlgn="base">
              <a:buFont typeface="Arial" panose="020B0604020202020204" pitchFamily="34" charset="0"/>
              <a:buChar char="•"/>
            </a:pPr>
            <a:r>
              <a:rPr lang="en-US" b="0" dirty="0"/>
              <a:t>Computational Thinking has four stages: </a:t>
            </a:r>
          </a:p>
          <a:p>
            <a:pPr algn="l" fontAlgn="base">
              <a:buFont typeface="Arial" panose="020B0604020202020204" pitchFamily="34" charset="0"/>
              <a:buChar char="•"/>
            </a:pPr>
            <a:r>
              <a:rPr lang="en-US" b="0" i="1" dirty="0"/>
              <a:t>d</a:t>
            </a:r>
            <a:r>
              <a:rPr lang="en-US" b="0" i="1" dirty="0">
                <a:solidFill>
                  <a:srgbClr val="141414"/>
                </a:solidFill>
                <a:effectLst/>
                <a:latin typeface="ReithSans"/>
              </a:rPr>
              <a:t>ecomposition</a:t>
            </a:r>
            <a:r>
              <a:rPr lang="en-US" b="0" i="0" dirty="0">
                <a:solidFill>
                  <a:srgbClr val="141414"/>
                </a:solidFill>
                <a:effectLst/>
                <a:latin typeface="ReithSans"/>
              </a:rPr>
              <a:t> - breaking down a complex problem or system into smaller, more manageable parts</a:t>
            </a:r>
          </a:p>
          <a:p>
            <a:pPr algn="l" fontAlgn="base">
              <a:buFont typeface="Arial" panose="020B0604020202020204" pitchFamily="34" charset="0"/>
              <a:buChar char="•"/>
            </a:pPr>
            <a:r>
              <a:rPr lang="en-US" b="0" i="1" dirty="0">
                <a:solidFill>
                  <a:srgbClr val="141414"/>
                </a:solidFill>
                <a:effectLst/>
                <a:latin typeface="ReithSans"/>
              </a:rPr>
              <a:t>pattern recognition</a:t>
            </a:r>
            <a:r>
              <a:rPr lang="en-US" b="0" i="0" dirty="0">
                <a:solidFill>
                  <a:srgbClr val="141414"/>
                </a:solidFill>
                <a:effectLst/>
                <a:latin typeface="ReithSans"/>
              </a:rPr>
              <a:t> – looking for similarities among and within problems</a:t>
            </a:r>
          </a:p>
          <a:p>
            <a:pPr algn="l" fontAlgn="base">
              <a:buFont typeface="Arial" panose="020B0604020202020204" pitchFamily="34" charset="0"/>
              <a:buChar char="•"/>
            </a:pPr>
            <a:r>
              <a:rPr lang="en-US" b="0" i="1" dirty="0">
                <a:solidFill>
                  <a:srgbClr val="141414"/>
                </a:solidFill>
                <a:effectLst/>
                <a:latin typeface="ReithSans"/>
              </a:rPr>
              <a:t>abstraction</a:t>
            </a:r>
            <a:r>
              <a:rPr lang="en-US" b="0" i="0" dirty="0">
                <a:solidFill>
                  <a:srgbClr val="141414"/>
                </a:solidFill>
                <a:effectLst/>
                <a:latin typeface="ReithSans"/>
              </a:rPr>
              <a:t> – focusing on the important information only, ignoring irrelevant detail</a:t>
            </a:r>
          </a:p>
          <a:p>
            <a:pPr algn="l" fontAlgn="base">
              <a:buFont typeface="Arial" panose="020B0604020202020204" pitchFamily="34" charset="0"/>
              <a:buChar char="•"/>
            </a:pPr>
            <a:r>
              <a:rPr lang="en-US" b="0" i="1" dirty="0">
                <a:solidFill>
                  <a:srgbClr val="141414"/>
                </a:solidFill>
                <a:effectLst/>
                <a:latin typeface="ReithSans"/>
              </a:rPr>
              <a:t>algorithms</a:t>
            </a:r>
            <a:r>
              <a:rPr lang="en-US" b="0" i="0" dirty="0">
                <a:solidFill>
                  <a:srgbClr val="141414"/>
                </a:solidFill>
                <a:effectLst/>
                <a:latin typeface="ReithSans"/>
              </a:rPr>
              <a:t> - developing a step-by-step solution to the problem, or the rules to follow to solve the problem</a:t>
            </a:r>
          </a:p>
          <a:p>
            <a:pPr algn="l" fontAlgn="base">
              <a:buFont typeface="Arial" panose="020B0604020202020204" pitchFamily="34" charset="0"/>
              <a:buNone/>
            </a:pPr>
            <a:r>
              <a:rPr lang="en-US" b="0" i="0" dirty="0">
                <a:solidFill>
                  <a:srgbClr val="141414"/>
                </a:solidFill>
                <a:effectLst/>
                <a:latin typeface="ReithSans"/>
              </a:rPr>
              <a:t>This activity does not include pattern recognition, and focuses on the other three to develop understanding. </a:t>
            </a:r>
          </a:p>
          <a:p>
            <a:pPr algn="l" fontAlgn="base">
              <a:buFont typeface="Arial" panose="020B0604020202020204" pitchFamily="34" charset="0"/>
              <a:buNone/>
            </a:pPr>
            <a:r>
              <a:rPr lang="en-US" b="0" i="0" dirty="0">
                <a:solidFill>
                  <a:srgbClr val="141414"/>
                </a:solidFill>
                <a:effectLst/>
                <a:latin typeface="ReithSans"/>
              </a:rPr>
              <a:t>You can find more information about computational thinking here: https://www.bbc.co.uk/bitesize/guides/zp92mp3/revision/1 </a:t>
            </a:r>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endParaRPr lang="en-US" b="0"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17</a:t>
            </a:fld>
            <a:endParaRPr lang="en-US" dirty="0"/>
          </a:p>
        </p:txBody>
      </p:sp>
    </p:spTree>
    <p:extLst>
      <p:ext uri="{BB962C8B-B14F-4D97-AF65-F5344CB8AC3E}">
        <p14:creationId xmlns:p14="http://schemas.microsoft.com/office/powerpoint/2010/main" val="110761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pPr marL="171450" indent="-171450">
              <a:buFont typeface="Arial" panose="020B0604020202020204" pitchFamily="34" charset="0"/>
              <a:buChar char="•"/>
            </a:pPr>
            <a:r>
              <a:rPr lang="en-US" b="0" u="none" dirty="0"/>
              <a:t>Each instruction is animated to help students focus on the instructions step-by-step. The reflection questions come up after point 6.</a:t>
            </a:r>
          </a:p>
          <a:p>
            <a:pPr marL="171450" indent="-171450">
              <a:buFont typeface="Arial" panose="020B0604020202020204" pitchFamily="34" charset="0"/>
              <a:buChar char="•"/>
            </a:pPr>
            <a:r>
              <a:rPr lang="en-US" b="0" u="none" dirty="0"/>
              <a:t>We have set this up with four in the group, sitting in a square. The mazes and instructions get passed around three times before coming back to the original maze designer. However, you can change this around as long as each time a person gets something new and in step 6 the original maze designer gets their maze back. </a:t>
            </a:r>
          </a:p>
          <a:p>
            <a:pPr marL="171450" indent="-171450">
              <a:buFont typeface="Arial" panose="020B0604020202020204" pitchFamily="34" charset="0"/>
              <a:buChar char="•"/>
            </a:pPr>
            <a:r>
              <a:rPr lang="en-US" b="0" u="none" dirty="0"/>
              <a:t>We have suggested a short time to create the maze as if it is too complicated then the instruction section will become too long as well. So, 2 minutes is to keep the maze simple. </a:t>
            </a:r>
          </a:p>
          <a:p>
            <a:pPr marL="171450" indent="-171450">
              <a:buFont typeface="Arial" panose="020B0604020202020204" pitchFamily="34" charset="0"/>
              <a:buChar char="•"/>
            </a:pPr>
            <a:r>
              <a:rPr lang="en-US" b="0" u="none" dirty="0"/>
              <a:t>You may want to add more time to creating instructions if you see that some mazes are quite complex, but we have set it at 5 minutes. A possible question around this is to ask students why is there 5 minutes to create the instructions? What does this tell you about the detail you need? However, it should also be encouraged that the instructions are clear and precise e.g. enter the maze and keep going in the same direction until you reach a wall. Stop at the wall.</a:t>
            </a:r>
          </a:p>
          <a:p>
            <a:pPr marL="171450" indent="-171450">
              <a:buFont typeface="Arial" panose="020B0604020202020204" pitchFamily="34" charset="0"/>
              <a:buChar char="•"/>
            </a:pPr>
            <a:endParaRPr lang="en-US" b="0" u="none" dirty="0"/>
          </a:p>
          <a:p>
            <a:pPr marL="0" indent="0">
              <a:buFont typeface="Arial" panose="020B0604020202020204" pitchFamily="34" charset="0"/>
              <a:buNone/>
            </a:pPr>
            <a:r>
              <a:rPr lang="en-US" b="1" u="sng" dirty="0"/>
              <a:t>Reflection Questions</a:t>
            </a:r>
          </a:p>
          <a:p>
            <a:pPr marL="0" indent="0">
              <a:buFont typeface="Arial" panose="020B0604020202020204" pitchFamily="34" charset="0"/>
              <a:buNone/>
            </a:pPr>
            <a:r>
              <a:rPr lang="en-US" b="0" u="none" dirty="0"/>
              <a:t>Students will have broken sections down in stages 3 where they will have looked at all the steps needed to complete the maze. </a:t>
            </a:r>
          </a:p>
          <a:p>
            <a:pPr marL="0" indent="0">
              <a:buFont typeface="Arial" panose="020B0604020202020204" pitchFamily="34" charset="0"/>
              <a:buNone/>
            </a:pPr>
            <a:r>
              <a:rPr lang="en-US" b="0" u="none" dirty="0"/>
              <a:t>Students will have focused in when writing down instructions to make them very clear and precise as well as stage 5 where they were focusing on the content to look for anything to change or add to make them even better. </a:t>
            </a:r>
          </a:p>
          <a:p>
            <a:pPr marL="0" indent="0">
              <a:buFont typeface="Arial" panose="020B0604020202020204" pitchFamily="34" charset="0"/>
              <a:buNone/>
            </a:pPr>
            <a:endParaRPr lang="en-US" b="0"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18</a:t>
            </a:fld>
            <a:endParaRPr lang="en-US" dirty="0"/>
          </a:p>
        </p:txBody>
      </p:sp>
    </p:spTree>
    <p:extLst>
      <p:ext uri="{BB962C8B-B14F-4D97-AF65-F5344CB8AC3E}">
        <p14:creationId xmlns:p14="http://schemas.microsoft.com/office/powerpoint/2010/main" val="3759067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19</a:t>
            </a:fld>
            <a:endParaRPr lang="en-US" dirty="0"/>
          </a:p>
        </p:txBody>
      </p:sp>
    </p:spTree>
    <p:extLst>
      <p:ext uri="{BB962C8B-B14F-4D97-AF65-F5344CB8AC3E}">
        <p14:creationId xmlns:p14="http://schemas.microsoft.com/office/powerpoint/2010/main" val="4091484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Resources needed: </a:t>
            </a:r>
          </a:p>
          <a:p>
            <a:r>
              <a:rPr lang="en-US" b="0" dirty="0"/>
              <a:t>Piece of paper and pens / pencils for the teamwork challenge. This is one piece of paper per team of 4 and pens / pencils. </a:t>
            </a:r>
          </a:p>
          <a:p>
            <a:r>
              <a:rPr lang="en-US" b="0" dirty="0"/>
              <a:t>A timer to keep quick time for the challenges. </a:t>
            </a:r>
          </a:p>
          <a:p>
            <a:r>
              <a:rPr lang="en-US" b="1" dirty="0"/>
              <a:t>Set up: </a:t>
            </a:r>
          </a:p>
          <a:p>
            <a:r>
              <a:rPr lang="en-US" b="0" dirty="0"/>
              <a:t>The session is for groups of 4, so you may want to set up tables for this, but it can also be done with small tables as the activities requires movement. </a:t>
            </a:r>
          </a:p>
          <a:p>
            <a:endParaRPr lang="en-US" b="1" dirty="0"/>
          </a:p>
          <a:p>
            <a:endParaRPr lang="en-US" b="1" dirty="0"/>
          </a:p>
          <a:p>
            <a:r>
              <a:rPr lang="en-US" b="1" dirty="0"/>
              <a:t>Suggested timings: 35 – 40 minutes overall.</a:t>
            </a:r>
          </a:p>
          <a:p>
            <a:r>
              <a:rPr lang="en-US" b="0" dirty="0"/>
              <a:t>- 5 - 10 minutes introduction and starter. </a:t>
            </a:r>
          </a:p>
          <a:p>
            <a:r>
              <a:rPr lang="en-US" b="0" dirty="0"/>
              <a:t>- 25 minutes activity</a:t>
            </a:r>
          </a:p>
          <a:p>
            <a:r>
              <a:rPr lang="en-US" b="0" dirty="0"/>
              <a:t>- 5 - 10 minutes plenary.</a:t>
            </a:r>
          </a:p>
        </p:txBody>
      </p:sp>
      <p:sp>
        <p:nvSpPr>
          <p:cNvPr id="4" name="Slide Number Placeholder 3"/>
          <p:cNvSpPr>
            <a:spLocks noGrp="1"/>
          </p:cNvSpPr>
          <p:nvPr>
            <p:ph type="sldNum" sz="quarter" idx="5"/>
          </p:nvPr>
        </p:nvSpPr>
        <p:spPr/>
        <p:txBody>
          <a:bodyPr/>
          <a:lstStyle/>
          <a:p>
            <a:fld id="{B0F6247D-5FE6-DE41-92C7-B7BE717BF38F}" type="slidenum">
              <a:rPr lang="en-US" smtClean="0"/>
              <a:pPr/>
              <a:t>20</a:t>
            </a:fld>
            <a:endParaRPr lang="en-US" dirty="0"/>
          </a:p>
        </p:txBody>
      </p:sp>
    </p:spTree>
    <p:extLst>
      <p:ext uri="{BB962C8B-B14F-4D97-AF65-F5344CB8AC3E}">
        <p14:creationId xmlns:p14="http://schemas.microsoft.com/office/powerpoint/2010/main" val="63729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Resources needed: </a:t>
            </a:r>
          </a:p>
          <a:p>
            <a:r>
              <a:rPr lang="en-US" dirty="0"/>
              <a:t> - up to 32 A5 pieces of paper / card (can be rough paper / card and halved A4 pieces). </a:t>
            </a:r>
            <a:endParaRPr lang="en-GB" dirty="0"/>
          </a:p>
          <a:p>
            <a:r>
              <a:rPr lang="en-GB" dirty="0"/>
              <a:t> - timepiece to countdown on. </a:t>
            </a:r>
          </a:p>
          <a:p>
            <a:r>
              <a:rPr lang="en-GB" b="1" dirty="0"/>
              <a:t>Suggested timings: </a:t>
            </a:r>
            <a:r>
              <a:rPr lang="en-US" b="1" dirty="0"/>
              <a:t>20 - 25 minutes in total.</a:t>
            </a:r>
          </a:p>
          <a:p>
            <a:r>
              <a:rPr lang="en-US" dirty="0"/>
              <a:t> - 5 – 10 minutes introduction </a:t>
            </a:r>
          </a:p>
          <a:p>
            <a:r>
              <a:rPr lang="en-US" dirty="0"/>
              <a:t>- 10 minutes activity</a:t>
            </a:r>
          </a:p>
          <a:p>
            <a:r>
              <a:rPr lang="en-US" dirty="0"/>
              <a:t>- 5 - 10 minutes reflection</a:t>
            </a:r>
          </a:p>
        </p:txBody>
      </p:sp>
      <p:sp>
        <p:nvSpPr>
          <p:cNvPr id="4" name="Slide Number Placeholder 3"/>
          <p:cNvSpPr>
            <a:spLocks noGrp="1"/>
          </p:cNvSpPr>
          <p:nvPr>
            <p:ph type="sldNum" sz="quarter" idx="5"/>
          </p:nvPr>
        </p:nvSpPr>
        <p:spPr/>
        <p:txBody>
          <a:bodyPr/>
          <a:lstStyle/>
          <a:p>
            <a:fld id="{B0F6247D-5FE6-DE41-92C7-B7BE717BF38F}" type="slidenum">
              <a:rPr lang="en-US" smtClean="0"/>
              <a:pPr/>
              <a:t>2</a:t>
            </a:fld>
            <a:endParaRPr lang="en-US" dirty="0"/>
          </a:p>
        </p:txBody>
      </p:sp>
    </p:spTree>
    <p:extLst>
      <p:ext uri="{BB962C8B-B14F-4D97-AF65-F5344CB8AC3E}">
        <p14:creationId xmlns:p14="http://schemas.microsoft.com/office/powerpoint/2010/main" val="1346906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21</a:t>
            </a:fld>
            <a:endParaRPr lang="en-US" dirty="0"/>
          </a:p>
        </p:txBody>
      </p:sp>
    </p:spTree>
    <p:extLst>
      <p:ext uri="{BB962C8B-B14F-4D97-AF65-F5344CB8AC3E}">
        <p14:creationId xmlns:p14="http://schemas.microsoft.com/office/powerpoint/2010/main" val="35659835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You can change the time here, but 5 minutes should be okay to solve the riddles. You may need to structure the first 1 minute thinking independently to prevent people from shouting out their ideas, and make sure that each person does say their ideas throughout.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The overall reflection question then comes up on a click.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What is important to </a:t>
            </a:r>
            <a:r>
              <a:rPr lang="en-US" dirty="0" err="1"/>
              <a:t>emphasise</a:t>
            </a:r>
            <a:r>
              <a:rPr lang="en-US" dirty="0"/>
              <a:t> here is that when you are giving ideas it is better to say something then ‘I don’t know’. So, it would be good if someone said to answer 3 – ‘I was trying to think of someone that raises and never falls, but then couldn’t think of anything.’ As this could help the group reach the conclusion that it isn’t something physical. Then, if after a discussion </a:t>
            </a:r>
            <a:r>
              <a:rPr lang="en-US" dirty="0" err="1"/>
              <a:t>uou</a:t>
            </a:r>
            <a:r>
              <a:rPr lang="en-US" dirty="0"/>
              <a:t> spot an example where someone says something and then someone says ‘I think I have got it’ really pick this up in feedback about what helped them reach the answer as often it might be what someone said that made them think down that track.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b="1" u="sng" dirty="0"/>
              <a:t>Facilitator Answers</a:t>
            </a:r>
          </a:p>
          <a:p>
            <a:pPr marL="228600" marR="0" lvl="0" indent="-228600" algn="l" defTabSz="914357" rtl="0" eaLnBrk="1" fontAlgn="auto" latinLnBrk="0" hangingPunct="1">
              <a:lnSpc>
                <a:spcPct val="100000"/>
              </a:lnSpc>
              <a:spcBef>
                <a:spcPts val="0"/>
              </a:spcBef>
              <a:spcAft>
                <a:spcPts val="0"/>
              </a:spcAft>
              <a:buClrTx/>
              <a:buSzTx/>
              <a:buFontTx/>
              <a:buAutoNum type="arabicPeriod"/>
              <a:tabLst/>
              <a:defRPr/>
            </a:pPr>
            <a:r>
              <a:rPr lang="en-US" dirty="0"/>
              <a:t>What word is always spelled wrong – </a:t>
            </a:r>
            <a:r>
              <a:rPr lang="en-US" b="1" dirty="0"/>
              <a:t>answer: wrong.</a:t>
            </a:r>
          </a:p>
          <a:p>
            <a:pPr marL="228600" marR="0" lvl="0" indent="-228600" algn="l" defTabSz="914357" rtl="0" eaLnBrk="1" fontAlgn="auto" latinLnBrk="0" hangingPunct="1">
              <a:lnSpc>
                <a:spcPct val="100000"/>
              </a:lnSpc>
              <a:spcBef>
                <a:spcPts val="0"/>
              </a:spcBef>
              <a:spcAft>
                <a:spcPts val="0"/>
              </a:spcAft>
              <a:buClrTx/>
              <a:buSzTx/>
              <a:buFontTx/>
              <a:buAutoNum type="arabicPeriod"/>
              <a:tabLst/>
              <a:defRPr/>
            </a:pPr>
            <a:r>
              <a:rPr lang="en-US" b="0" dirty="0"/>
              <a:t>There are two father and two sons in a car, but there are only three people in the car, how? – </a:t>
            </a:r>
            <a:r>
              <a:rPr lang="en-US" b="1" dirty="0"/>
              <a:t>answer: a grandfather, a father and a son are in the car. </a:t>
            </a:r>
            <a:endParaRPr lang="en-US" b="0" dirty="0"/>
          </a:p>
          <a:p>
            <a:pPr marL="228600" marR="0" lvl="0" indent="-228600" algn="l" defTabSz="914357" rtl="0" eaLnBrk="1" fontAlgn="auto" latinLnBrk="0" hangingPunct="1">
              <a:lnSpc>
                <a:spcPct val="100000"/>
              </a:lnSpc>
              <a:spcBef>
                <a:spcPts val="0"/>
              </a:spcBef>
              <a:spcAft>
                <a:spcPts val="0"/>
              </a:spcAft>
              <a:buClrTx/>
              <a:buSzTx/>
              <a:buFontTx/>
              <a:buAutoNum type="arabicPeriod"/>
              <a:tabLst/>
              <a:defRPr/>
            </a:pPr>
            <a:r>
              <a:rPr lang="en-US" b="0" dirty="0"/>
              <a:t>What goes up but never comes down – </a:t>
            </a:r>
            <a:r>
              <a:rPr lang="en-US" b="1" dirty="0"/>
              <a:t>answer: age.</a:t>
            </a:r>
          </a:p>
          <a:p>
            <a:pPr marL="228600" marR="0" lvl="0" indent="-228600" algn="l" defTabSz="914357" rtl="0" eaLnBrk="1" fontAlgn="auto" latinLnBrk="0" hangingPunct="1">
              <a:lnSpc>
                <a:spcPct val="100000"/>
              </a:lnSpc>
              <a:spcBef>
                <a:spcPts val="0"/>
              </a:spcBef>
              <a:spcAft>
                <a:spcPts val="0"/>
              </a:spcAft>
              <a:buClrTx/>
              <a:buSzTx/>
              <a:buFontTx/>
              <a:buAutoNum type="arabicPeriod"/>
              <a:tabLst/>
              <a:defRPr/>
            </a:pPr>
            <a:r>
              <a:rPr lang="en-US" b="0" dirty="0"/>
              <a:t>If you have it you don’t share it, if you share it you don’t have it – </a:t>
            </a:r>
            <a:r>
              <a:rPr lang="en-US" b="1" dirty="0"/>
              <a:t>answer: a secret. </a:t>
            </a:r>
          </a:p>
          <a:p>
            <a:pPr marL="228600" marR="0" lvl="0" indent="-228600" algn="l" defTabSz="914357" rtl="0" eaLnBrk="1" fontAlgn="auto" latinLnBrk="0" hangingPunct="1">
              <a:lnSpc>
                <a:spcPct val="100000"/>
              </a:lnSpc>
              <a:spcBef>
                <a:spcPts val="0"/>
              </a:spcBef>
              <a:spcAft>
                <a:spcPts val="0"/>
              </a:spcAft>
              <a:buClrTx/>
              <a:buSzTx/>
              <a:buFontTx/>
              <a:buAutoNum type="arabicPeriod"/>
              <a:tabLst/>
              <a:defRPr/>
            </a:pPr>
            <a:endParaRPr lang="en-US" b="0" dirty="0"/>
          </a:p>
          <a:p>
            <a:r>
              <a:rPr lang="en-US" dirty="0"/>
              <a:t>Working together on problems is really valued in engineering and technology as teams help people to see things in different ways, bring new ideas and help to share the workload as well. </a:t>
            </a:r>
          </a:p>
        </p:txBody>
      </p:sp>
      <p:sp>
        <p:nvSpPr>
          <p:cNvPr id="4" name="Slide Number Placeholder 3"/>
          <p:cNvSpPr>
            <a:spLocks noGrp="1"/>
          </p:cNvSpPr>
          <p:nvPr>
            <p:ph type="sldNum" sz="quarter" idx="5"/>
          </p:nvPr>
        </p:nvSpPr>
        <p:spPr/>
        <p:txBody>
          <a:bodyPr/>
          <a:lstStyle/>
          <a:p>
            <a:fld id="{B0F6247D-5FE6-DE41-92C7-B7BE717BF38F}" type="slidenum">
              <a:rPr lang="en-US" smtClean="0"/>
              <a:pPr/>
              <a:t>22</a:t>
            </a:fld>
            <a:endParaRPr lang="en-US" dirty="0"/>
          </a:p>
        </p:txBody>
      </p:sp>
    </p:spTree>
    <p:extLst>
      <p:ext uri="{BB962C8B-B14F-4D97-AF65-F5344CB8AC3E}">
        <p14:creationId xmlns:p14="http://schemas.microsoft.com/office/powerpoint/2010/main" val="12078848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Resources: </a:t>
            </a:r>
          </a:p>
          <a:p>
            <a:r>
              <a:rPr lang="en-US" b="0" u="none" dirty="0"/>
              <a:t>A timer for both challenges. </a:t>
            </a:r>
          </a:p>
          <a:p>
            <a:r>
              <a:rPr lang="en-US" b="0" u="none" dirty="0"/>
              <a:t>A piece of paper and two pens / pencils for each group for Challenge 2</a:t>
            </a:r>
          </a:p>
          <a:p>
            <a:r>
              <a:rPr lang="en-US" b="1" u="sng" dirty="0"/>
              <a:t>Facilitator Notes: </a:t>
            </a:r>
          </a:p>
          <a:p>
            <a:pPr algn="l" fontAlgn="base">
              <a:buFont typeface="Arial" panose="020B0604020202020204" pitchFamily="34" charset="0"/>
              <a:buChar char="•"/>
            </a:pPr>
            <a:r>
              <a:rPr lang="en-US" b="0" dirty="0"/>
              <a:t>We have identified teamworking skills and students can identify where they have used any of these and therefore not putting themselves just in one category and these also feed into the Skills Builder definitions as well. </a:t>
            </a:r>
          </a:p>
          <a:p>
            <a:pPr algn="l" fontAlgn="base">
              <a:buFont typeface="Arial" panose="020B0604020202020204" pitchFamily="34" charset="0"/>
              <a:buNone/>
            </a:pPr>
            <a:r>
              <a:rPr lang="en-US" b="0" dirty="0"/>
              <a:t>Our definitions are on the next slide, but you can also ask students at this point what each skill includes or how it is evidenced. </a:t>
            </a:r>
          </a:p>
          <a:p>
            <a:pPr algn="l" fontAlgn="base">
              <a:buFont typeface="Arial" panose="020B0604020202020204" pitchFamily="34" charset="0"/>
              <a:buNone/>
            </a:pPr>
            <a:endParaRPr lang="en-US" b="0" dirty="0"/>
          </a:p>
          <a:p>
            <a:pPr algn="l" fontAlgn="base">
              <a:buFont typeface="Arial" panose="020B0604020202020204" pitchFamily="34" charset="0"/>
              <a:buChar char="•"/>
            </a:pPr>
            <a:r>
              <a:rPr lang="en-US" b="0" dirty="0"/>
              <a:t>Leadership: (</a:t>
            </a:r>
            <a:r>
              <a:rPr lang="en-US" b="0" i="1" dirty="0"/>
              <a:t>Skills Builder: </a:t>
            </a:r>
            <a:r>
              <a:rPr lang="en-US" b="0" i="1" dirty="0">
                <a:solidFill>
                  <a:srgbClr val="FFFFFF"/>
                </a:solidFill>
                <a:effectLst/>
                <a:latin typeface="nimbus-sans"/>
              </a:rPr>
              <a:t>Supporting, encouraging and developing others to achieve a shared goal)</a:t>
            </a:r>
            <a:r>
              <a:rPr lang="en-US" b="0" dirty="0"/>
              <a:t> This is evidenced by reminding of time limits, dealing with disagreements, recognizing the contributions of everybody and helping everyone stay focused on a plan of action. </a:t>
            </a:r>
          </a:p>
          <a:p>
            <a:pPr algn="l" fontAlgn="base">
              <a:buFont typeface="Arial" panose="020B0604020202020204" pitchFamily="34" charset="0"/>
              <a:buChar char="•"/>
            </a:pPr>
            <a:r>
              <a:rPr lang="en-US" b="0" dirty="0"/>
              <a:t>Communication: (</a:t>
            </a:r>
            <a:r>
              <a:rPr lang="en-US" b="0" i="1" dirty="0"/>
              <a:t>Skills Builder: breaks this into listening and speaking which focuses on receiving and transmission of information). </a:t>
            </a:r>
            <a:r>
              <a:rPr lang="en-US" b="0" i="0" dirty="0"/>
              <a:t>This is evidenced by a</a:t>
            </a:r>
            <a:r>
              <a:rPr lang="en-US" b="0" dirty="0"/>
              <a:t>ctively listening to people and showing a clear interest, it can be about recording all ideas, persuading others to reach conclusions through your speech and adapting your communication to different purposes and people. </a:t>
            </a:r>
          </a:p>
          <a:p>
            <a:pPr algn="l" fontAlgn="base">
              <a:buFont typeface="Arial" panose="020B0604020202020204" pitchFamily="34" charset="0"/>
              <a:buChar char="•"/>
            </a:pPr>
            <a:r>
              <a:rPr lang="en-US" b="0" dirty="0"/>
              <a:t>Problem Solving: (</a:t>
            </a:r>
            <a:r>
              <a:rPr lang="en-US" b="0" i="1" dirty="0"/>
              <a:t>Skills Builder: the ability to find a solution to a situation or challenge). </a:t>
            </a:r>
            <a:r>
              <a:rPr lang="en-US" b="0" i="0" u="none" dirty="0"/>
              <a:t>This is evidenced in being s</a:t>
            </a:r>
            <a:r>
              <a:rPr lang="en-US" b="0" dirty="0"/>
              <a:t>olutions focused using logical thinking, as well as thinking of different ways to reach the goal and quickly coming up with ideas. </a:t>
            </a:r>
          </a:p>
          <a:p>
            <a:pPr algn="l" fontAlgn="base">
              <a:buFont typeface="Arial" panose="020B0604020202020204" pitchFamily="34" charset="0"/>
              <a:buChar char="•"/>
            </a:pPr>
            <a:r>
              <a:rPr lang="en-US" b="0" dirty="0"/>
              <a:t>Creativity: (</a:t>
            </a:r>
            <a:r>
              <a:rPr lang="en-US" b="0" i="1" dirty="0"/>
              <a:t>Skills Builder: the use of imagination and the generation of new ideas). </a:t>
            </a:r>
            <a:r>
              <a:rPr lang="en-US" b="0" i="0" dirty="0"/>
              <a:t>This is evidenced by a</a:t>
            </a:r>
            <a:r>
              <a:rPr lang="en-US" b="0" dirty="0"/>
              <a:t>dding innovative ideas and thinking outside of the box to reach an outcome. If something isn’t working they can rethink and iterate or suggest alternatives. </a:t>
            </a:r>
          </a:p>
          <a:p>
            <a:r>
              <a:rPr lang="en-US" b="0" dirty="0"/>
              <a:t>Staying positive / resilience: </a:t>
            </a:r>
            <a:r>
              <a:rPr lang="en-US" b="0" i="1" dirty="0"/>
              <a:t>(Skills Builder: </a:t>
            </a:r>
            <a:r>
              <a:rPr lang="en-US" b="0" i="1" dirty="0">
                <a:solidFill>
                  <a:srgbClr val="FFFFFF"/>
                </a:solidFill>
                <a:effectLst/>
                <a:latin typeface="nimbus-sans"/>
              </a:rPr>
              <a:t>t</a:t>
            </a:r>
            <a:r>
              <a:rPr lang="en-US" i="1" dirty="0">
                <a:solidFill>
                  <a:srgbClr val="FFFFFF"/>
                </a:solidFill>
                <a:effectLst/>
                <a:latin typeface="nimbus-sans"/>
              </a:rPr>
              <a:t>he ability to use tactics and strategies to overcome setbacks and achieve goals). </a:t>
            </a:r>
            <a:r>
              <a:rPr lang="en-US" i="0" dirty="0">
                <a:solidFill>
                  <a:srgbClr val="FFFFFF"/>
                </a:solidFill>
                <a:effectLst/>
                <a:latin typeface="nimbus-sans"/>
              </a:rPr>
              <a:t>This is evidenced by supporting others when they face difficulties, and being resilient by thinking about different ways to still achieve an outcome. If something goes wrong they may see this as something to learn from, rather than failure. </a:t>
            </a:r>
            <a:br>
              <a:rPr lang="en-US" i="1" dirty="0">
                <a:effectLst/>
                <a:latin typeface="nimbus-sans"/>
              </a:rPr>
            </a:br>
            <a:endParaRPr lang="en-US" i="1" dirty="0">
              <a:effectLst/>
              <a:latin typeface="nimbus-sans"/>
            </a:endParaRPr>
          </a:p>
          <a:p>
            <a:br>
              <a:rPr lang="en-US" b="0" i="0" dirty="0">
                <a:effectLst/>
                <a:latin typeface="nimbus-sans"/>
              </a:rPr>
            </a:br>
            <a:endParaRPr lang="en-US" b="0" dirty="0"/>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endParaRPr lang="en-US" b="0"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23</a:t>
            </a:fld>
            <a:endParaRPr lang="en-US" dirty="0"/>
          </a:p>
        </p:txBody>
      </p:sp>
    </p:spTree>
    <p:extLst>
      <p:ext uri="{BB962C8B-B14F-4D97-AF65-F5344CB8AC3E}">
        <p14:creationId xmlns:p14="http://schemas.microsoft.com/office/powerpoint/2010/main" val="3859118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1" u="none" dirty="0"/>
              <a:t>Resources:</a:t>
            </a:r>
          </a:p>
          <a:p>
            <a:r>
              <a:rPr lang="en-US" b="0" u="none" dirty="0"/>
              <a:t>A timer for both challenges. </a:t>
            </a:r>
          </a:p>
          <a:p>
            <a:r>
              <a:rPr lang="en-US" b="0" u="none" dirty="0"/>
              <a:t>A piece of paper and two pens / pencils for each group for Challenge 2</a:t>
            </a:r>
          </a:p>
          <a:p>
            <a:r>
              <a:rPr lang="en-US" b="1" u="none" dirty="0"/>
              <a:t>Challenge 1: </a:t>
            </a:r>
            <a:r>
              <a:rPr lang="en-US" b="0" u="none" dirty="0"/>
              <a:t>This is a quick, no resource task, to get them thinking outside of the box. You can also say they cannot use pens and papers, or phones, to make this more explicit. But, they could use different ways to tell each other their birthdays – such as signing out the numbers and months or using their fingers to tell each other the month. </a:t>
            </a:r>
            <a:endParaRPr lang="en-US" b="1" u="none" dirty="0"/>
          </a:p>
          <a:p>
            <a:r>
              <a:rPr lang="en-US" b="0" u="none" dirty="0"/>
              <a:t>There is also deliberately no format for the line (e.g. earliest in the year on the left </a:t>
            </a:r>
            <a:r>
              <a:rPr lang="en-US" b="0" u="none" dirty="0" err="1"/>
              <a:t>etc</a:t>
            </a:r>
            <a:r>
              <a:rPr lang="en-US" b="0" u="none" dirty="0"/>
              <a:t>), as someone may take a leadership role and suggest this. If you see someone do this, or different groups representing this in different ways you can ask who thought of that and celebrate that as leadership skills.</a:t>
            </a:r>
          </a:p>
          <a:p>
            <a:r>
              <a:rPr lang="en-US" b="1" u="none" dirty="0"/>
              <a:t>Reflection for Challenge 1: </a:t>
            </a:r>
            <a:r>
              <a:rPr lang="en-US" b="0" u="none" dirty="0"/>
              <a:t> This is about students recognizing the skills they have and evidencing where they are. Specifically for this task you can also celebrate any examples you witnessed. For instance, d</a:t>
            </a:r>
            <a:r>
              <a:rPr lang="en-US" dirty="0"/>
              <a:t>id someone show leadership in thinking about actions quickly, or asking questions, or rushing at the end? Did someone think logically and show good problem solving by comparing two people first, and then doing someone else against them? Did you show creativity in thinking of different ways to judge each other’s birthdays? Did the team celebrate when they completed the challenge and showed positivity? Did they communicate clearly in telling each other their birthday?</a:t>
            </a:r>
          </a:p>
          <a:p>
            <a:endParaRPr lang="en-US" dirty="0"/>
          </a:p>
          <a:p>
            <a:r>
              <a:rPr lang="en-US" b="1" dirty="0"/>
              <a:t>Challenge 2: </a:t>
            </a:r>
          </a:p>
          <a:p>
            <a:r>
              <a:rPr lang="en-US" b="0" u="none" dirty="0"/>
              <a:t>The image is on the next screen, or you can print it or show it on a different app on the computer. </a:t>
            </a:r>
          </a:p>
          <a:p>
            <a:r>
              <a:rPr lang="en-US" b="0" u="none" dirty="0"/>
              <a:t>The timings should be: </a:t>
            </a:r>
          </a:p>
          <a:p>
            <a:r>
              <a:rPr lang="en-US" b="1" u="none" dirty="0"/>
              <a:t>20 minutes in total - </a:t>
            </a:r>
          </a:p>
          <a:p>
            <a:r>
              <a:rPr lang="en-US" b="1" u="none" dirty="0"/>
              <a:t>5 minutes: </a:t>
            </a:r>
          </a:p>
          <a:p>
            <a:r>
              <a:rPr lang="en-US" b="0" u="none" dirty="0"/>
              <a:t>- 1 minute for the 1</a:t>
            </a:r>
            <a:r>
              <a:rPr lang="en-US" b="0" u="none" baseline="30000" dirty="0"/>
              <a:t>st</a:t>
            </a:r>
            <a:r>
              <a:rPr lang="en-US" b="0" u="none" dirty="0"/>
              <a:t> communicator to see the image</a:t>
            </a:r>
          </a:p>
          <a:p>
            <a:r>
              <a:rPr lang="en-US" b="0" u="none" dirty="0"/>
              <a:t>- 2 minutes for them to communicate it back to the team (the team can listen or start drawing, but the communicator cannot draw or write anything).</a:t>
            </a:r>
          </a:p>
          <a:p>
            <a:r>
              <a:rPr lang="en-US" b="0" u="none" dirty="0"/>
              <a:t>- 2 minutes for the drawers to continue drawing. (You may want to observe if any team communicates what they are missing for the next communicator to focus on). </a:t>
            </a:r>
          </a:p>
          <a:p>
            <a:r>
              <a:rPr lang="en-US" b="1" u="none" dirty="0"/>
              <a:t>5 minutes: </a:t>
            </a:r>
          </a:p>
          <a:p>
            <a:r>
              <a:rPr lang="en-US" b="0" u="none" dirty="0"/>
              <a:t>- 1 minute for the 2</a:t>
            </a:r>
            <a:r>
              <a:rPr lang="en-US" b="0" u="none" baseline="30000" dirty="0"/>
              <a:t>nd</a:t>
            </a:r>
            <a:r>
              <a:rPr lang="en-US" b="0" u="none" dirty="0"/>
              <a:t> communicator to see the image.</a:t>
            </a:r>
          </a:p>
          <a:p>
            <a:r>
              <a:rPr lang="en-US" b="0" u="none" dirty="0"/>
              <a:t>- 2 minutes for them to communicate it back to the team (the team can listen or start drawing, but the communicator cannot draw or write anything).</a:t>
            </a:r>
          </a:p>
          <a:p>
            <a:pPr marL="0" marR="0" lvl="0" indent="0" algn="l" defTabSz="914357" rtl="0" eaLnBrk="1" fontAlgn="auto" latinLnBrk="0" hangingPunct="1">
              <a:lnSpc>
                <a:spcPct val="100000"/>
              </a:lnSpc>
              <a:spcBef>
                <a:spcPts val="0"/>
              </a:spcBef>
              <a:spcAft>
                <a:spcPts val="0"/>
              </a:spcAft>
              <a:buClrTx/>
              <a:buSzTx/>
              <a:buFontTx/>
              <a:buNone/>
              <a:tabLst/>
              <a:defRPr/>
            </a:pPr>
            <a:r>
              <a:rPr lang="en-US" b="0" u="none" dirty="0"/>
              <a:t>- 2 minutes for the drawers to continue drawing. (You may want to observe if any team communicates what they are missing for the next communicator to focus on). </a:t>
            </a:r>
          </a:p>
          <a:p>
            <a:r>
              <a:rPr lang="en-US" b="1" u="none" dirty="0"/>
              <a:t>5 minutes: </a:t>
            </a:r>
          </a:p>
          <a:p>
            <a:r>
              <a:rPr lang="en-US" b="0" u="none" dirty="0"/>
              <a:t>- 1 minute for the 1</a:t>
            </a:r>
            <a:r>
              <a:rPr lang="en-US" b="0" u="none" baseline="30000" dirty="0"/>
              <a:t>st</a:t>
            </a:r>
            <a:r>
              <a:rPr lang="en-US" b="0" u="none" dirty="0"/>
              <a:t> communicator to see the image again</a:t>
            </a:r>
          </a:p>
          <a:p>
            <a:r>
              <a:rPr lang="en-US" b="0" u="none" dirty="0"/>
              <a:t>- 2 minutes for them to communicate it back to the team (the team can listen or start drawing, but the communicator cannot draw or write anything).</a:t>
            </a:r>
          </a:p>
          <a:p>
            <a:r>
              <a:rPr lang="en-US" b="0" u="none" dirty="0"/>
              <a:t>- 2 minutes for the drawers to continue drawing. (You may want to observe if any team communicates what they are missing for the next communicator to focus on). </a:t>
            </a:r>
          </a:p>
          <a:p>
            <a:r>
              <a:rPr lang="en-US" b="1" u="none" dirty="0"/>
              <a:t>5 minutes (last round): </a:t>
            </a:r>
          </a:p>
          <a:p>
            <a:r>
              <a:rPr lang="en-US" b="0" u="none" dirty="0"/>
              <a:t>- 1 minute for the 2</a:t>
            </a:r>
            <a:r>
              <a:rPr lang="en-US" b="0" u="none" baseline="30000" dirty="0"/>
              <a:t>nd</a:t>
            </a:r>
            <a:r>
              <a:rPr lang="en-US" b="0" u="none" dirty="0"/>
              <a:t> communicator to see the image for the last time (which you may want to </a:t>
            </a:r>
            <a:r>
              <a:rPr lang="en-US" b="0" u="none" dirty="0" err="1"/>
              <a:t>emphasise</a:t>
            </a:r>
            <a:r>
              <a:rPr lang="en-US" b="0" u="none" dirty="0"/>
              <a:t>). </a:t>
            </a:r>
          </a:p>
          <a:p>
            <a:r>
              <a:rPr lang="en-US" b="0" u="none" dirty="0"/>
              <a:t>- 2 minutes for them to communicate it back to the team (the team can listen or start drawing, but the communicator cannot draw or write anything).</a:t>
            </a:r>
          </a:p>
          <a:p>
            <a:pPr marL="0" marR="0" lvl="0" indent="0" algn="l" defTabSz="914357" rtl="0" eaLnBrk="1" fontAlgn="auto" latinLnBrk="0" hangingPunct="1">
              <a:lnSpc>
                <a:spcPct val="100000"/>
              </a:lnSpc>
              <a:spcBef>
                <a:spcPts val="0"/>
              </a:spcBef>
              <a:spcAft>
                <a:spcPts val="0"/>
              </a:spcAft>
              <a:buClrTx/>
              <a:buSzTx/>
              <a:buFontTx/>
              <a:buNone/>
              <a:tabLst/>
              <a:defRPr/>
            </a:pPr>
            <a:r>
              <a:rPr lang="en-US" b="0" u="none" dirty="0"/>
              <a:t>- 2 minutes for the drawers to finish drawing. </a:t>
            </a:r>
          </a:p>
          <a:p>
            <a:r>
              <a:rPr lang="en-US" b="0" u="none" dirty="0"/>
              <a:t>You may then want to see which has the most detail, or is most accurate, or celebrate any great teamworking skills they used. </a:t>
            </a:r>
          </a:p>
          <a:p>
            <a:r>
              <a:rPr lang="en-US" b="1" u="none" dirty="0"/>
              <a:t>Reflection for Challenge 2: </a:t>
            </a:r>
            <a:r>
              <a:rPr lang="en-US" b="0" u="none" dirty="0"/>
              <a:t>The most important teamworking skill is communication for this task, in terms of not just speaking clearly and precisely but also actively listening and seeing what to focus on for gaps. But, they can also mention any of the other skills with a valid reason such as leadership to keep on track when the timings are short. </a:t>
            </a:r>
          </a:p>
          <a:p>
            <a:r>
              <a:rPr lang="en-US" b="1" u="none" dirty="0"/>
              <a:t>Extension: </a:t>
            </a:r>
            <a:r>
              <a:rPr lang="en-US" b="0" u="none" dirty="0"/>
              <a:t>If you want to make this more challenging you can add in further rules, such as the communicator not being able to answer any questions from the team, or only answer questions with a yes or a no. </a:t>
            </a:r>
            <a:endParaRPr lang="en-US" b="1" u="none" dirty="0"/>
          </a:p>
          <a:p>
            <a:endParaRPr lang="en-US" b="0" u="none" dirty="0"/>
          </a:p>
          <a:p>
            <a:endParaRPr lang="en-US" b="1" u="sng" dirty="0"/>
          </a:p>
          <a:p>
            <a:pPr marL="0" indent="0">
              <a:buFont typeface="Arial" panose="020B0604020202020204" pitchFamily="34" charset="0"/>
              <a:buNone/>
            </a:pPr>
            <a:endParaRPr lang="en-US" b="0"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24</a:t>
            </a:fld>
            <a:endParaRPr lang="en-US" dirty="0"/>
          </a:p>
        </p:txBody>
      </p:sp>
    </p:spTree>
    <p:extLst>
      <p:ext uri="{BB962C8B-B14F-4D97-AF65-F5344CB8AC3E}">
        <p14:creationId xmlns:p14="http://schemas.microsoft.com/office/powerpoint/2010/main" val="3721147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dirty="0"/>
              <a:t>You can have this image on the screen of print it out as you may have up to 6 people viewing it at one time.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25</a:t>
            </a:fld>
            <a:endParaRPr lang="en-US" dirty="0"/>
          </a:p>
        </p:txBody>
      </p:sp>
    </p:spTree>
    <p:extLst>
      <p:ext uri="{BB962C8B-B14F-4D97-AF65-F5344CB8AC3E}">
        <p14:creationId xmlns:p14="http://schemas.microsoft.com/office/powerpoint/2010/main" val="1733051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26</a:t>
            </a:fld>
            <a:endParaRPr lang="en-US" dirty="0"/>
          </a:p>
        </p:txBody>
      </p:sp>
    </p:spTree>
    <p:extLst>
      <p:ext uri="{BB962C8B-B14F-4D97-AF65-F5344CB8AC3E}">
        <p14:creationId xmlns:p14="http://schemas.microsoft.com/office/powerpoint/2010/main" val="157211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Resources needed: </a:t>
            </a:r>
          </a:p>
          <a:p>
            <a:r>
              <a:rPr lang="en-US" b="0" dirty="0"/>
              <a:t>Piece of paper and pens / pencils for the teamwork activity. This is one / two pieces of paper per team of 4 and 4 x pens / pencils</a:t>
            </a:r>
          </a:p>
          <a:p>
            <a:r>
              <a:rPr lang="en-US" b="1" dirty="0"/>
              <a:t>Set up: </a:t>
            </a:r>
          </a:p>
          <a:p>
            <a:r>
              <a:rPr lang="en-US" b="0" dirty="0"/>
              <a:t>The session is for groups of 4, so you may want to set up tables for this, but it can also be done with small tables as the activities requires movement. </a:t>
            </a:r>
          </a:p>
          <a:p>
            <a:r>
              <a:rPr lang="en-US" b="1" dirty="0"/>
              <a:t>Suggested timings: 50 – 60 minutes overall.</a:t>
            </a:r>
          </a:p>
          <a:p>
            <a:r>
              <a:rPr lang="en-US" b="1" dirty="0"/>
              <a:t>- </a:t>
            </a:r>
            <a:r>
              <a:rPr lang="en-US" b="0" dirty="0"/>
              <a:t>5 - 10 minutes introduction and starter. </a:t>
            </a:r>
          </a:p>
          <a:p>
            <a:pPr marL="0" indent="0">
              <a:buFontTx/>
              <a:buNone/>
            </a:pPr>
            <a:r>
              <a:rPr lang="en-US" b="0" dirty="0"/>
              <a:t>- 10 minutes on values activity</a:t>
            </a:r>
          </a:p>
          <a:p>
            <a:r>
              <a:rPr lang="en-US" b="0" dirty="0"/>
              <a:t>- 25 minutes activity</a:t>
            </a:r>
          </a:p>
          <a:p>
            <a:r>
              <a:rPr lang="en-US" b="0" dirty="0"/>
              <a:t>- 5 - 10 minutes plenary.</a:t>
            </a:r>
          </a:p>
        </p:txBody>
      </p:sp>
      <p:sp>
        <p:nvSpPr>
          <p:cNvPr id="4" name="Slide Number Placeholder 3"/>
          <p:cNvSpPr>
            <a:spLocks noGrp="1"/>
          </p:cNvSpPr>
          <p:nvPr>
            <p:ph type="sldNum" sz="quarter" idx="5"/>
          </p:nvPr>
        </p:nvSpPr>
        <p:spPr/>
        <p:txBody>
          <a:bodyPr/>
          <a:lstStyle/>
          <a:p>
            <a:fld id="{B0F6247D-5FE6-DE41-92C7-B7BE717BF38F}" type="slidenum">
              <a:rPr lang="en-US" smtClean="0"/>
              <a:pPr/>
              <a:t>27</a:t>
            </a:fld>
            <a:endParaRPr lang="en-US" dirty="0"/>
          </a:p>
        </p:txBody>
      </p:sp>
    </p:spTree>
    <p:extLst>
      <p:ext uri="{BB962C8B-B14F-4D97-AF65-F5344CB8AC3E}">
        <p14:creationId xmlns:p14="http://schemas.microsoft.com/office/powerpoint/2010/main" val="1288843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28</a:t>
            </a:fld>
            <a:endParaRPr lang="en-US" dirty="0"/>
          </a:p>
        </p:txBody>
      </p:sp>
    </p:spTree>
    <p:extLst>
      <p:ext uri="{BB962C8B-B14F-4D97-AF65-F5344CB8AC3E}">
        <p14:creationId xmlns:p14="http://schemas.microsoft.com/office/powerpoint/2010/main" val="3494065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0" u="none" dirty="0"/>
              <a:t>Timing can be flexible here. We would suggest at least 10 minutes.</a:t>
            </a:r>
          </a:p>
          <a:p>
            <a:endParaRPr lang="en-US" b="0" u="none"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Each value may mean different things to different people, so getting them to discuss impact on their life is getting them to think about what this might mean to them. For instance, creativity to one person may mean making objects whereas someone else might be thinking of new ideas and both would be fine and that is why there is space for an explanation as well. The impact question asks them to think about what this might look like in the real world – such as ‘active – getting outside everyday and enjoying being in parks’, ‘compassion – being a good friend who listens to them’, ‘courage – trying something new every year’.</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The link to jobs is that you can use your values as a guiding point to figuring out what you may want to do in the future, rather than a specific job. So, if you want to help people and be creative look for jobs that could involve that, which could be many different options.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Engineers and technicians can work in many different areas, so understanding if they want to work with people, for people, if they want to travel, have a higher income can help them in narrowing down the field to work in.</a:t>
            </a:r>
          </a:p>
        </p:txBody>
      </p:sp>
      <p:sp>
        <p:nvSpPr>
          <p:cNvPr id="4" name="Slide Number Placeholder 3"/>
          <p:cNvSpPr>
            <a:spLocks noGrp="1"/>
          </p:cNvSpPr>
          <p:nvPr>
            <p:ph type="sldNum" sz="quarter" idx="5"/>
          </p:nvPr>
        </p:nvSpPr>
        <p:spPr/>
        <p:txBody>
          <a:bodyPr/>
          <a:lstStyle/>
          <a:p>
            <a:fld id="{B0F6247D-5FE6-DE41-92C7-B7BE717BF38F}" type="slidenum">
              <a:rPr lang="en-US" smtClean="0"/>
              <a:pPr/>
              <a:t>29</a:t>
            </a:fld>
            <a:endParaRPr lang="en-US" dirty="0"/>
          </a:p>
        </p:txBody>
      </p:sp>
    </p:spTree>
    <p:extLst>
      <p:ext uri="{BB962C8B-B14F-4D97-AF65-F5344CB8AC3E}">
        <p14:creationId xmlns:p14="http://schemas.microsoft.com/office/powerpoint/2010/main" val="7215485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Resources: </a:t>
            </a:r>
          </a:p>
          <a:p>
            <a:r>
              <a:rPr lang="en-US" b="0" u="none" dirty="0"/>
              <a:t>Each group has 4x pens / pencils and some paper for recording their ideas. </a:t>
            </a:r>
          </a:p>
          <a:p>
            <a:endParaRPr lang="en-US" b="0" u="none" dirty="0"/>
          </a:p>
          <a:p>
            <a:pPr algn="l" fontAlgn="base">
              <a:buFont typeface="Arial" panose="020B0604020202020204" pitchFamily="34" charset="0"/>
              <a:buNone/>
            </a:pPr>
            <a:br>
              <a:rPr lang="en-US" i="1" dirty="0">
                <a:effectLst/>
                <a:latin typeface="nimbus-sans"/>
              </a:rPr>
            </a:br>
            <a:endParaRPr lang="en-US" i="1" dirty="0">
              <a:effectLst/>
              <a:latin typeface="nimbus-sans"/>
            </a:endParaRPr>
          </a:p>
          <a:p>
            <a:br>
              <a:rPr lang="en-US" b="0" i="0" dirty="0">
                <a:effectLst/>
                <a:latin typeface="nimbus-sans"/>
              </a:rPr>
            </a:br>
            <a:endParaRPr lang="en-US" b="0" dirty="0"/>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pPr algn="l" fontAlgn="base">
              <a:buFont typeface="Arial" panose="020B0604020202020204" pitchFamily="34" charset="0"/>
              <a:buNone/>
            </a:pPr>
            <a:endParaRPr lang="en-US" b="0" i="0" dirty="0">
              <a:solidFill>
                <a:srgbClr val="141414"/>
              </a:solidFill>
              <a:effectLst/>
              <a:latin typeface="ReithSans"/>
            </a:endParaRPr>
          </a:p>
          <a:p>
            <a:endParaRPr lang="en-US" b="0" dirty="0"/>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30</a:t>
            </a:fld>
            <a:endParaRPr lang="en-US" dirty="0"/>
          </a:p>
        </p:txBody>
      </p:sp>
    </p:spTree>
    <p:extLst>
      <p:ext uri="{BB962C8B-B14F-4D97-AF65-F5344CB8AC3E}">
        <p14:creationId xmlns:p14="http://schemas.microsoft.com/office/powerpoint/2010/main" val="517658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a:t>
            </a:fld>
            <a:endParaRPr lang="en-US" dirty="0"/>
          </a:p>
        </p:txBody>
      </p:sp>
    </p:spTree>
    <p:extLst>
      <p:ext uri="{BB962C8B-B14F-4D97-AF65-F5344CB8AC3E}">
        <p14:creationId xmlns:p14="http://schemas.microsoft.com/office/powerpoint/2010/main" val="19231580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0" u="none" dirty="0"/>
              <a:t>Activities 3-5 come up on the screen with a click. </a:t>
            </a:r>
          </a:p>
          <a:p>
            <a:pPr marL="0" indent="0">
              <a:buFont typeface="Arial" panose="020B0604020202020204" pitchFamily="34" charset="0"/>
              <a:buNone/>
            </a:pPr>
            <a:r>
              <a:rPr lang="en-US" b="0" u="none" dirty="0"/>
              <a:t>This is designed to be an activity that gets them to reflect on the impact of decisions and how your work impacts others, and how to consider that in your design.</a:t>
            </a:r>
          </a:p>
          <a:p>
            <a:pPr marL="0" indent="0">
              <a:buFont typeface="Arial" panose="020B0604020202020204" pitchFamily="34" charset="0"/>
              <a:buNone/>
            </a:pPr>
            <a:r>
              <a:rPr lang="en-US" b="0" u="none" dirty="0"/>
              <a:t>You can discuss each problem and the link to the environment. A quick sentence is below:</a:t>
            </a:r>
          </a:p>
          <a:p>
            <a:pPr marL="0" indent="0">
              <a:buFont typeface="Arial" panose="020B0604020202020204" pitchFamily="34" charset="0"/>
              <a:buNone/>
            </a:pPr>
            <a:r>
              <a:rPr lang="en-US" b="1" u="none" dirty="0"/>
              <a:t>Food waste: </a:t>
            </a:r>
            <a:r>
              <a:rPr lang="en-US" b="0" u="none" dirty="0"/>
              <a:t>As food grows it needs water, so food waste is wasting a natural resource that we need. It is a waste of land, which may have been converted from biodiverse habitats. Also, when food decomposes it releases harmful greenhouse gases into the atmosphere which lead to a warming planet. It was estimated that in 2018 there was £19 billion of food wasted in the UK, which resulted in 25 million </a:t>
            </a:r>
            <a:r>
              <a:rPr lang="en-US" b="0" u="none" dirty="0" err="1"/>
              <a:t>tonnes</a:t>
            </a:r>
            <a:r>
              <a:rPr lang="en-US" b="0" u="none" dirty="0"/>
              <a:t> of greenhouse gases released (the equivalent of 10 million cares). https://www.sofea.uk.com/blog/the-environmental-impact-of-food-waste/</a:t>
            </a:r>
          </a:p>
          <a:p>
            <a:pPr marL="0" indent="0">
              <a:buFont typeface="Arial" panose="020B0604020202020204" pitchFamily="34" charset="0"/>
              <a:buNone/>
            </a:pPr>
            <a:r>
              <a:rPr lang="en-US" b="1" u="none" dirty="0"/>
              <a:t>Plastic Packaging: </a:t>
            </a:r>
            <a:r>
              <a:rPr lang="en-US" b="0" u="none" dirty="0"/>
              <a:t>Plastic packaging is bad for the environment as it isn’t biodegradable and doesn’t degrade and break down and therefore stays on the planet for a long time, if not forever. It often includes chemicals, such as ink in labels, and this can be released into the ground, sea and air when in landfill. Plastics then can pollute these environments. Some plastics don’t degrade but get broken into smaller parts, called microplastics. These can end up in the oceans and in the digestive systems of animals and cause inflammation. </a:t>
            </a:r>
          </a:p>
          <a:p>
            <a:pPr marL="0" indent="0">
              <a:buFont typeface="Arial" panose="020B0604020202020204" pitchFamily="34" charset="0"/>
              <a:buNone/>
            </a:pPr>
            <a:r>
              <a:rPr lang="en-US" b="1" u="none" dirty="0"/>
              <a:t>The sections are animated to appear in the following order: problem and Activity 1 and 2. Activity 3, then 4, then 5 come up individually.</a:t>
            </a:r>
          </a:p>
          <a:p>
            <a:pPr marL="0" indent="0">
              <a:buFont typeface="Arial" panose="020B0604020202020204" pitchFamily="34" charset="0"/>
              <a:buNone/>
            </a:pPr>
            <a:r>
              <a:rPr lang="en-US" b="1" u="none" dirty="0"/>
              <a:t>Activity 1: </a:t>
            </a:r>
          </a:p>
          <a:p>
            <a:pPr marL="0" indent="0">
              <a:buFont typeface="Arial" panose="020B0604020202020204" pitchFamily="34" charset="0"/>
              <a:buNone/>
            </a:pPr>
            <a:r>
              <a:rPr lang="en-US" b="0" u="none" dirty="0"/>
              <a:t>For the first activity they decide on one of the following statements and then spend 5 minutes thinking of ideas. Remind them that there are no bad answers at this stage, as you will get to vote on your </a:t>
            </a:r>
            <a:r>
              <a:rPr lang="en-US" b="0" u="none" dirty="0" err="1"/>
              <a:t>favourite</a:t>
            </a:r>
            <a:r>
              <a:rPr lang="en-US" b="0" u="none" dirty="0"/>
              <a:t> as a group. Also make sure that each person provides at least one idea. You can structure this further with giving everyone 2 minutes to think and then go around in your group so each person selects and answer. </a:t>
            </a:r>
          </a:p>
          <a:p>
            <a:pPr marL="0" indent="0">
              <a:buFont typeface="Arial" panose="020B0604020202020204" pitchFamily="34" charset="0"/>
              <a:buNone/>
            </a:pPr>
            <a:r>
              <a:rPr lang="en-US" b="0" u="none" dirty="0"/>
              <a:t>Solutions and ideas could be: </a:t>
            </a:r>
          </a:p>
          <a:p>
            <a:pPr marL="0" indent="0">
              <a:buFont typeface="Arial" panose="020B0604020202020204" pitchFamily="34" charset="0"/>
              <a:buNone/>
            </a:pPr>
            <a:r>
              <a:rPr lang="en-US" b="1" u="none" dirty="0"/>
              <a:t>How would you make sure your home or school doesn’t waste any food? </a:t>
            </a:r>
            <a:r>
              <a:rPr lang="en-US" b="0" u="none" dirty="0"/>
              <a:t>Plan all your meals and only buy for that, when chopping fruit and vegetables use the offcuts in soups, smoothies, stews, sauces. Make sure any leftovers are put into other meals, use food waste or compost bins if accessible, use a freezer to preserve fruit and vegetables for longer.</a:t>
            </a:r>
            <a:r>
              <a:rPr lang="en-US" b="1" u="none" dirty="0"/>
              <a:t> </a:t>
            </a:r>
            <a:r>
              <a:rPr lang="en-US" b="0" u="none" dirty="0"/>
              <a:t>You could enforce this through a checklist, and keeping tabs on how much food is thrown out, or a rewards or deterrent system. </a:t>
            </a:r>
          </a:p>
          <a:p>
            <a:pPr marL="0" indent="0">
              <a:buFont typeface="Arial" panose="020B0604020202020204" pitchFamily="34" charset="0"/>
              <a:buNone/>
            </a:pPr>
            <a:r>
              <a:rPr lang="en-US" b="1" u="none" dirty="0"/>
              <a:t>Supermarkets using no plastic in packaging? </a:t>
            </a:r>
            <a:r>
              <a:rPr lang="en-US" b="0" u="none" dirty="0"/>
              <a:t>Using alternative packaging that is strong like cardboard, only buying from local providers so nothing needs preserving in plastic, creating a new material that keeps food fresh but is biodegradable, have fruit and vegetables loose in a supermarket and bags to put them in.</a:t>
            </a:r>
          </a:p>
          <a:p>
            <a:pPr marL="0" indent="0">
              <a:buFont typeface="Arial" panose="020B0604020202020204" pitchFamily="34" charset="0"/>
              <a:buNone/>
            </a:pPr>
            <a:endParaRPr lang="en-US" b="0" u="none" dirty="0"/>
          </a:p>
          <a:p>
            <a:pPr marL="0" indent="0">
              <a:buFont typeface="Arial" panose="020B0604020202020204" pitchFamily="34" charset="0"/>
              <a:buNone/>
            </a:pPr>
            <a:r>
              <a:rPr lang="en-US" b="1" u="none" dirty="0"/>
              <a:t>Activity 3 – 4: </a:t>
            </a:r>
            <a:r>
              <a:rPr lang="en-US" b="0" u="none" dirty="0"/>
              <a:t>These questions are designed to get students thinking about the impact of their decisions and design. They can think of people, or </a:t>
            </a:r>
            <a:r>
              <a:rPr lang="en-US" b="0" u="none" dirty="0" err="1"/>
              <a:t>organisations</a:t>
            </a:r>
            <a:r>
              <a:rPr lang="en-US" b="0" u="none" dirty="0"/>
              <a:t> and their attitudes to changes. This doesn’t have to be complex, but could reflect on things like money, how long the change might take, disruption that might happen.</a:t>
            </a:r>
          </a:p>
          <a:p>
            <a:pPr marL="0" indent="0">
              <a:buFont typeface="Arial" panose="020B0604020202020204" pitchFamily="34" charset="0"/>
              <a:buNone/>
            </a:pPr>
            <a:endParaRPr lang="en-US" b="0" u="none" dirty="0"/>
          </a:p>
          <a:p>
            <a:pPr marL="0" indent="0">
              <a:buFont typeface="Arial" panose="020B0604020202020204" pitchFamily="34" charset="0"/>
              <a:buNone/>
            </a:pPr>
            <a:r>
              <a:rPr lang="en-US" b="1" u="none" dirty="0"/>
              <a:t>Activity 5: </a:t>
            </a:r>
            <a:r>
              <a:rPr lang="en-US" b="0" u="none" dirty="0"/>
              <a:t>The reflection can focus on any of these questions and they are to encourage a conversation on how thinking about the impact of your design is important in the process and how they may used their values in making their decisions. There is no right or wrong answer for this.</a:t>
            </a:r>
            <a:endParaRPr lang="en-US" b="1" u="none"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31</a:t>
            </a:fld>
            <a:endParaRPr lang="en-US" dirty="0"/>
          </a:p>
        </p:txBody>
      </p:sp>
    </p:spTree>
    <p:extLst>
      <p:ext uri="{BB962C8B-B14F-4D97-AF65-F5344CB8AC3E}">
        <p14:creationId xmlns:p14="http://schemas.microsoft.com/office/powerpoint/2010/main" val="28263663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r>
              <a:rPr lang="en-US" b="0" dirty="0"/>
              <a:t>This is the link to the webpage of Sean McDermott which includes a short video (1.43) of his role https://neonfutures.org.uk/case-study/sports-engineer-sean-mcdermott/ </a:t>
            </a:r>
            <a:endParaRPr lang="en-GB" b="0"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32</a:t>
            </a:fld>
            <a:endParaRPr lang="en-US" dirty="0"/>
          </a:p>
        </p:txBody>
      </p:sp>
    </p:spTree>
    <p:extLst>
      <p:ext uri="{BB962C8B-B14F-4D97-AF65-F5344CB8AC3E}">
        <p14:creationId xmlns:p14="http://schemas.microsoft.com/office/powerpoint/2010/main" val="325113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a:t>
            </a:r>
          </a:p>
          <a:p>
            <a:r>
              <a:rPr lang="en-US" b="0" u="none" dirty="0"/>
              <a:t>This slide is animated to show the answers after a discussion. </a:t>
            </a:r>
          </a:p>
          <a:p>
            <a:endParaRPr lang="en-US" dirty="0"/>
          </a:p>
          <a:p>
            <a:r>
              <a:rPr lang="en-US" dirty="0"/>
              <a:t>A growth mindset is seen as positive in the workplace and in engineering and technology as those people who have it are happy to give new things a go and are resilient when faced with failure. They have coping mechanisms when things go wrong and ask questions when they need help, so they are good at working alone as well as in a team. They are also not afraid of risks and changing things, and learn a lot from experience.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4</a:t>
            </a:fld>
            <a:endParaRPr lang="en-US" dirty="0"/>
          </a:p>
        </p:txBody>
      </p:sp>
    </p:spTree>
    <p:extLst>
      <p:ext uri="{BB962C8B-B14F-4D97-AF65-F5344CB8AC3E}">
        <p14:creationId xmlns:p14="http://schemas.microsoft.com/office/powerpoint/2010/main" val="1776652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Resources: </a:t>
            </a:r>
            <a:r>
              <a:rPr lang="en-US" dirty="0"/>
              <a:t>You can give each pair rough paper for this, and ideally size A5 works well in a classroom sized room. Students only get one piece of paper at this stage (and another later), so resourcing overall is up to 32 pieces of paper. </a:t>
            </a:r>
          </a:p>
          <a:p>
            <a:endParaRPr lang="en-US" dirty="0"/>
          </a:p>
          <a:p>
            <a:r>
              <a:rPr lang="en-US" b="1" u="sng" dirty="0"/>
              <a:t>Timings: </a:t>
            </a:r>
            <a:r>
              <a:rPr lang="en-US" b="0" dirty="0"/>
              <a:t>You set up the task and give them the timings, then tell them when time is up. Then get one person from each pair lined up at one end of the room, give them a countdown from 3,2,1 and then they fly their airplanes and you celebrate the winner who went the furthest. They then all sit down again, and you point out all the examples of good growth mindset you noticed when they were doing that task. </a:t>
            </a:r>
            <a:endParaRPr lang="en-US" b="1" dirty="0"/>
          </a:p>
          <a:p>
            <a:endParaRPr lang="en-US" dirty="0"/>
          </a:p>
          <a:p>
            <a:r>
              <a:rPr lang="en-US" b="1" u="sng" dirty="0"/>
              <a:t>Facilitator note: </a:t>
            </a:r>
            <a:r>
              <a:rPr lang="en-US" dirty="0"/>
              <a:t>the idea here is </a:t>
            </a:r>
            <a:r>
              <a:rPr lang="en-US" b="1" dirty="0"/>
              <a:t>not </a:t>
            </a:r>
            <a:r>
              <a:rPr lang="en-US" b="0" dirty="0"/>
              <a:t>to give too much information, as hopefully it encourages students to ask questions and model a good growth mindset, as they aren’t embarrassed to ask questions or not know something. So, this is the least amount of information that still ensures they get the task done. However, if they do ask questions these are the most common and you can answer them:</a:t>
            </a:r>
          </a:p>
          <a:p>
            <a:r>
              <a:rPr lang="en-US" b="1" dirty="0"/>
              <a:t>What are we competing against (what is the goal)?: </a:t>
            </a:r>
            <a:r>
              <a:rPr lang="en-US" b="0" dirty="0"/>
              <a:t>distance (so the furthest airplane wins).</a:t>
            </a:r>
          </a:p>
          <a:p>
            <a:r>
              <a:rPr lang="en-US" b="1" dirty="0"/>
              <a:t>How do we know which airplane is ours (assessing outcomes)?: </a:t>
            </a:r>
            <a:r>
              <a:rPr lang="en-US" b="0" dirty="0"/>
              <a:t>you can draw a design on it / write your name on it. </a:t>
            </a:r>
          </a:p>
          <a:p>
            <a:r>
              <a:rPr lang="en-US" b="1" dirty="0"/>
              <a:t>Can we have another piece of paper (resources)?: </a:t>
            </a:r>
            <a:r>
              <a:rPr lang="en-US" b="0" dirty="0"/>
              <a:t>No, you only have one piece of paper each. </a:t>
            </a:r>
          </a:p>
          <a:p>
            <a:r>
              <a:rPr lang="en-US" b="1" dirty="0"/>
              <a:t>How long do we have left (time management)?: </a:t>
            </a:r>
            <a:r>
              <a:rPr lang="en-US" b="0" dirty="0"/>
              <a:t>You can give time updates when asked. </a:t>
            </a:r>
          </a:p>
          <a:p>
            <a:r>
              <a:rPr lang="en-US" b="1" dirty="0"/>
              <a:t>Can we test and fly the airplane (learn from failure)?: </a:t>
            </a:r>
            <a:r>
              <a:rPr lang="en-US" b="0" dirty="0"/>
              <a:t>Yes you can. </a:t>
            </a:r>
          </a:p>
          <a:p>
            <a:r>
              <a:rPr lang="en-US" b="1" dirty="0"/>
              <a:t>Who is flying them (personnel)?: </a:t>
            </a:r>
            <a:r>
              <a:rPr lang="en-US" b="0" dirty="0"/>
              <a:t>One person from each pair. </a:t>
            </a:r>
          </a:p>
          <a:p>
            <a:r>
              <a:rPr lang="en-US" b="1" dirty="0"/>
              <a:t>Can we look up example paper airplanes  / ask another team for guidance (research)?: </a:t>
            </a:r>
            <a:r>
              <a:rPr lang="en-US" b="0" dirty="0"/>
              <a:t>Yes you can (depending on school policy they could use their phones to look at example paper airplane designs).</a:t>
            </a:r>
          </a:p>
          <a:p>
            <a:endParaRPr lang="en-US" b="0" dirty="0"/>
          </a:p>
          <a:p>
            <a:r>
              <a:rPr lang="en-US" b="1" u="sng" dirty="0"/>
              <a:t>Top Tips: </a:t>
            </a:r>
            <a:r>
              <a:rPr lang="en-US" b="0" dirty="0"/>
              <a:t>Whilst they are completing this walk around the room and notice good techniques of growth mindset, such as talking through the design, testing without being prompted to, not giving up, communicating to each other about next steps, asking any of the questions above, making tweaks and changes to their design. </a:t>
            </a:r>
          </a:p>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5</a:t>
            </a:fld>
            <a:endParaRPr lang="en-US" dirty="0"/>
          </a:p>
        </p:txBody>
      </p:sp>
    </p:spTree>
    <p:extLst>
      <p:ext uri="{BB962C8B-B14F-4D97-AF65-F5344CB8AC3E}">
        <p14:creationId xmlns:p14="http://schemas.microsoft.com/office/powerpoint/2010/main" val="2889490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200" b="1" u="sng" dirty="0"/>
              <a:t>Facilitator Note</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dirty="0"/>
              <a:t>The first box is there initially, to get students to ask any questions to check anything before and then you can bring up the next box to explain the structured format, before setting the time limits.  </a:t>
            </a:r>
          </a:p>
          <a:p>
            <a:pPr marL="0" marR="0" lvl="0" indent="0" algn="l" defTabSz="914357"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dirty="0"/>
              <a:t>The reflection box appears on another click. The first two questions are open-ended and there isn’t a right or wrong answer. The purpose to the second question is that students become more self-aware of how they like to work; if they like planning they need to build in time for this but if they prefer to get hands-on straight away then they can look at providing thinking time that is short and snappy and then getting started.  </a:t>
            </a:r>
          </a:p>
          <a:p>
            <a:pPr marL="0" marR="0" lvl="0" indent="0" algn="l" defTabSz="914357" rtl="0" eaLnBrk="1" fontAlgn="auto" latinLnBrk="0" hangingPunct="1">
              <a:lnSpc>
                <a:spcPct val="100000"/>
              </a:lnSpc>
              <a:spcBef>
                <a:spcPts val="0"/>
              </a:spcBef>
              <a:spcAft>
                <a:spcPts val="0"/>
              </a:spcAft>
              <a:buClrTx/>
              <a:buSzTx/>
              <a:buFontTx/>
              <a:buNone/>
              <a:tabLst/>
              <a:defRPr/>
            </a:pPr>
            <a:r>
              <a:rPr lang="en-US" sz="1200" b="0" dirty="0"/>
              <a:t>The final question is about how failure in this task is seen as essential to learn what is the best plane and way to throw it – it is a learning opportunity. </a:t>
            </a:r>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6</a:t>
            </a:fld>
            <a:endParaRPr lang="en-US" dirty="0"/>
          </a:p>
        </p:txBody>
      </p:sp>
    </p:spTree>
    <p:extLst>
      <p:ext uri="{BB962C8B-B14F-4D97-AF65-F5344CB8AC3E}">
        <p14:creationId xmlns:p14="http://schemas.microsoft.com/office/powerpoint/2010/main" val="1925235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Resources needed: </a:t>
            </a:r>
          </a:p>
          <a:p>
            <a:r>
              <a:rPr lang="en-US" b="0" dirty="0"/>
              <a:t>- You can do this with 5 sheets of A4 paper per group, scissors and sellotape. </a:t>
            </a:r>
          </a:p>
          <a:p>
            <a:r>
              <a:rPr lang="en-US" b="0" dirty="0"/>
              <a:t>- You will need a ball to go onto the run. A table tennis ball is best, but it can be a marble as well.</a:t>
            </a:r>
          </a:p>
          <a:p>
            <a:r>
              <a:rPr lang="en-US" b="0" dirty="0"/>
              <a:t>- A timer</a:t>
            </a:r>
          </a:p>
          <a:p>
            <a:r>
              <a:rPr lang="en-US" b="0" dirty="0"/>
              <a:t>Additional resources if chosen can be:</a:t>
            </a:r>
          </a:p>
          <a:p>
            <a:r>
              <a:rPr lang="en-US" b="0" dirty="0"/>
              <a:t>- Recycling of many different materials.</a:t>
            </a:r>
          </a:p>
          <a:p>
            <a:r>
              <a:rPr lang="en-US" b="0" dirty="0"/>
              <a:t>- Making resources such as card, rulers, glue and pencils.</a:t>
            </a:r>
          </a:p>
          <a:p>
            <a:r>
              <a:rPr lang="en-US" b="1" dirty="0"/>
              <a:t>Suggested timings: 40 minutes overall.</a:t>
            </a:r>
          </a:p>
          <a:p>
            <a:r>
              <a:rPr lang="en-US" b="0" dirty="0"/>
              <a:t>- 10 minutes introduction and starter. </a:t>
            </a:r>
          </a:p>
          <a:p>
            <a:r>
              <a:rPr lang="en-US" b="0" dirty="0"/>
              <a:t>- 25 minutes activity. </a:t>
            </a:r>
          </a:p>
          <a:p>
            <a:r>
              <a:rPr lang="en-US" b="0" dirty="0"/>
              <a:t>- 5 minutes plenary.</a:t>
            </a:r>
          </a:p>
        </p:txBody>
      </p:sp>
      <p:sp>
        <p:nvSpPr>
          <p:cNvPr id="4" name="Slide Number Placeholder 3"/>
          <p:cNvSpPr>
            <a:spLocks noGrp="1"/>
          </p:cNvSpPr>
          <p:nvPr>
            <p:ph type="sldNum" sz="quarter" idx="5"/>
          </p:nvPr>
        </p:nvSpPr>
        <p:spPr/>
        <p:txBody>
          <a:bodyPr/>
          <a:lstStyle/>
          <a:p>
            <a:fld id="{B0F6247D-5FE6-DE41-92C7-B7BE717BF38F}" type="slidenum">
              <a:rPr lang="en-US" smtClean="0"/>
              <a:pPr/>
              <a:t>8</a:t>
            </a:fld>
            <a:endParaRPr lang="en-US" dirty="0"/>
          </a:p>
        </p:txBody>
      </p:sp>
    </p:spTree>
    <p:extLst>
      <p:ext uri="{BB962C8B-B14F-4D97-AF65-F5344CB8AC3E}">
        <p14:creationId xmlns:p14="http://schemas.microsoft.com/office/powerpoint/2010/main" val="2364951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9</a:t>
            </a:fld>
            <a:endParaRPr lang="en-US" dirty="0"/>
          </a:p>
        </p:txBody>
      </p:sp>
    </p:spTree>
    <p:extLst>
      <p:ext uri="{BB962C8B-B14F-4D97-AF65-F5344CB8AC3E}">
        <p14:creationId xmlns:p14="http://schemas.microsoft.com/office/powerpoint/2010/main" val="3773364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Facilitator Notes</a:t>
            </a:r>
          </a:p>
          <a:p>
            <a:pPr marL="0" marR="0" lvl="0" indent="0" algn="l" defTabSz="914357" rtl="0" eaLnBrk="1" fontAlgn="auto" latinLnBrk="0" hangingPunct="1">
              <a:lnSpc>
                <a:spcPct val="100000"/>
              </a:lnSpc>
              <a:spcBef>
                <a:spcPts val="0"/>
              </a:spcBef>
              <a:spcAft>
                <a:spcPts val="0"/>
              </a:spcAft>
              <a:buClrTx/>
              <a:buSzTx/>
              <a:buFontTx/>
              <a:buNone/>
              <a:tabLst/>
              <a:defRPr/>
            </a:pPr>
            <a:r>
              <a:rPr lang="en-US" dirty="0"/>
              <a:t>This activity is called ‘alternative uses’ and </a:t>
            </a:r>
            <a:r>
              <a:rPr lang="en-US" dirty="0" err="1"/>
              <a:t>emphasises</a:t>
            </a:r>
            <a:r>
              <a:rPr lang="en-US" dirty="0"/>
              <a:t> thinking outside of the box. You can use any objects, but the idea is to challenge them to see something they might see everyday in a new way. It helps to prepare students that they don’t have to think of the perfect idea and celebrates originality and wacky ideas.</a:t>
            </a:r>
            <a:endParaRPr lang="en-GB" dirty="0"/>
          </a:p>
          <a:p>
            <a:endParaRPr lang="en-US" b="1" u="sng" dirty="0"/>
          </a:p>
          <a:p>
            <a:r>
              <a:rPr lang="en-US" dirty="0"/>
              <a:t>Creativity is really valued in engineering as to solve problems well you need as many ideas as possible, and often new ideas. So, having people who can think of brand new ideas, or new ways to use something that already exists are really important. Engineers are often creative people who can look at one problem and think of many different ways to solve it, and be willing to give them all a try. </a:t>
            </a:r>
          </a:p>
          <a:p>
            <a:endParaRPr lang="en-US" dirty="0"/>
          </a:p>
        </p:txBody>
      </p:sp>
      <p:sp>
        <p:nvSpPr>
          <p:cNvPr id="4" name="Slide Number Placeholder 3"/>
          <p:cNvSpPr>
            <a:spLocks noGrp="1"/>
          </p:cNvSpPr>
          <p:nvPr>
            <p:ph type="sldNum" sz="quarter" idx="5"/>
          </p:nvPr>
        </p:nvSpPr>
        <p:spPr/>
        <p:txBody>
          <a:bodyPr/>
          <a:lstStyle/>
          <a:p>
            <a:fld id="{B0F6247D-5FE6-DE41-92C7-B7BE717BF38F}" type="slidenum">
              <a:rPr lang="en-US" smtClean="0"/>
              <a:pPr/>
              <a:t>10</a:t>
            </a:fld>
            <a:endParaRPr lang="en-US" dirty="0"/>
          </a:p>
        </p:txBody>
      </p:sp>
    </p:spTree>
    <p:extLst>
      <p:ext uri="{BB962C8B-B14F-4D97-AF65-F5344CB8AC3E}">
        <p14:creationId xmlns:p14="http://schemas.microsoft.com/office/powerpoint/2010/main" val="32496316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7" name="bg object 16">
            <a:extLst>
              <a:ext uri="{FF2B5EF4-FFF2-40B4-BE49-F238E27FC236}">
                <a16:creationId xmlns:a16="http://schemas.microsoft.com/office/drawing/2014/main" id="{7694D5E7-2521-BE46-B2CE-BB2D45749C9F}"/>
              </a:ext>
            </a:extLst>
          </p:cNvPr>
          <p:cNvSpPr/>
          <p:nvPr userDrawn="1"/>
        </p:nvSpPr>
        <p:spPr>
          <a:xfrm>
            <a:off x="-18587" y="-14737"/>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13" name="Group 12">
            <a:extLst>
              <a:ext uri="{FF2B5EF4-FFF2-40B4-BE49-F238E27FC236}">
                <a16:creationId xmlns:a16="http://schemas.microsoft.com/office/drawing/2014/main" id="{3ECAA09B-9AF0-464F-AC87-59F5B7FF3AF5}"/>
              </a:ext>
            </a:extLst>
          </p:cNvPr>
          <p:cNvGrpSpPr/>
          <p:nvPr userDrawn="1"/>
        </p:nvGrpSpPr>
        <p:grpSpPr>
          <a:xfrm>
            <a:off x="1517650" y="0"/>
            <a:ext cx="7108886" cy="549273"/>
            <a:chOff x="691727" y="2"/>
            <a:chExt cx="4881727" cy="377190"/>
          </a:xfrm>
        </p:grpSpPr>
        <p:sp>
          <p:nvSpPr>
            <p:cNvPr id="14" name="object 22">
              <a:extLst>
                <a:ext uri="{FF2B5EF4-FFF2-40B4-BE49-F238E27FC236}">
                  <a16:creationId xmlns:a16="http://schemas.microsoft.com/office/drawing/2014/main" id="{6CFDD2E2-6C1C-8C47-88C6-50ED1A439BD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5" name="object 23">
              <a:extLst>
                <a:ext uri="{FF2B5EF4-FFF2-40B4-BE49-F238E27FC236}">
                  <a16:creationId xmlns:a16="http://schemas.microsoft.com/office/drawing/2014/main" id="{03B6A0E2-CD20-584E-8B78-B26782B05F38}"/>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6" name="object 24">
              <a:extLst>
                <a:ext uri="{FF2B5EF4-FFF2-40B4-BE49-F238E27FC236}">
                  <a16:creationId xmlns:a16="http://schemas.microsoft.com/office/drawing/2014/main" id="{1D18BD79-4F92-9B48-90B5-3C9B41FAEF2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7" name="object 25">
              <a:extLst>
                <a:ext uri="{FF2B5EF4-FFF2-40B4-BE49-F238E27FC236}">
                  <a16:creationId xmlns:a16="http://schemas.microsoft.com/office/drawing/2014/main" id="{93D72D18-0EAF-FD4C-A6C2-074A2D5E1523}"/>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8" name="object 26">
              <a:extLst>
                <a:ext uri="{FF2B5EF4-FFF2-40B4-BE49-F238E27FC236}">
                  <a16:creationId xmlns:a16="http://schemas.microsoft.com/office/drawing/2014/main" id="{763BCF64-91B2-BA4B-AF8E-A8ACC51E26DB}"/>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9" name="object 27">
              <a:extLst>
                <a:ext uri="{FF2B5EF4-FFF2-40B4-BE49-F238E27FC236}">
                  <a16:creationId xmlns:a16="http://schemas.microsoft.com/office/drawing/2014/main" id="{8055253C-64A5-F94E-A595-2AB36DA3D76B}"/>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20" name="object 28">
              <a:extLst>
                <a:ext uri="{FF2B5EF4-FFF2-40B4-BE49-F238E27FC236}">
                  <a16:creationId xmlns:a16="http://schemas.microsoft.com/office/drawing/2014/main" id="{383BF279-73FF-CF4B-B70D-326E7669410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21" name="object 29">
              <a:extLst>
                <a:ext uri="{FF2B5EF4-FFF2-40B4-BE49-F238E27FC236}">
                  <a16:creationId xmlns:a16="http://schemas.microsoft.com/office/drawing/2014/main" id="{D1D5E53A-3AC3-FE46-9F75-BBDF56E835A7}"/>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a:p>
          </p:txBody>
        </p:sp>
        <p:sp>
          <p:nvSpPr>
            <p:cNvPr id="22" name="object 30">
              <a:extLst>
                <a:ext uri="{FF2B5EF4-FFF2-40B4-BE49-F238E27FC236}">
                  <a16:creationId xmlns:a16="http://schemas.microsoft.com/office/drawing/2014/main" id="{82214430-0A9E-A64D-BED0-EBD8F6E1FA0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3" name="object 21">
            <a:extLst>
              <a:ext uri="{FF2B5EF4-FFF2-40B4-BE49-F238E27FC236}">
                <a16:creationId xmlns:a16="http://schemas.microsoft.com/office/drawing/2014/main" id="{8F3A5CE6-EAF3-5C45-84B9-FFE0374117CB}"/>
              </a:ext>
            </a:extLst>
          </p:cNvPr>
          <p:cNvSpPr/>
          <p:nvPr userDrawn="1"/>
        </p:nvSpPr>
        <p:spPr>
          <a:xfrm>
            <a:off x="4815917" y="2487679"/>
            <a:ext cx="735942" cy="648051"/>
          </a:xfrm>
          <a:custGeom>
            <a:avLst/>
            <a:gdLst/>
            <a:ahLst/>
            <a:cxnLst/>
            <a:rect l="l" t="t" r="r" b="b"/>
            <a:pathLst>
              <a:path w="398780" h="351155">
                <a:moveTo>
                  <a:pt x="398691" y="350926"/>
                </a:moveTo>
                <a:lnTo>
                  <a:pt x="0" y="350926"/>
                </a:lnTo>
                <a:lnTo>
                  <a:pt x="248671" y="0"/>
                </a:lnTo>
                <a:lnTo>
                  <a:pt x="263389" y="34429"/>
                </a:lnTo>
                <a:lnTo>
                  <a:pt x="243832" y="34429"/>
                </a:lnTo>
                <a:lnTo>
                  <a:pt x="31610" y="333933"/>
                </a:lnTo>
                <a:lnTo>
                  <a:pt x="391426" y="333933"/>
                </a:lnTo>
                <a:lnTo>
                  <a:pt x="398691" y="350926"/>
                </a:lnTo>
                <a:close/>
              </a:path>
              <a:path w="398780" h="351155">
                <a:moveTo>
                  <a:pt x="391426" y="333933"/>
                </a:moveTo>
                <a:lnTo>
                  <a:pt x="371869" y="333933"/>
                </a:lnTo>
                <a:lnTo>
                  <a:pt x="243832" y="34429"/>
                </a:lnTo>
                <a:lnTo>
                  <a:pt x="263389" y="34429"/>
                </a:lnTo>
                <a:lnTo>
                  <a:pt x="391426" y="333933"/>
                </a:lnTo>
                <a:close/>
              </a:path>
            </a:pathLst>
          </a:custGeom>
          <a:solidFill>
            <a:srgbClr val="FFFFFF"/>
          </a:solidFill>
        </p:spPr>
        <p:txBody>
          <a:bodyPr wrap="square" lIns="0" tIns="0" rIns="0" bIns="0" rtlCol="0"/>
          <a:lstStyle/>
          <a:p>
            <a:endParaRPr/>
          </a:p>
        </p:txBody>
      </p:sp>
      <p:grpSp>
        <p:nvGrpSpPr>
          <p:cNvPr id="24" name="Group 23">
            <a:extLst>
              <a:ext uri="{FF2B5EF4-FFF2-40B4-BE49-F238E27FC236}">
                <a16:creationId xmlns:a16="http://schemas.microsoft.com/office/drawing/2014/main" id="{F8B409C5-B042-5A43-81AF-4886C24E3412}"/>
              </a:ext>
            </a:extLst>
          </p:cNvPr>
          <p:cNvGrpSpPr/>
          <p:nvPr userDrawn="1"/>
        </p:nvGrpSpPr>
        <p:grpSpPr>
          <a:xfrm>
            <a:off x="13785850" y="5658670"/>
            <a:ext cx="2080359" cy="2027433"/>
            <a:chOff x="8063789" y="4064012"/>
            <a:chExt cx="983373" cy="958355"/>
          </a:xfrm>
        </p:grpSpPr>
        <p:sp>
          <p:nvSpPr>
            <p:cNvPr id="25" name="object 5">
              <a:extLst>
                <a:ext uri="{FF2B5EF4-FFF2-40B4-BE49-F238E27FC236}">
                  <a16:creationId xmlns:a16="http://schemas.microsoft.com/office/drawing/2014/main" id="{1CEE404C-06BD-7742-8892-24AAA1D58F90}"/>
                </a:ext>
              </a:extLst>
            </p:cNvPr>
            <p:cNvSpPr/>
            <p:nvPr/>
          </p:nvSpPr>
          <p:spPr>
            <a:xfrm>
              <a:off x="8753386" y="4848377"/>
              <a:ext cx="179070" cy="173990"/>
            </a:xfrm>
            <a:custGeom>
              <a:avLst/>
              <a:gdLst/>
              <a:ahLst/>
              <a:cxnLst/>
              <a:rect l="l" t="t" r="r" b="b"/>
              <a:pathLst>
                <a:path w="179070" h="173989">
                  <a:moveTo>
                    <a:pt x="178676" y="68973"/>
                  </a:moveTo>
                  <a:lnTo>
                    <a:pt x="110464" y="68529"/>
                  </a:lnTo>
                  <a:lnTo>
                    <a:pt x="120510" y="254"/>
                  </a:lnTo>
                  <a:lnTo>
                    <a:pt x="83667" y="0"/>
                  </a:lnTo>
                  <a:lnTo>
                    <a:pt x="73621" y="68287"/>
                  </a:lnTo>
                  <a:lnTo>
                    <a:pt x="5422" y="67830"/>
                  </a:lnTo>
                  <a:lnTo>
                    <a:pt x="0" y="104698"/>
                  </a:lnTo>
                  <a:lnTo>
                    <a:pt x="68199" y="105156"/>
                  </a:lnTo>
                  <a:lnTo>
                    <a:pt x="58166" y="173418"/>
                  </a:lnTo>
                  <a:lnTo>
                    <a:pt x="94996" y="173659"/>
                  </a:lnTo>
                  <a:lnTo>
                    <a:pt x="105029" y="105397"/>
                  </a:lnTo>
                  <a:lnTo>
                    <a:pt x="173253" y="105841"/>
                  </a:lnTo>
                  <a:lnTo>
                    <a:pt x="178676" y="68973"/>
                  </a:lnTo>
                  <a:close/>
                </a:path>
              </a:pathLst>
            </a:custGeom>
            <a:solidFill>
              <a:srgbClr val="FFFFFF"/>
            </a:solidFill>
          </p:spPr>
          <p:txBody>
            <a:bodyPr wrap="square" lIns="0" tIns="0" rIns="0" bIns="0" rtlCol="0"/>
            <a:lstStyle/>
            <a:p>
              <a:endParaRPr/>
            </a:p>
          </p:txBody>
        </p:sp>
        <p:sp>
          <p:nvSpPr>
            <p:cNvPr id="26" name="object 6">
              <a:extLst>
                <a:ext uri="{FF2B5EF4-FFF2-40B4-BE49-F238E27FC236}">
                  <a16:creationId xmlns:a16="http://schemas.microsoft.com/office/drawing/2014/main" id="{E1216D34-0BDB-D947-BEC9-8B2F7AB078D7}"/>
                </a:ext>
              </a:extLst>
            </p:cNvPr>
            <p:cNvSpPr/>
            <p:nvPr/>
          </p:nvSpPr>
          <p:spPr>
            <a:xfrm>
              <a:off x="8791613" y="4588433"/>
              <a:ext cx="179070" cy="173990"/>
            </a:xfrm>
            <a:custGeom>
              <a:avLst/>
              <a:gdLst/>
              <a:ahLst/>
              <a:cxnLst/>
              <a:rect l="l" t="t" r="r" b="b"/>
              <a:pathLst>
                <a:path w="179070" h="173989">
                  <a:moveTo>
                    <a:pt x="178689" y="68961"/>
                  </a:moveTo>
                  <a:lnTo>
                    <a:pt x="110477" y="68516"/>
                  </a:lnTo>
                  <a:lnTo>
                    <a:pt x="120523" y="241"/>
                  </a:lnTo>
                  <a:lnTo>
                    <a:pt x="83680" y="0"/>
                  </a:lnTo>
                  <a:lnTo>
                    <a:pt x="73634" y="68287"/>
                  </a:lnTo>
                  <a:lnTo>
                    <a:pt x="5435" y="67830"/>
                  </a:lnTo>
                  <a:lnTo>
                    <a:pt x="0" y="104686"/>
                  </a:lnTo>
                  <a:lnTo>
                    <a:pt x="68211" y="105143"/>
                  </a:lnTo>
                  <a:lnTo>
                    <a:pt x="58178" y="173405"/>
                  </a:lnTo>
                  <a:lnTo>
                    <a:pt x="95008" y="173659"/>
                  </a:lnTo>
                  <a:lnTo>
                    <a:pt x="105054" y="105371"/>
                  </a:lnTo>
                  <a:lnTo>
                    <a:pt x="173266" y="105816"/>
                  </a:lnTo>
                  <a:lnTo>
                    <a:pt x="178689" y="68961"/>
                  </a:lnTo>
                  <a:close/>
                </a:path>
              </a:pathLst>
            </a:custGeom>
            <a:solidFill>
              <a:srgbClr val="FFFFFF"/>
            </a:solidFill>
          </p:spPr>
          <p:txBody>
            <a:bodyPr wrap="square" lIns="0" tIns="0" rIns="0" bIns="0" rtlCol="0"/>
            <a:lstStyle/>
            <a:p>
              <a:endParaRPr/>
            </a:p>
          </p:txBody>
        </p:sp>
        <p:sp>
          <p:nvSpPr>
            <p:cNvPr id="27" name="object 7">
              <a:extLst>
                <a:ext uri="{FF2B5EF4-FFF2-40B4-BE49-F238E27FC236}">
                  <a16:creationId xmlns:a16="http://schemas.microsoft.com/office/drawing/2014/main" id="{4962E3D5-7FC9-FA4C-8BCE-2A6FCB2C5596}"/>
                </a:ext>
              </a:extLst>
            </p:cNvPr>
            <p:cNvSpPr/>
            <p:nvPr/>
          </p:nvSpPr>
          <p:spPr>
            <a:xfrm>
              <a:off x="8829853" y="4328477"/>
              <a:ext cx="179070" cy="173990"/>
            </a:xfrm>
            <a:custGeom>
              <a:avLst/>
              <a:gdLst/>
              <a:ahLst/>
              <a:cxnLst/>
              <a:rect l="l" t="t" r="r" b="b"/>
              <a:pathLst>
                <a:path w="179070" h="173989">
                  <a:moveTo>
                    <a:pt x="178663" y="68961"/>
                  </a:moveTo>
                  <a:lnTo>
                    <a:pt x="110451" y="68516"/>
                  </a:lnTo>
                  <a:lnTo>
                    <a:pt x="120497" y="241"/>
                  </a:lnTo>
                  <a:lnTo>
                    <a:pt x="83680" y="0"/>
                  </a:lnTo>
                  <a:lnTo>
                    <a:pt x="73621" y="68287"/>
                  </a:lnTo>
                  <a:lnTo>
                    <a:pt x="5422" y="67830"/>
                  </a:lnTo>
                  <a:lnTo>
                    <a:pt x="0" y="104686"/>
                  </a:lnTo>
                  <a:lnTo>
                    <a:pt x="68199" y="105143"/>
                  </a:lnTo>
                  <a:lnTo>
                    <a:pt x="58166" y="173405"/>
                  </a:lnTo>
                  <a:lnTo>
                    <a:pt x="94996" y="173647"/>
                  </a:lnTo>
                  <a:lnTo>
                    <a:pt x="105029" y="105371"/>
                  </a:lnTo>
                  <a:lnTo>
                    <a:pt x="173253" y="105816"/>
                  </a:lnTo>
                  <a:lnTo>
                    <a:pt x="178663" y="68961"/>
                  </a:lnTo>
                  <a:close/>
                </a:path>
              </a:pathLst>
            </a:custGeom>
            <a:solidFill>
              <a:srgbClr val="FFFFFF"/>
            </a:solidFill>
          </p:spPr>
          <p:txBody>
            <a:bodyPr wrap="square" lIns="0" tIns="0" rIns="0" bIns="0" rtlCol="0"/>
            <a:lstStyle/>
            <a:p>
              <a:endParaRPr/>
            </a:p>
          </p:txBody>
        </p:sp>
        <p:sp>
          <p:nvSpPr>
            <p:cNvPr id="28" name="object 8">
              <a:extLst>
                <a:ext uri="{FF2B5EF4-FFF2-40B4-BE49-F238E27FC236}">
                  <a16:creationId xmlns:a16="http://schemas.microsoft.com/office/drawing/2014/main" id="{F2F0E853-F386-B048-B986-9D906D02443E}"/>
                </a:ext>
              </a:extLst>
            </p:cNvPr>
            <p:cNvSpPr/>
            <p:nvPr/>
          </p:nvSpPr>
          <p:spPr>
            <a:xfrm>
              <a:off x="8868092" y="4068521"/>
              <a:ext cx="179070" cy="173990"/>
            </a:xfrm>
            <a:custGeom>
              <a:avLst/>
              <a:gdLst/>
              <a:ahLst/>
              <a:cxnLst/>
              <a:rect l="l" t="t" r="r" b="b"/>
              <a:pathLst>
                <a:path w="179070" h="173989">
                  <a:moveTo>
                    <a:pt x="178663" y="68973"/>
                  </a:moveTo>
                  <a:lnTo>
                    <a:pt x="110439" y="68529"/>
                  </a:lnTo>
                  <a:lnTo>
                    <a:pt x="120497" y="241"/>
                  </a:lnTo>
                  <a:lnTo>
                    <a:pt x="83667" y="0"/>
                  </a:lnTo>
                  <a:lnTo>
                    <a:pt x="73621" y="68300"/>
                  </a:lnTo>
                  <a:lnTo>
                    <a:pt x="5422" y="67843"/>
                  </a:lnTo>
                  <a:lnTo>
                    <a:pt x="0" y="104698"/>
                  </a:lnTo>
                  <a:lnTo>
                    <a:pt x="68199" y="105156"/>
                  </a:lnTo>
                  <a:lnTo>
                    <a:pt x="58166" y="173405"/>
                  </a:lnTo>
                  <a:lnTo>
                    <a:pt x="94983" y="173647"/>
                  </a:lnTo>
                  <a:lnTo>
                    <a:pt x="105016" y="105384"/>
                  </a:lnTo>
                  <a:lnTo>
                    <a:pt x="173240" y="105829"/>
                  </a:lnTo>
                  <a:lnTo>
                    <a:pt x="178663" y="68973"/>
                  </a:lnTo>
                  <a:close/>
                </a:path>
              </a:pathLst>
            </a:custGeom>
            <a:solidFill>
              <a:srgbClr val="FFFFFF"/>
            </a:solidFill>
          </p:spPr>
          <p:txBody>
            <a:bodyPr wrap="square" lIns="0" tIns="0" rIns="0" bIns="0" rtlCol="0"/>
            <a:lstStyle/>
            <a:p>
              <a:endParaRPr/>
            </a:p>
          </p:txBody>
        </p:sp>
        <p:sp>
          <p:nvSpPr>
            <p:cNvPr id="29" name="object 9">
              <a:extLst>
                <a:ext uri="{FF2B5EF4-FFF2-40B4-BE49-F238E27FC236}">
                  <a16:creationId xmlns:a16="http://schemas.microsoft.com/office/drawing/2014/main" id="{F1A24B4F-A086-2C48-9754-CF42040EEDDD}"/>
                </a:ext>
              </a:extLst>
            </p:cNvPr>
            <p:cNvSpPr/>
            <p:nvPr/>
          </p:nvSpPr>
          <p:spPr>
            <a:xfrm>
              <a:off x="8523529" y="4846891"/>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0" name="object 10">
              <a:extLst>
                <a:ext uri="{FF2B5EF4-FFF2-40B4-BE49-F238E27FC236}">
                  <a16:creationId xmlns:a16="http://schemas.microsoft.com/office/drawing/2014/main" id="{8376C262-446A-CA44-9D05-05A2B86052D1}"/>
                </a:ext>
              </a:extLst>
            </p:cNvPr>
            <p:cNvSpPr/>
            <p:nvPr/>
          </p:nvSpPr>
          <p:spPr>
            <a:xfrm>
              <a:off x="8561756" y="4586935"/>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1" name="object 11">
              <a:extLst>
                <a:ext uri="{FF2B5EF4-FFF2-40B4-BE49-F238E27FC236}">
                  <a16:creationId xmlns:a16="http://schemas.microsoft.com/office/drawing/2014/main" id="{79DD1826-5B33-C544-A3E1-CE2DC3A62D1D}"/>
                </a:ext>
              </a:extLst>
            </p:cNvPr>
            <p:cNvSpPr/>
            <p:nvPr/>
          </p:nvSpPr>
          <p:spPr>
            <a:xfrm>
              <a:off x="8599995" y="4326966"/>
              <a:ext cx="179070" cy="173990"/>
            </a:xfrm>
            <a:custGeom>
              <a:avLst/>
              <a:gdLst/>
              <a:ahLst/>
              <a:cxnLst/>
              <a:rect l="l" t="t" r="r" b="b"/>
              <a:pathLst>
                <a:path w="179070" h="173989">
                  <a:moveTo>
                    <a:pt x="178663" y="68961"/>
                  </a:moveTo>
                  <a:lnTo>
                    <a:pt x="110451" y="68516"/>
                  </a:lnTo>
                  <a:lnTo>
                    <a:pt x="120497" y="254"/>
                  </a:lnTo>
                  <a:lnTo>
                    <a:pt x="83667" y="0"/>
                  </a:lnTo>
                  <a:lnTo>
                    <a:pt x="73621" y="68287"/>
                  </a:lnTo>
                  <a:lnTo>
                    <a:pt x="5410" y="67830"/>
                  </a:lnTo>
                  <a:lnTo>
                    <a:pt x="0" y="104686"/>
                  </a:lnTo>
                  <a:lnTo>
                    <a:pt x="68199" y="105143"/>
                  </a:lnTo>
                  <a:lnTo>
                    <a:pt x="58166" y="173418"/>
                  </a:lnTo>
                  <a:lnTo>
                    <a:pt x="94983" y="173659"/>
                  </a:lnTo>
                  <a:lnTo>
                    <a:pt x="105029" y="105384"/>
                  </a:lnTo>
                  <a:lnTo>
                    <a:pt x="173240" y="105829"/>
                  </a:lnTo>
                  <a:lnTo>
                    <a:pt x="178663" y="68961"/>
                  </a:lnTo>
                  <a:close/>
                </a:path>
              </a:pathLst>
            </a:custGeom>
            <a:solidFill>
              <a:srgbClr val="FFFFFF"/>
            </a:solidFill>
          </p:spPr>
          <p:txBody>
            <a:bodyPr wrap="square" lIns="0" tIns="0" rIns="0" bIns="0" rtlCol="0"/>
            <a:lstStyle/>
            <a:p>
              <a:endParaRPr/>
            </a:p>
          </p:txBody>
        </p:sp>
        <p:sp>
          <p:nvSpPr>
            <p:cNvPr id="32" name="object 12">
              <a:extLst>
                <a:ext uri="{FF2B5EF4-FFF2-40B4-BE49-F238E27FC236}">
                  <a16:creationId xmlns:a16="http://schemas.microsoft.com/office/drawing/2014/main" id="{DF33C178-5CCB-A543-8698-E5DBE7FBB974}"/>
                </a:ext>
              </a:extLst>
            </p:cNvPr>
            <p:cNvSpPr/>
            <p:nvPr/>
          </p:nvSpPr>
          <p:spPr>
            <a:xfrm>
              <a:off x="8638223" y="4067009"/>
              <a:ext cx="179070" cy="173990"/>
            </a:xfrm>
            <a:custGeom>
              <a:avLst/>
              <a:gdLst/>
              <a:ahLst/>
              <a:cxnLst/>
              <a:rect l="l" t="t" r="r" b="b"/>
              <a:pathLst>
                <a:path w="179070" h="173989">
                  <a:moveTo>
                    <a:pt x="178676" y="68973"/>
                  </a:moveTo>
                  <a:lnTo>
                    <a:pt x="110451" y="68529"/>
                  </a:lnTo>
                  <a:lnTo>
                    <a:pt x="120510" y="241"/>
                  </a:lnTo>
                  <a:lnTo>
                    <a:pt x="83680" y="0"/>
                  </a:lnTo>
                  <a:lnTo>
                    <a:pt x="73621" y="68287"/>
                  </a:lnTo>
                  <a:lnTo>
                    <a:pt x="5422" y="67830"/>
                  </a:lnTo>
                  <a:lnTo>
                    <a:pt x="0" y="104698"/>
                  </a:lnTo>
                  <a:lnTo>
                    <a:pt x="68199" y="105156"/>
                  </a:lnTo>
                  <a:lnTo>
                    <a:pt x="58166" y="173418"/>
                  </a:lnTo>
                  <a:lnTo>
                    <a:pt x="94996" y="173659"/>
                  </a:lnTo>
                  <a:lnTo>
                    <a:pt x="105029" y="105384"/>
                  </a:lnTo>
                  <a:lnTo>
                    <a:pt x="173253" y="105829"/>
                  </a:lnTo>
                  <a:lnTo>
                    <a:pt x="178676" y="68973"/>
                  </a:lnTo>
                  <a:close/>
                </a:path>
              </a:pathLst>
            </a:custGeom>
            <a:solidFill>
              <a:srgbClr val="FFFFFF"/>
            </a:solidFill>
          </p:spPr>
          <p:txBody>
            <a:bodyPr wrap="square" lIns="0" tIns="0" rIns="0" bIns="0" rtlCol="0"/>
            <a:lstStyle/>
            <a:p>
              <a:endParaRPr/>
            </a:p>
          </p:txBody>
        </p:sp>
        <p:sp>
          <p:nvSpPr>
            <p:cNvPr id="33" name="object 13">
              <a:extLst>
                <a:ext uri="{FF2B5EF4-FFF2-40B4-BE49-F238E27FC236}">
                  <a16:creationId xmlns:a16="http://schemas.microsoft.com/office/drawing/2014/main" id="{C379421C-A88F-A54B-9F3B-E2487D93B01D}"/>
                </a:ext>
              </a:extLst>
            </p:cNvPr>
            <p:cNvSpPr/>
            <p:nvPr/>
          </p:nvSpPr>
          <p:spPr>
            <a:xfrm>
              <a:off x="8293658" y="4845380"/>
              <a:ext cx="179070" cy="173990"/>
            </a:xfrm>
            <a:custGeom>
              <a:avLst/>
              <a:gdLst/>
              <a:ahLst/>
              <a:cxnLst/>
              <a:rect l="l" t="t" r="r" b="b"/>
              <a:pathLst>
                <a:path w="179070" h="173989">
                  <a:moveTo>
                    <a:pt x="178676" y="68961"/>
                  </a:moveTo>
                  <a:lnTo>
                    <a:pt x="110464" y="68516"/>
                  </a:lnTo>
                  <a:lnTo>
                    <a:pt x="120510" y="241"/>
                  </a:lnTo>
                  <a:lnTo>
                    <a:pt x="83680" y="0"/>
                  </a:lnTo>
                  <a:lnTo>
                    <a:pt x="73634" y="68287"/>
                  </a:lnTo>
                  <a:lnTo>
                    <a:pt x="5422" y="67830"/>
                  </a:lnTo>
                  <a:lnTo>
                    <a:pt x="0" y="104686"/>
                  </a:lnTo>
                  <a:lnTo>
                    <a:pt x="68211" y="105143"/>
                  </a:lnTo>
                  <a:lnTo>
                    <a:pt x="58178"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4" name="object 14">
              <a:extLst>
                <a:ext uri="{FF2B5EF4-FFF2-40B4-BE49-F238E27FC236}">
                  <a16:creationId xmlns:a16="http://schemas.microsoft.com/office/drawing/2014/main" id="{595D6160-CE8B-254F-9BD7-3C833EB425AD}"/>
                </a:ext>
              </a:extLst>
            </p:cNvPr>
            <p:cNvSpPr/>
            <p:nvPr/>
          </p:nvSpPr>
          <p:spPr>
            <a:xfrm>
              <a:off x="8331886" y="4585423"/>
              <a:ext cx="179070" cy="173990"/>
            </a:xfrm>
            <a:custGeom>
              <a:avLst/>
              <a:gdLst/>
              <a:ahLst/>
              <a:cxnLst/>
              <a:rect l="l" t="t" r="r" b="b"/>
              <a:pathLst>
                <a:path w="179070" h="173989">
                  <a:moveTo>
                    <a:pt x="178676" y="68961"/>
                  </a:moveTo>
                  <a:lnTo>
                    <a:pt x="110464" y="68516"/>
                  </a:lnTo>
                  <a:lnTo>
                    <a:pt x="120510" y="241"/>
                  </a:lnTo>
                  <a:lnTo>
                    <a:pt x="83680" y="0"/>
                  </a:lnTo>
                  <a:lnTo>
                    <a:pt x="73621" y="68287"/>
                  </a:lnTo>
                  <a:lnTo>
                    <a:pt x="5422" y="67830"/>
                  </a:lnTo>
                  <a:lnTo>
                    <a:pt x="0" y="104686"/>
                  </a:lnTo>
                  <a:lnTo>
                    <a:pt x="68199" y="105143"/>
                  </a:lnTo>
                  <a:lnTo>
                    <a:pt x="58166" y="173405"/>
                  </a:lnTo>
                  <a:lnTo>
                    <a:pt x="94996" y="173647"/>
                  </a:lnTo>
                  <a:lnTo>
                    <a:pt x="105041" y="105371"/>
                  </a:lnTo>
                  <a:lnTo>
                    <a:pt x="173253" y="105816"/>
                  </a:lnTo>
                  <a:lnTo>
                    <a:pt x="178676" y="68961"/>
                  </a:lnTo>
                  <a:close/>
                </a:path>
              </a:pathLst>
            </a:custGeom>
            <a:solidFill>
              <a:srgbClr val="FFFFFF"/>
            </a:solidFill>
          </p:spPr>
          <p:txBody>
            <a:bodyPr wrap="square" lIns="0" tIns="0" rIns="0" bIns="0" rtlCol="0"/>
            <a:lstStyle/>
            <a:p>
              <a:endParaRPr/>
            </a:p>
          </p:txBody>
        </p:sp>
        <p:sp>
          <p:nvSpPr>
            <p:cNvPr id="35" name="object 15">
              <a:extLst>
                <a:ext uri="{FF2B5EF4-FFF2-40B4-BE49-F238E27FC236}">
                  <a16:creationId xmlns:a16="http://schemas.microsoft.com/office/drawing/2014/main" id="{E03960CE-AC58-0B43-8E03-DFBB13654FFF}"/>
                </a:ext>
              </a:extLst>
            </p:cNvPr>
            <p:cNvSpPr/>
            <p:nvPr/>
          </p:nvSpPr>
          <p:spPr>
            <a:xfrm>
              <a:off x="8370125" y="4325467"/>
              <a:ext cx="179070" cy="173990"/>
            </a:xfrm>
            <a:custGeom>
              <a:avLst/>
              <a:gdLst/>
              <a:ahLst/>
              <a:cxnLst/>
              <a:rect l="l" t="t" r="r" b="b"/>
              <a:pathLst>
                <a:path w="179070" h="173989">
                  <a:moveTo>
                    <a:pt x="178663" y="68973"/>
                  </a:moveTo>
                  <a:lnTo>
                    <a:pt x="110451" y="68529"/>
                  </a:lnTo>
                  <a:lnTo>
                    <a:pt x="120510" y="241"/>
                  </a:lnTo>
                  <a:lnTo>
                    <a:pt x="83667" y="0"/>
                  </a:lnTo>
                  <a:lnTo>
                    <a:pt x="73621" y="68287"/>
                  </a:lnTo>
                  <a:lnTo>
                    <a:pt x="5422" y="67830"/>
                  </a:lnTo>
                  <a:lnTo>
                    <a:pt x="0" y="104698"/>
                  </a:lnTo>
                  <a:lnTo>
                    <a:pt x="68199" y="105156"/>
                  </a:lnTo>
                  <a:lnTo>
                    <a:pt x="58166" y="173405"/>
                  </a:lnTo>
                  <a:lnTo>
                    <a:pt x="94996" y="173647"/>
                  </a:lnTo>
                  <a:lnTo>
                    <a:pt x="105029" y="105384"/>
                  </a:lnTo>
                  <a:lnTo>
                    <a:pt x="173253" y="105829"/>
                  </a:lnTo>
                  <a:lnTo>
                    <a:pt x="178663" y="68973"/>
                  </a:lnTo>
                  <a:close/>
                </a:path>
              </a:pathLst>
            </a:custGeom>
            <a:solidFill>
              <a:srgbClr val="FFFFFF"/>
            </a:solidFill>
          </p:spPr>
          <p:txBody>
            <a:bodyPr wrap="square" lIns="0" tIns="0" rIns="0" bIns="0" rtlCol="0"/>
            <a:lstStyle/>
            <a:p>
              <a:endParaRPr/>
            </a:p>
          </p:txBody>
        </p:sp>
        <p:sp>
          <p:nvSpPr>
            <p:cNvPr id="36" name="object 16">
              <a:extLst>
                <a:ext uri="{FF2B5EF4-FFF2-40B4-BE49-F238E27FC236}">
                  <a16:creationId xmlns:a16="http://schemas.microsoft.com/office/drawing/2014/main" id="{A04F2B01-03E4-C944-A4F3-1993F9BB658E}"/>
                </a:ext>
              </a:extLst>
            </p:cNvPr>
            <p:cNvSpPr/>
            <p:nvPr/>
          </p:nvSpPr>
          <p:spPr>
            <a:xfrm>
              <a:off x="8408365" y="4065523"/>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37" name="object 17">
              <a:extLst>
                <a:ext uri="{FF2B5EF4-FFF2-40B4-BE49-F238E27FC236}">
                  <a16:creationId xmlns:a16="http://schemas.microsoft.com/office/drawing/2014/main" id="{730071CA-C2C0-DC4A-B233-6AC72B7D2D28}"/>
                </a:ext>
              </a:extLst>
            </p:cNvPr>
            <p:cNvSpPr/>
            <p:nvPr/>
          </p:nvSpPr>
          <p:spPr>
            <a:xfrm>
              <a:off x="8063789" y="4843868"/>
              <a:ext cx="179070" cy="173990"/>
            </a:xfrm>
            <a:custGeom>
              <a:avLst/>
              <a:gdLst/>
              <a:ahLst/>
              <a:cxnLst/>
              <a:rect l="l" t="t" r="r" b="b"/>
              <a:pathLst>
                <a:path w="179070" h="173989">
                  <a:moveTo>
                    <a:pt x="178676" y="68961"/>
                  </a:moveTo>
                  <a:lnTo>
                    <a:pt x="110464" y="68516"/>
                  </a:lnTo>
                  <a:lnTo>
                    <a:pt x="120510" y="254"/>
                  </a:lnTo>
                  <a:lnTo>
                    <a:pt x="83680" y="0"/>
                  </a:lnTo>
                  <a:lnTo>
                    <a:pt x="73634" y="68287"/>
                  </a:lnTo>
                  <a:lnTo>
                    <a:pt x="5422" y="67830"/>
                  </a:lnTo>
                  <a:lnTo>
                    <a:pt x="0" y="104686"/>
                  </a:lnTo>
                  <a:lnTo>
                    <a:pt x="68211" y="105143"/>
                  </a:lnTo>
                  <a:lnTo>
                    <a:pt x="58166" y="173418"/>
                  </a:lnTo>
                  <a:lnTo>
                    <a:pt x="95008" y="173659"/>
                  </a:lnTo>
                  <a:lnTo>
                    <a:pt x="105041" y="105384"/>
                  </a:lnTo>
                  <a:lnTo>
                    <a:pt x="173240" y="105829"/>
                  </a:lnTo>
                  <a:lnTo>
                    <a:pt x="178676" y="68961"/>
                  </a:lnTo>
                  <a:close/>
                </a:path>
              </a:pathLst>
            </a:custGeom>
            <a:solidFill>
              <a:srgbClr val="FFFFFF"/>
            </a:solidFill>
          </p:spPr>
          <p:txBody>
            <a:bodyPr wrap="square" lIns="0" tIns="0" rIns="0" bIns="0" rtlCol="0"/>
            <a:lstStyle/>
            <a:p>
              <a:endParaRPr/>
            </a:p>
          </p:txBody>
        </p:sp>
        <p:sp>
          <p:nvSpPr>
            <p:cNvPr id="38" name="object 18">
              <a:extLst>
                <a:ext uri="{FF2B5EF4-FFF2-40B4-BE49-F238E27FC236}">
                  <a16:creationId xmlns:a16="http://schemas.microsoft.com/office/drawing/2014/main" id="{C2B18BEB-B56E-6242-946B-691AB60FC1D6}"/>
                </a:ext>
              </a:extLst>
            </p:cNvPr>
            <p:cNvSpPr/>
            <p:nvPr/>
          </p:nvSpPr>
          <p:spPr>
            <a:xfrm>
              <a:off x="8102028" y="45839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18"/>
                  </a:lnTo>
                  <a:lnTo>
                    <a:pt x="94983" y="173659"/>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0" name="object 19">
              <a:extLst>
                <a:ext uri="{FF2B5EF4-FFF2-40B4-BE49-F238E27FC236}">
                  <a16:creationId xmlns:a16="http://schemas.microsoft.com/office/drawing/2014/main" id="{7230347C-1007-464F-B45D-B0131F56B693}"/>
                </a:ext>
              </a:extLst>
            </p:cNvPr>
            <p:cNvSpPr/>
            <p:nvPr/>
          </p:nvSpPr>
          <p:spPr>
            <a:xfrm>
              <a:off x="8140268" y="4323969"/>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22"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sp>
          <p:nvSpPr>
            <p:cNvPr id="41" name="object 20">
              <a:extLst>
                <a:ext uri="{FF2B5EF4-FFF2-40B4-BE49-F238E27FC236}">
                  <a16:creationId xmlns:a16="http://schemas.microsoft.com/office/drawing/2014/main" id="{3CD98227-D6B6-4643-A9A3-DDE6A8127DED}"/>
                </a:ext>
              </a:extLst>
            </p:cNvPr>
            <p:cNvSpPr/>
            <p:nvPr/>
          </p:nvSpPr>
          <p:spPr>
            <a:xfrm>
              <a:off x="8178508" y="4064012"/>
              <a:ext cx="179070" cy="173990"/>
            </a:xfrm>
            <a:custGeom>
              <a:avLst/>
              <a:gdLst/>
              <a:ahLst/>
              <a:cxnLst/>
              <a:rect l="l" t="t" r="r" b="b"/>
              <a:pathLst>
                <a:path w="179070" h="173989">
                  <a:moveTo>
                    <a:pt x="178663" y="68961"/>
                  </a:moveTo>
                  <a:lnTo>
                    <a:pt x="110451" y="68516"/>
                  </a:lnTo>
                  <a:lnTo>
                    <a:pt x="120497" y="241"/>
                  </a:lnTo>
                  <a:lnTo>
                    <a:pt x="83667" y="0"/>
                  </a:lnTo>
                  <a:lnTo>
                    <a:pt x="73621" y="68287"/>
                  </a:lnTo>
                  <a:lnTo>
                    <a:pt x="5410" y="67830"/>
                  </a:lnTo>
                  <a:lnTo>
                    <a:pt x="0" y="104686"/>
                  </a:lnTo>
                  <a:lnTo>
                    <a:pt x="68199" y="105143"/>
                  </a:lnTo>
                  <a:lnTo>
                    <a:pt x="58166" y="173405"/>
                  </a:lnTo>
                  <a:lnTo>
                    <a:pt x="94983" y="173647"/>
                  </a:lnTo>
                  <a:lnTo>
                    <a:pt x="105029" y="105371"/>
                  </a:lnTo>
                  <a:lnTo>
                    <a:pt x="173240" y="105816"/>
                  </a:lnTo>
                  <a:lnTo>
                    <a:pt x="178663" y="68961"/>
                  </a:lnTo>
                  <a:close/>
                </a:path>
              </a:pathLst>
            </a:custGeom>
            <a:solidFill>
              <a:srgbClr val="FFFFFF"/>
            </a:solidFill>
          </p:spPr>
          <p:txBody>
            <a:bodyPr wrap="square" lIns="0" tIns="0" rIns="0" bIns="0" rtlCol="0"/>
            <a:lstStyle/>
            <a:p>
              <a:endParaRPr/>
            </a:p>
          </p:txBody>
        </p:sp>
      </p:grpSp>
      <p:grpSp>
        <p:nvGrpSpPr>
          <p:cNvPr id="42" name="object 31">
            <a:extLst>
              <a:ext uri="{FF2B5EF4-FFF2-40B4-BE49-F238E27FC236}">
                <a16:creationId xmlns:a16="http://schemas.microsoft.com/office/drawing/2014/main" id="{520EBA6D-D4AA-F341-9B0E-EAF5274260E8}"/>
              </a:ext>
            </a:extLst>
          </p:cNvPr>
          <p:cNvGrpSpPr/>
          <p:nvPr userDrawn="1"/>
        </p:nvGrpSpPr>
        <p:grpSpPr>
          <a:xfrm>
            <a:off x="0" y="8259512"/>
            <a:ext cx="3557709" cy="3049838"/>
            <a:chOff x="0" y="6069449"/>
            <a:chExt cx="1739264" cy="1490980"/>
          </a:xfrm>
        </p:grpSpPr>
        <p:sp>
          <p:nvSpPr>
            <p:cNvPr id="43" name="object 32">
              <a:extLst>
                <a:ext uri="{FF2B5EF4-FFF2-40B4-BE49-F238E27FC236}">
                  <a16:creationId xmlns:a16="http://schemas.microsoft.com/office/drawing/2014/main" id="{6ED24C70-7D01-B244-AF6B-494E570C9489}"/>
                </a:ext>
              </a:extLst>
            </p:cNvPr>
            <p:cNvSpPr/>
            <p:nvPr/>
          </p:nvSpPr>
          <p:spPr>
            <a:xfrm>
              <a:off x="0" y="6069456"/>
              <a:ext cx="1739264" cy="1490980"/>
            </a:xfrm>
            <a:custGeom>
              <a:avLst/>
              <a:gdLst/>
              <a:ahLst/>
              <a:cxnLst/>
              <a:rect l="l" t="t" r="r" b="b"/>
              <a:pathLst>
                <a:path w="1739264" h="1490979">
                  <a:moveTo>
                    <a:pt x="348361" y="1490548"/>
                  </a:moveTo>
                  <a:lnTo>
                    <a:pt x="0" y="1142199"/>
                  </a:lnTo>
                  <a:lnTo>
                    <a:pt x="0" y="1174038"/>
                  </a:lnTo>
                  <a:lnTo>
                    <a:pt x="316522" y="1490548"/>
                  </a:lnTo>
                  <a:lnTo>
                    <a:pt x="348361" y="1490548"/>
                  </a:lnTo>
                  <a:close/>
                </a:path>
                <a:path w="1739264" h="1490979">
                  <a:moveTo>
                    <a:pt x="513892" y="1490548"/>
                  </a:moveTo>
                  <a:lnTo>
                    <a:pt x="0" y="976668"/>
                  </a:lnTo>
                  <a:lnTo>
                    <a:pt x="0" y="1008519"/>
                  </a:lnTo>
                  <a:lnTo>
                    <a:pt x="482041" y="1490548"/>
                  </a:lnTo>
                  <a:lnTo>
                    <a:pt x="513892" y="1490548"/>
                  </a:lnTo>
                  <a:close/>
                </a:path>
                <a:path w="1739264" h="1490979">
                  <a:moveTo>
                    <a:pt x="679411" y="1490548"/>
                  </a:moveTo>
                  <a:lnTo>
                    <a:pt x="0" y="811149"/>
                  </a:lnTo>
                  <a:lnTo>
                    <a:pt x="0" y="843013"/>
                  </a:lnTo>
                  <a:lnTo>
                    <a:pt x="647547" y="1490548"/>
                  </a:lnTo>
                  <a:lnTo>
                    <a:pt x="679411" y="1490548"/>
                  </a:lnTo>
                  <a:close/>
                </a:path>
                <a:path w="1739264" h="1490979">
                  <a:moveTo>
                    <a:pt x="844931" y="1490548"/>
                  </a:moveTo>
                  <a:lnTo>
                    <a:pt x="0" y="645642"/>
                  </a:lnTo>
                  <a:lnTo>
                    <a:pt x="0" y="677481"/>
                  </a:lnTo>
                  <a:lnTo>
                    <a:pt x="813079" y="1490548"/>
                  </a:lnTo>
                  <a:lnTo>
                    <a:pt x="844931" y="1490548"/>
                  </a:lnTo>
                  <a:close/>
                </a:path>
                <a:path w="1739264" h="1490979">
                  <a:moveTo>
                    <a:pt x="1010450" y="1490548"/>
                  </a:moveTo>
                  <a:lnTo>
                    <a:pt x="0" y="480110"/>
                  </a:lnTo>
                  <a:lnTo>
                    <a:pt x="0" y="511975"/>
                  </a:lnTo>
                  <a:lnTo>
                    <a:pt x="978585" y="1490548"/>
                  </a:lnTo>
                  <a:lnTo>
                    <a:pt x="1010450" y="1490548"/>
                  </a:lnTo>
                  <a:close/>
                </a:path>
                <a:path w="1739264" h="1490979">
                  <a:moveTo>
                    <a:pt x="1175969" y="1490548"/>
                  </a:moveTo>
                  <a:lnTo>
                    <a:pt x="0" y="314591"/>
                  </a:lnTo>
                  <a:lnTo>
                    <a:pt x="0" y="346443"/>
                  </a:lnTo>
                  <a:lnTo>
                    <a:pt x="1144104" y="1490548"/>
                  </a:lnTo>
                  <a:lnTo>
                    <a:pt x="1175969" y="1490548"/>
                  </a:lnTo>
                  <a:close/>
                </a:path>
                <a:path w="1739264" h="1490979">
                  <a:moveTo>
                    <a:pt x="1341475" y="1490548"/>
                  </a:moveTo>
                  <a:lnTo>
                    <a:pt x="0" y="149085"/>
                  </a:lnTo>
                  <a:lnTo>
                    <a:pt x="0" y="180924"/>
                  </a:lnTo>
                  <a:lnTo>
                    <a:pt x="1309624" y="1490548"/>
                  </a:lnTo>
                  <a:lnTo>
                    <a:pt x="1341475" y="1490548"/>
                  </a:lnTo>
                  <a:close/>
                </a:path>
                <a:path w="1739264" h="1490979">
                  <a:moveTo>
                    <a:pt x="1506982" y="1490548"/>
                  </a:moveTo>
                  <a:lnTo>
                    <a:pt x="101752" y="85305"/>
                  </a:lnTo>
                  <a:lnTo>
                    <a:pt x="85826" y="101231"/>
                  </a:lnTo>
                  <a:lnTo>
                    <a:pt x="1475143" y="1490548"/>
                  </a:lnTo>
                  <a:lnTo>
                    <a:pt x="1506982" y="1490548"/>
                  </a:lnTo>
                  <a:close/>
                </a:path>
                <a:path w="1739264" h="1490979">
                  <a:moveTo>
                    <a:pt x="1672501" y="1490548"/>
                  </a:moveTo>
                  <a:lnTo>
                    <a:pt x="225399" y="43446"/>
                  </a:lnTo>
                  <a:lnTo>
                    <a:pt x="209473" y="59372"/>
                  </a:lnTo>
                  <a:lnTo>
                    <a:pt x="1640662" y="1490548"/>
                  </a:lnTo>
                  <a:lnTo>
                    <a:pt x="1672501" y="1490548"/>
                  </a:lnTo>
                  <a:close/>
                </a:path>
                <a:path w="1739264" h="1490979">
                  <a:moveTo>
                    <a:pt x="1687804" y="843788"/>
                  </a:moveTo>
                  <a:lnTo>
                    <a:pt x="895400" y="51384"/>
                  </a:lnTo>
                  <a:lnTo>
                    <a:pt x="879475" y="67310"/>
                  </a:lnTo>
                  <a:lnTo>
                    <a:pt x="1671878" y="859713"/>
                  </a:lnTo>
                  <a:lnTo>
                    <a:pt x="1687804" y="843788"/>
                  </a:lnTo>
                  <a:close/>
                </a:path>
                <a:path w="1739264" h="1490979">
                  <a:moveTo>
                    <a:pt x="1725231" y="1377759"/>
                  </a:moveTo>
                  <a:lnTo>
                    <a:pt x="361429" y="13957"/>
                  </a:lnTo>
                  <a:lnTo>
                    <a:pt x="345503" y="29883"/>
                  </a:lnTo>
                  <a:lnTo>
                    <a:pt x="1709305" y="1393685"/>
                  </a:lnTo>
                  <a:lnTo>
                    <a:pt x="1725231" y="1377759"/>
                  </a:lnTo>
                  <a:close/>
                </a:path>
                <a:path w="1739264" h="1490979">
                  <a:moveTo>
                    <a:pt x="1731568" y="1053058"/>
                  </a:moveTo>
                  <a:lnTo>
                    <a:pt x="686130" y="7632"/>
                  </a:lnTo>
                  <a:lnTo>
                    <a:pt x="670204" y="23558"/>
                  </a:lnTo>
                  <a:lnTo>
                    <a:pt x="1715643" y="1068984"/>
                  </a:lnTo>
                  <a:lnTo>
                    <a:pt x="1731568" y="1053058"/>
                  </a:lnTo>
                  <a:close/>
                </a:path>
                <a:path w="1739264" h="1490979">
                  <a:moveTo>
                    <a:pt x="1739188" y="1226210"/>
                  </a:moveTo>
                  <a:lnTo>
                    <a:pt x="512978" y="0"/>
                  </a:lnTo>
                  <a:lnTo>
                    <a:pt x="497052" y="15925"/>
                  </a:lnTo>
                  <a:lnTo>
                    <a:pt x="1723263" y="1242136"/>
                  </a:lnTo>
                  <a:lnTo>
                    <a:pt x="1739188" y="1226210"/>
                  </a:lnTo>
                  <a:close/>
                </a:path>
              </a:pathLst>
            </a:custGeom>
            <a:solidFill>
              <a:srgbClr val="FFFFFF"/>
            </a:solidFill>
          </p:spPr>
          <p:txBody>
            <a:bodyPr wrap="square" lIns="0" tIns="0" rIns="0" bIns="0" rtlCol="0"/>
            <a:lstStyle/>
            <a:p>
              <a:endParaRPr/>
            </a:p>
          </p:txBody>
        </p:sp>
        <p:pic>
          <p:nvPicPr>
            <p:cNvPr id="44" name="object 33">
              <a:extLst>
                <a:ext uri="{FF2B5EF4-FFF2-40B4-BE49-F238E27FC236}">
                  <a16:creationId xmlns:a16="http://schemas.microsoft.com/office/drawing/2014/main" id="{4496A643-D7E9-C34C-87E6-5D2E1F121CF9}"/>
                </a:ext>
              </a:extLst>
            </p:cNvPr>
            <p:cNvPicPr/>
            <p:nvPr/>
          </p:nvPicPr>
          <p:blipFill>
            <a:blip r:embed="rId2" cstate="print"/>
            <a:stretch>
              <a:fillRect/>
            </a:stretch>
          </p:blipFill>
          <p:spPr>
            <a:xfrm>
              <a:off x="0" y="7377151"/>
              <a:ext cx="182854" cy="182854"/>
            </a:xfrm>
            <a:prstGeom prst="rect">
              <a:avLst/>
            </a:prstGeom>
          </p:spPr>
        </p:pic>
        <p:sp>
          <p:nvSpPr>
            <p:cNvPr id="45" name="object 34">
              <a:extLst>
                <a:ext uri="{FF2B5EF4-FFF2-40B4-BE49-F238E27FC236}">
                  <a16:creationId xmlns:a16="http://schemas.microsoft.com/office/drawing/2014/main" id="{3D59D0A6-A8C2-9B42-BB47-6DB24E419295}"/>
                </a:ext>
              </a:extLst>
            </p:cNvPr>
            <p:cNvSpPr/>
            <p:nvPr/>
          </p:nvSpPr>
          <p:spPr>
            <a:xfrm>
              <a:off x="1194642" y="6270476"/>
              <a:ext cx="343535" cy="343535"/>
            </a:xfrm>
            <a:custGeom>
              <a:avLst/>
              <a:gdLst/>
              <a:ahLst/>
              <a:cxnLst/>
              <a:rect l="l" t="t" r="r" b="b"/>
              <a:pathLst>
                <a:path w="343534" h="343534">
                  <a:moveTo>
                    <a:pt x="15925" y="0"/>
                  </a:moveTo>
                  <a:lnTo>
                    <a:pt x="0" y="15925"/>
                  </a:lnTo>
                  <a:lnTo>
                    <a:pt x="327609" y="343534"/>
                  </a:lnTo>
                  <a:lnTo>
                    <a:pt x="343534" y="327609"/>
                  </a:lnTo>
                  <a:lnTo>
                    <a:pt x="15925" y="0"/>
                  </a:lnTo>
                  <a:close/>
                </a:path>
              </a:pathLst>
            </a:custGeom>
            <a:solidFill>
              <a:srgbClr val="FFFFFF"/>
            </a:solidFill>
          </p:spPr>
          <p:txBody>
            <a:bodyPr wrap="square" lIns="0" tIns="0" rIns="0" bIns="0" rtlCol="0"/>
            <a:lstStyle/>
            <a:p>
              <a:endParaRPr/>
            </a:p>
          </p:txBody>
        </p:sp>
      </p:grpSp>
      <p:sp>
        <p:nvSpPr>
          <p:cNvPr id="47" name="Text Placeholder 4">
            <a:extLst>
              <a:ext uri="{FF2B5EF4-FFF2-40B4-BE49-F238E27FC236}">
                <a16:creationId xmlns:a16="http://schemas.microsoft.com/office/drawing/2014/main" id="{3F733A12-3C21-5F4F-AA98-7284FA5A9CD5}"/>
              </a:ext>
            </a:extLst>
          </p:cNvPr>
          <p:cNvSpPr>
            <a:spLocks noGrp="1"/>
          </p:cNvSpPr>
          <p:nvPr>
            <p:ph type="body" sz="quarter" idx="15" hasCustomPrompt="1"/>
          </p:nvPr>
        </p:nvSpPr>
        <p:spPr>
          <a:xfrm>
            <a:off x="11093955" y="9324653"/>
            <a:ext cx="8193087" cy="549273"/>
          </a:xfrm>
          <a:prstGeom prst="rect">
            <a:avLst/>
          </a:prstGeom>
        </p:spPr>
        <p:txBody>
          <a:bodyPr/>
          <a:lstStyle>
            <a:lvl1pPr algn="r">
              <a:defRPr sz="3000" b="1" i="0">
                <a:solidFill>
                  <a:srgbClr val="14ED99"/>
                </a:solidFill>
                <a:latin typeface="Poppins" pitchFamily="2" charset="77"/>
                <a:cs typeface="Poppins" pitchFamily="2" charset="77"/>
              </a:defRPr>
            </a:lvl1pPr>
          </a:lstStyle>
          <a:p>
            <a:r>
              <a:rPr lang="en-US" dirty="0"/>
              <a:t>THE BIG BANG AT SCHOOL</a:t>
            </a:r>
          </a:p>
        </p:txBody>
      </p:sp>
      <p:sp>
        <p:nvSpPr>
          <p:cNvPr id="48" name="Text Placeholder 4">
            <a:extLst>
              <a:ext uri="{FF2B5EF4-FFF2-40B4-BE49-F238E27FC236}">
                <a16:creationId xmlns:a16="http://schemas.microsoft.com/office/drawing/2014/main" id="{93D614ED-C7DE-9E43-AE62-E7788EC519E3}"/>
              </a:ext>
            </a:extLst>
          </p:cNvPr>
          <p:cNvSpPr>
            <a:spLocks noGrp="1"/>
          </p:cNvSpPr>
          <p:nvPr>
            <p:ph type="body" sz="quarter" idx="16" hasCustomPrompt="1"/>
          </p:nvPr>
        </p:nvSpPr>
        <p:spPr>
          <a:xfrm>
            <a:off x="11093955" y="9891581"/>
            <a:ext cx="8193087" cy="549273"/>
          </a:xfrm>
          <a:prstGeom prst="rect">
            <a:avLst/>
          </a:prstGeom>
        </p:spPr>
        <p:txBody>
          <a:bodyPr/>
          <a:lstStyle>
            <a:lvl1pPr algn="r">
              <a:defRPr sz="3000" b="0" i="0">
                <a:solidFill>
                  <a:schemeClr val="bg1"/>
                </a:solidFill>
                <a:latin typeface="Poppins" pitchFamily="2" charset="77"/>
                <a:cs typeface="Poppins" pitchFamily="2" charset="77"/>
              </a:defRPr>
            </a:lvl1pPr>
          </a:lstStyle>
          <a:p>
            <a:r>
              <a:rPr lang="en-US" dirty="0"/>
              <a:t>MARCH 2021</a:t>
            </a:r>
          </a:p>
        </p:txBody>
      </p:sp>
      <p:pic>
        <p:nvPicPr>
          <p:cNvPr id="2" name="Picture 1">
            <a:extLst>
              <a:ext uri="{FF2B5EF4-FFF2-40B4-BE49-F238E27FC236}">
                <a16:creationId xmlns:a16="http://schemas.microsoft.com/office/drawing/2014/main" id="{2E64F6B4-BB57-C5A7-8E18-3F8B29C9148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9791" t="1104" r="-112" b="51718"/>
          <a:stretch/>
        </p:blipFill>
        <p:spPr>
          <a:xfrm>
            <a:off x="6889128" y="3182822"/>
            <a:ext cx="5641200" cy="5500170"/>
          </a:xfrm>
          <a:prstGeom prst="rect">
            <a:avLst/>
          </a:prstGeom>
        </p:spPr>
      </p:pic>
    </p:spTree>
    <p:extLst>
      <p:ext uri="{BB962C8B-B14F-4D97-AF65-F5344CB8AC3E}">
        <p14:creationId xmlns:p14="http://schemas.microsoft.com/office/powerpoint/2010/main" val="2939106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2_Overview">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C9066CC-A2B5-F148-A10F-615D8F886B50}"/>
              </a:ext>
            </a:extLst>
          </p:cNvPr>
          <p:cNvGrpSpPr/>
          <p:nvPr userDrawn="1"/>
        </p:nvGrpSpPr>
        <p:grpSpPr>
          <a:xfrm>
            <a:off x="12338050" y="0"/>
            <a:ext cx="7108886" cy="549273"/>
            <a:chOff x="691727" y="2"/>
            <a:chExt cx="4881727" cy="377190"/>
          </a:xfrm>
        </p:grpSpPr>
        <p:sp>
          <p:nvSpPr>
            <p:cNvPr id="10" name="object 22">
              <a:extLst>
                <a:ext uri="{FF2B5EF4-FFF2-40B4-BE49-F238E27FC236}">
                  <a16:creationId xmlns:a16="http://schemas.microsoft.com/office/drawing/2014/main" id="{DF093042-3EEF-0347-983A-1F511B970FD9}"/>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3">
              <a:extLst>
                <a:ext uri="{FF2B5EF4-FFF2-40B4-BE49-F238E27FC236}">
                  <a16:creationId xmlns:a16="http://schemas.microsoft.com/office/drawing/2014/main" id="{F303342A-1990-8E4A-BE8C-E20B8A53648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2" name="object 24">
              <a:extLst>
                <a:ext uri="{FF2B5EF4-FFF2-40B4-BE49-F238E27FC236}">
                  <a16:creationId xmlns:a16="http://schemas.microsoft.com/office/drawing/2014/main" id="{9B328076-A70C-DB4A-BCB7-B2A84C1E92D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5" name="object 25">
              <a:extLst>
                <a:ext uri="{FF2B5EF4-FFF2-40B4-BE49-F238E27FC236}">
                  <a16:creationId xmlns:a16="http://schemas.microsoft.com/office/drawing/2014/main" id="{5D67A596-E8C1-C44B-8FB9-812AB5B3889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6" name="object 26">
              <a:extLst>
                <a:ext uri="{FF2B5EF4-FFF2-40B4-BE49-F238E27FC236}">
                  <a16:creationId xmlns:a16="http://schemas.microsoft.com/office/drawing/2014/main" id="{A64A3534-DDE0-764C-98FD-CEE5508F8A9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7" name="object 27">
              <a:extLst>
                <a:ext uri="{FF2B5EF4-FFF2-40B4-BE49-F238E27FC236}">
                  <a16:creationId xmlns:a16="http://schemas.microsoft.com/office/drawing/2014/main" id="{E4CA6F64-05FD-D948-A5A0-A104247E8F61}"/>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8" name="object 28">
              <a:extLst>
                <a:ext uri="{FF2B5EF4-FFF2-40B4-BE49-F238E27FC236}">
                  <a16:creationId xmlns:a16="http://schemas.microsoft.com/office/drawing/2014/main" id="{95E78ED5-43E7-CC42-A593-DC016315B170}"/>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30">
              <a:extLst>
                <a:ext uri="{FF2B5EF4-FFF2-40B4-BE49-F238E27FC236}">
                  <a16:creationId xmlns:a16="http://schemas.microsoft.com/office/drawing/2014/main" id="{2431E518-0652-774D-BD25-3DB0A18BCAE7}"/>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9">
              <a:extLst>
                <a:ext uri="{FF2B5EF4-FFF2-40B4-BE49-F238E27FC236}">
                  <a16:creationId xmlns:a16="http://schemas.microsoft.com/office/drawing/2014/main" id="{2A491E1A-3EFA-D846-B504-680FFBDAAC6B}"/>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grpSp>
      <p:pic>
        <p:nvPicPr>
          <p:cNvPr id="22" name="Picture 21">
            <a:extLst>
              <a:ext uri="{FF2B5EF4-FFF2-40B4-BE49-F238E27FC236}">
                <a16:creationId xmlns:a16="http://schemas.microsoft.com/office/drawing/2014/main" id="{154EDE50-E6CE-0E4E-AC2E-EE2D3F5B86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30"/>
          <a:stretch/>
        </p:blipFill>
        <p:spPr>
          <a:xfrm>
            <a:off x="11195050" y="1126893"/>
            <a:ext cx="8075741" cy="9349434"/>
          </a:xfrm>
          <a:prstGeom prst="rect">
            <a:avLst/>
          </a:prstGeom>
        </p:spPr>
      </p:pic>
      <p:sp>
        <p:nvSpPr>
          <p:cNvPr id="25" name="Text Placeholder 2">
            <a:extLst>
              <a:ext uri="{FF2B5EF4-FFF2-40B4-BE49-F238E27FC236}">
                <a16:creationId xmlns:a16="http://schemas.microsoft.com/office/drawing/2014/main" id="{A8A8BDF6-AF70-B74A-A48E-3148C49B3984}"/>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
        <p:nvSpPr>
          <p:cNvPr id="28" name="Text Placeholder 14">
            <a:extLst>
              <a:ext uri="{FF2B5EF4-FFF2-40B4-BE49-F238E27FC236}">
                <a16:creationId xmlns:a16="http://schemas.microsoft.com/office/drawing/2014/main" id="{829A1745-E225-8C43-AEC0-9D62EFF8CC0F}"/>
              </a:ext>
            </a:extLst>
          </p:cNvPr>
          <p:cNvSpPr>
            <a:spLocks noGrp="1"/>
          </p:cNvSpPr>
          <p:nvPr>
            <p:ph type="body" sz="quarter" idx="11" hasCustomPrompt="1"/>
          </p:nvPr>
        </p:nvSpPr>
        <p:spPr>
          <a:xfrm>
            <a:off x="2508250" y="2682875"/>
            <a:ext cx="8686800"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sp>
        <p:nvSpPr>
          <p:cNvPr id="29" name="Text Placeholder 2">
            <a:extLst>
              <a:ext uri="{FF2B5EF4-FFF2-40B4-BE49-F238E27FC236}">
                <a16:creationId xmlns:a16="http://schemas.microsoft.com/office/drawing/2014/main" id="{A8F322BA-D943-B04E-91C9-C08F4BF24170}"/>
              </a:ext>
            </a:extLst>
          </p:cNvPr>
          <p:cNvSpPr>
            <a:spLocks noGrp="1"/>
          </p:cNvSpPr>
          <p:nvPr>
            <p:ph type="body" sz="quarter" idx="16" hasCustomPrompt="1"/>
          </p:nvPr>
        </p:nvSpPr>
        <p:spPr>
          <a:xfrm>
            <a:off x="2466966" y="8855075"/>
            <a:ext cx="8728084" cy="412529"/>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Name and title</a:t>
            </a:r>
          </a:p>
        </p:txBody>
      </p:sp>
      <p:sp>
        <p:nvSpPr>
          <p:cNvPr id="32" name="object 11">
            <a:extLst>
              <a:ext uri="{FF2B5EF4-FFF2-40B4-BE49-F238E27FC236}">
                <a16:creationId xmlns:a16="http://schemas.microsoft.com/office/drawing/2014/main" id="{3327CD78-9856-F149-8D20-A1634F635338}"/>
              </a:ext>
            </a:extLst>
          </p:cNvPr>
          <p:cNvSpPr/>
          <p:nvPr userDrawn="1"/>
        </p:nvSpPr>
        <p:spPr>
          <a:xfrm>
            <a:off x="709430" y="1920875"/>
            <a:ext cx="3240168" cy="260582"/>
          </a:xfrm>
          <a:custGeom>
            <a:avLst/>
            <a:gdLst/>
            <a:ahLst/>
            <a:cxnLst/>
            <a:rect l="l" t="t" r="r" b="b"/>
            <a:pathLst>
              <a:path w="1563370" h="125729">
                <a:moveTo>
                  <a:pt x="1551971" y="125437"/>
                </a:moveTo>
                <a:lnTo>
                  <a:pt x="1542650" y="125437"/>
                </a:lnTo>
                <a:lnTo>
                  <a:pt x="1506998" y="120870"/>
                </a:lnTo>
                <a:lnTo>
                  <a:pt x="1480145" y="109045"/>
                </a:lnTo>
                <a:lnTo>
                  <a:pt x="1459518" y="92776"/>
                </a:lnTo>
                <a:lnTo>
                  <a:pt x="1427707" y="59130"/>
                </a:lnTo>
                <a:lnTo>
                  <a:pt x="1411408" y="46016"/>
                </a:lnTo>
                <a:lnTo>
                  <a:pt x="1391157" y="37044"/>
                </a:lnTo>
                <a:lnTo>
                  <a:pt x="1364469" y="33718"/>
                </a:lnTo>
                <a:lnTo>
                  <a:pt x="1336869" y="37044"/>
                </a:lnTo>
                <a:lnTo>
                  <a:pt x="1314115" y="46016"/>
                </a:lnTo>
                <a:lnTo>
                  <a:pt x="1294146" y="59130"/>
                </a:lnTo>
                <a:lnTo>
                  <a:pt x="1252901" y="92776"/>
                </a:lnTo>
                <a:lnTo>
                  <a:pt x="1227717" y="109045"/>
                </a:lnTo>
                <a:lnTo>
                  <a:pt x="1197561" y="120870"/>
                </a:lnTo>
                <a:lnTo>
                  <a:pt x="1160646" y="125437"/>
                </a:lnTo>
                <a:lnTo>
                  <a:pt x="1125040" y="120870"/>
                </a:lnTo>
                <a:lnTo>
                  <a:pt x="1098226" y="109043"/>
                </a:lnTo>
                <a:lnTo>
                  <a:pt x="1077632" y="92771"/>
                </a:lnTo>
                <a:lnTo>
                  <a:pt x="1045881" y="59125"/>
                </a:lnTo>
                <a:lnTo>
                  <a:pt x="1029618" y="46015"/>
                </a:lnTo>
                <a:lnTo>
                  <a:pt x="1009408" y="37043"/>
                </a:lnTo>
                <a:lnTo>
                  <a:pt x="982770" y="33718"/>
                </a:lnTo>
                <a:lnTo>
                  <a:pt x="955180" y="37043"/>
                </a:lnTo>
                <a:lnTo>
                  <a:pt x="932434" y="46015"/>
                </a:lnTo>
                <a:lnTo>
                  <a:pt x="912471" y="59125"/>
                </a:lnTo>
                <a:lnTo>
                  <a:pt x="871236" y="92771"/>
                </a:lnTo>
                <a:lnTo>
                  <a:pt x="846057" y="109043"/>
                </a:lnTo>
                <a:lnTo>
                  <a:pt x="815906" y="120870"/>
                </a:lnTo>
                <a:lnTo>
                  <a:pt x="778999" y="125437"/>
                </a:lnTo>
                <a:lnTo>
                  <a:pt x="743384" y="120870"/>
                </a:lnTo>
                <a:lnTo>
                  <a:pt x="716568" y="109043"/>
                </a:lnTo>
                <a:lnTo>
                  <a:pt x="695972" y="92771"/>
                </a:lnTo>
                <a:lnTo>
                  <a:pt x="664209" y="59125"/>
                </a:lnTo>
                <a:lnTo>
                  <a:pt x="647934" y="46015"/>
                </a:lnTo>
                <a:lnTo>
                  <a:pt x="627714" y="37043"/>
                </a:lnTo>
                <a:lnTo>
                  <a:pt x="601072" y="33718"/>
                </a:lnTo>
                <a:lnTo>
                  <a:pt x="573496" y="37043"/>
                </a:lnTo>
                <a:lnTo>
                  <a:pt x="550758" y="46015"/>
                </a:lnTo>
                <a:lnTo>
                  <a:pt x="530798" y="59125"/>
                </a:lnTo>
                <a:lnTo>
                  <a:pt x="489578" y="92771"/>
                </a:lnTo>
                <a:lnTo>
                  <a:pt x="464408" y="109043"/>
                </a:lnTo>
                <a:lnTo>
                  <a:pt x="434264" y="120870"/>
                </a:lnTo>
                <a:lnTo>
                  <a:pt x="397364" y="125437"/>
                </a:lnTo>
                <a:lnTo>
                  <a:pt x="361747" y="120870"/>
                </a:lnTo>
                <a:lnTo>
                  <a:pt x="334926" y="109043"/>
                </a:lnTo>
                <a:lnTo>
                  <a:pt x="314326" y="92771"/>
                </a:lnTo>
                <a:lnTo>
                  <a:pt x="282563" y="59125"/>
                </a:lnTo>
                <a:lnTo>
                  <a:pt x="266292" y="46015"/>
                </a:lnTo>
                <a:lnTo>
                  <a:pt x="246077" y="37043"/>
                </a:lnTo>
                <a:lnTo>
                  <a:pt x="219437" y="33718"/>
                </a:lnTo>
                <a:lnTo>
                  <a:pt x="191866" y="37043"/>
                </a:lnTo>
                <a:lnTo>
                  <a:pt x="169139" y="46015"/>
                </a:lnTo>
                <a:lnTo>
                  <a:pt x="149195" y="59125"/>
                </a:lnTo>
                <a:lnTo>
                  <a:pt x="107989" y="92771"/>
                </a:lnTo>
                <a:lnTo>
                  <a:pt x="82822" y="109043"/>
                </a:lnTo>
                <a:lnTo>
                  <a:pt x="52688" y="120870"/>
                </a:lnTo>
                <a:lnTo>
                  <a:pt x="15805" y="125437"/>
                </a:lnTo>
                <a:lnTo>
                  <a:pt x="6496" y="125437"/>
                </a:lnTo>
                <a:lnTo>
                  <a:pt x="0" y="117894"/>
                </a:lnTo>
                <a:lnTo>
                  <a:pt x="2618" y="99263"/>
                </a:lnTo>
                <a:lnTo>
                  <a:pt x="11235" y="91719"/>
                </a:lnTo>
                <a:lnTo>
                  <a:pt x="20544" y="91719"/>
                </a:lnTo>
                <a:lnTo>
                  <a:pt x="48109" y="88393"/>
                </a:lnTo>
                <a:lnTo>
                  <a:pt x="70838" y="79422"/>
                </a:lnTo>
                <a:lnTo>
                  <a:pt x="90789" y="66312"/>
                </a:lnTo>
                <a:lnTo>
                  <a:pt x="131995" y="32666"/>
                </a:lnTo>
                <a:lnTo>
                  <a:pt x="157155" y="16394"/>
                </a:lnTo>
                <a:lnTo>
                  <a:pt x="187287" y="4567"/>
                </a:lnTo>
                <a:lnTo>
                  <a:pt x="224175" y="0"/>
                </a:lnTo>
                <a:lnTo>
                  <a:pt x="259790" y="4567"/>
                </a:lnTo>
                <a:lnTo>
                  <a:pt x="286606" y="16394"/>
                </a:lnTo>
                <a:lnTo>
                  <a:pt x="307202" y="32666"/>
                </a:lnTo>
                <a:lnTo>
                  <a:pt x="338963" y="66312"/>
                </a:lnTo>
                <a:lnTo>
                  <a:pt x="355236" y="79422"/>
                </a:lnTo>
                <a:lnTo>
                  <a:pt x="375455" y="88393"/>
                </a:lnTo>
                <a:lnTo>
                  <a:pt x="402103" y="91719"/>
                </a:lnTo>
                <a:lnTo>
                  <a:pt x="429685" y="88393"/>
                </a:lnTo>
                <a:lnTo>
                  <a:pt x="452424" y="79422"/>
                </a:lnTo>
                <a:lnTo>
                  <a:pt x="472378" y="66312"/>
                </a:lnTo>
                <a:lnTo>
                  <a:pt x="513591" y="32666"/>
                </a:lnTo>
                <a:lnTo>
                  <a:pt x="538765" y="16394"/>
                </a:lnTo>
                <a:lnTo>
                  <a:pt x="568910" y="4567"/>
                </a:lnTo>
                <a:lnTo>
                  <a:pt x="605810" y="0"/>
                </a:lnTo>
                <a:lnTo>
                  <a:pt x="641425" y="4567"/>
                </a:lnTo>
                <a:lnTo>
                  <a:pt x="668243" y="16394"/>
                </a:lnTo>
                <a:lnTo>
                  <a:pt x="688843" y="32666"/>
                </a:lnTo>
                <a:lnTo>
                  <a:pt x="720605" y="66312"/>
                </a:lnTo>
                <a:lnTo>
                  <a:pt x="736877" y="79422"/>
                </a:lnTo>
                <a:lnTo>
                  <a:pt x="757095" y="88393"/>
                </a:lnTo>
                <a:lnTo>
                  <a:pt x="783738" y="91719"/>
                </a:lnTo>
                <a:lnTo>
                  <a:pt x="811329" y="88393"/>
                </a:lnTo>
                <a:lnTo>
                  <a:pt x="834078" y="79422"/>
                </a:lnTo>
                <a:lnTo>
                  <a:pt x="854042" y="66312"/>
                </a:lnTo>
                <a:lnTo>
                  <a:pt x="895271" y="32666"/>
                </a:lnTo>
                <a:lnTo>
                  <a:pt x="920451" y="16394"/>
                </a:lnTo>
                <a:lnTo>
                  <a:pt x="950601" y="4567"/>
                </a:lnTo>
                <a:lnTo>
                  <a:pt x="987509" y="0"/>
                </a:lnTo>
                <a:lnTo>
                  <a:pt x="1023115" y="4567"/>
                </a:lnTo>
                <a:lnTo>
                  <a:pt x="1049927" y="16394"/>
                </a:lnTo>
                <a:lnTo>
                  <a:pt x="1070518" y="32666"/>
                </a:lnTo>
                <a:lnTo>
                  <a:pt x="1102269" y="66312"/>
                </a:lnTo>
                <a:lnTo>
                  <a:pt x="1118536" y="79422"/>
                </a:lnTo>
                <a:lnTo>
                  <a:pt x="1138747" y="88393"/>
                </a:lnTo>
                <a:lnTo>
                  <a:pt x="1165385" y="91719"/>
                </a:lnTo>
                <a:lnTo>
                  <a:pt x="1192985" y="88393"/>
                </a:lnTo>
                <a:lnTo>
                  <a:pt x="1215739" y="79421"/>
                </a:lnTo>
                <a:lnTo>
                  <a:pt x="1235708" y="66307"/>
                </a:lnTo>
                <a:lnTo>
                  <a:pt x="1276953" y="32661"/>
                </a:lnTo>
                <a:lnTo>
                  <a:pt x="1302137" y="16392"/>
                </a:lnTo>
                <a:lnTo>
                  <a:pt x="1332292" y="4567"/>
                </a:lnTo>
                <a:lnTo>
                  <a:pt x="1369207" y="0"/>
                </a:lnTo>
                <a:lnTo>
                  <a:pt x="1404858" y="4565"/>
                </a:lnTo>
                <a:lnTo>
                  <a:pt x="1431708" y="16386"/>
                </a:lnTo>
                <a:lnTo>
                  <a:pt x="1452335" y="32650"/>
                </a:lnTo>
                <a:lnTo>
                  <a:pt x="1484145" y="66301"/>
                </a:lnTo>
                <a:lnTo>
                  <a:pt x="1500444" y="79419"/>
                </a:lnTo>
                <a:lnTo>
                  <a:pt x="1520698" y="88393"/>
                </a:lnTo>
                <a:lnTo>
                  <a:pt x="1547389" y="91719"/>
                </a:lnTo>
                <a:lnTo>
                  <a:pt x="1556710" y="91719"/>
                </a:lnTo>
                <a:lnTo>
                  <a:pt x="1563181" y="99263"/>
                </a:lnTo>
                <a:lnTo>
                  <a:pt x="1560563" y="117894"/>
                </a:lnTo>
                <a:lnTo>
                  <a:pt x="1551971" y="125437"/>
                </a:lnTo>
                <a:close/>
              </a:path>
            </a:pathLst>
          </a:custGeom>
          <a:solidFill>
            <a:srgbClr val="25203E"/>
          </a:solidFill>
        </p:spPr>
        <p:txBody>
          <a:bodyPr wrap="square" lIns="0" tIns="0" rIns="0" bIns="0" rtlCol="0"/>
          <a:lstStyle/>
          <a:p>
            <a:endParaRPr/>
          </a:p>
        </p:txBody>
      </p:sp>
      <p:pic>
        <p:nvPicPr>
          <p:cNvPr id="27" name="Picture 26">
            <a:extLst>
              <a:ext uri="{FF2B5EF4-FFF2-40B4-BE49-F238E27FC236}">
                <a16:creationId xmlns:a16="http://schemas.microsoft.com/office/drawing/2014/main" id="{2D681C9A-36FC-684F-BCDF-F6FAF7112CCC}"/>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527050" y="2530475"/>
            <a:ext cx="1416546" cy="1004816"/>
          </a:xfrm>
          <a:prstGeom prst="rect">
            <a:avLst/>
          </a:prstGeom>
        </p:spPr>
      </p:pic>
    </p:spTree>
    <p:extLst>
      <p:ext uri="{BB962C8B-B14F-4D97-AF65-F5344CB8AC3E}">
        <p14:creationId xmlns:p14="http://schemas.microsoft.com/office/powerpoint/2010/main" val="398313134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232571277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1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Tree>
    <p:extLst>
      <p:ext uri="{BB962C8B-B14F-4D97-AF65-F5344CB8AC3E}">
        <p14:creationId xmlns:p14="http://schemas.microsoft.com/office/powerpoint/2010/main" val="11876908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9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PRIMARY LOGO</a:t>
            </a:r>
          </a:p>
        </p:txBody>
      </p:sp>
    </p:spTree>
    <p:extLst>
      <p:ext uri="{BB962C8B-B14F-4D97-AF65-F5344CB8AC3E}">
        <p14:creationId xmlns:p14="http://schemas.microsoft.com/office/powerpoint/2010/main" val="340545363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Overview">
    <p:spTree>
      <p:nvGrpSpPr>
        <p:cNvPr id="1" name=""/>
        <p:cNvGrpSpPr/>
        <p:nvPr/>
      </p:nvGrpSpPr>
      <p:grpSpPr>
        <a:xfrm>
          <a:off x="0" y="0"/>
          <a:ext cx="0" cy="0"/>
          <a:chOff x="0" y="0"/>
          <a:chExt cx="0" cy="0"/>
        </a:xfrm>
      </p:grpSpPr>
      <p:sp>
        <p:nvSpPr>
          <p:cNvPr id="16" name="object 5">
            <a:extLst>
              <a:ext uri="{FF2B5EF4-FFF2-40B4-BE49-F238E27FC236}">
                <a16:creationId xmlns:a16="http://schemas.microsoft.com/office/drawing/2014/main" id="{9F51C96D-5AD5-1E48-BE26-3025298A90DA}"/>
              </a:ext>
            </a:extLst>
          </p:cNvPr>
          <p:cNvSpPr/>
          <p:nvPr userDrawn="1"/>
        </p:nvSpPr>
        <p:spPr>
          <a:xfrm>
            <a:off x="0" y="19462"/>
            <a:ext cx="20104100" cy="10435813"/>
          </a:xfrm>
          <a:custGeom>
            <a:avLst/>
            <a:gdLst/>
            <a:ahLst/>
            <a:cxnLst/>
            <a:rect l="l" t="t" r="r" b="b"/>
            <a:pathLst>
              <a:path w="10692130" h="7110095">
                <a:moveTo>
                  <a:pt x="10692003" y="0"/>
                </a:moveTo>
                <a:lnTo>
                  <a:pt x="0" y="0"/>
                </a:lnTo>
                <a:lnTo>
                  <a:pt x="0" y="7109980"/>
                </a:lnTo>
                <a:lnTo>
                  <a:pt x="10692003" y="7109980"/>
                </a:lnTo>
                <a:lnTo>
                  <a:pt x="10692003" y="0"/>
                </a:lnTo>
                <a:close/>
              </a:path>
            </a:pathLst>
          </a:custGeom>
          <a:solidFill>
            <a:srgbClr val="DADADA"/>
          </a:solidFill>
        </p:spPr>
        <p:txBody>
          <a:bodyPr wrap="square" lIns="0" tIns="0" rIns="0" bIns="0" rtlCol="0"/>
          <a:lstStyle/>
          <a:p>
            <a:endParaRPr/>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COLOURS</a:t>
            </a:r>
          </a:p>
        </p:txBody>
      </p:sp>
    </p:spTree>
    <p:extLst>
      <p:ext uri="{BB962C8B-B14F-4D97-AF65-F5344CB8AC3E}">
        <p14:creationId xmlns:p14="http://schemas.microsoft.com/office/powerpoint/2010/main" val="3253725025"/>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534" name="Text Placeholder 2">
            <a:extLst>
              <a:ext uri="{FF2B5EF4-FFF2-40B4-BE49-F238E27FC236}">
                <a16:creationId xmlns:a16="http://schemas.microsoft.com/office/drawing/2014/main" id="{B709FCD8-6A17-8D4A-8647-B3B4F789C3AA}"/>
              </a:ext>
            </a:extLst>
          </p:cNvPr>
          <p:cNvSpPr>
            <a:spLocks noGrp="1"/>
          </p:cNvSpPr>
          <p:nvPr>
            <p:ph type="body" sz="quarter" idx="16"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GRAPHICAL ELEMENTS</a:t>
            </a:r>
          </a:p>
        </p:txBody>
      </p:sp>
    </p:spTree>
    <p:extLst>
      <p:ext uri="{BB962C8B-B14F-4D97-AF65-F5344CB8AC3E}">
        <p14:creationId xmlns:p14="http://schemas.microsoft.com/office/powerpoint/2010/main" val="4120301027"/>
      </p:ext>
    </p:extLst>
  </p:cSld>
  <p:clrMapOvr>
    <a:masterClrMapping/>
  </p:clrMapOvr>
  <p:extLst>
    <p:ext uri="{DCECCB84-F9BA-43D5-87BE-67443E8EF086}">
      <p15:sldGuideLst xmlns:p15="http://schemas.microsoft.com/office/powerpoint/2012/main">
        <p15:guide id="1" orient="horz" pos="3514" userDrawn="1">
          <p15:clr>
            <a:srgbClr val="FBAE40"/>
          </p15:clr>
        </p15:guide>
        <p15:guide id="2" pos="633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8_Overview">
    <p:spTree>
      <p:nvGrpSpPr>
        <p:cNvPr id="1" name=""/>
        <p:cNvGrpSpPr/>
        <p:nvPr/>
      </p:nvGrpSpPr>
      <p:grpSpPr>
        <a:xfrm>
          <a:off x="0" y="0"/>
          <a:ext cx="0" cy="0"/>
          <a:chOff x="0" y="0"/>
          <a:chExt cx="0" cy="0"/>
        </a:xfrm>
      </p:grpSpPr>
      <p:sp>
        <p:nvSpPr>
          <p:cNvPr id="542" name="bg object 16">
            <a:extLst>
              <a:ext uri="{FF2B5EF4-FFF2-40B4-BE49-F238E27FC236}">
                <a16:creationId xmlns:a16="http://schemas.microsoft.com/office/drawing/2014/main" id="{81C41AAE-F277-4848-A16A-8DBDFBEC39A7}"/>
              </a:ext>
            </a:extLst>
          </p:cNvPr>
          <p:cNvSpPr/>
          <p:nvPr userDrawn="1"/>
        </p:nvSpPr>
        <p:spPr>
          <a:xfrm>
            <a:off x="0" y="0"/>
            <a:ext cx="20104100" cy="1130935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grpSp>
        <p:nvGrpSpPr>
          <p:cNvPr id="2" name="Group 1">
            <a:extLst>
              <a:ext uri="{FF2B5EF4-FFF2-40B4-BE49-F238E27FC236}">
                <a16:creationId xmlns:a16="http://schemas.microsoft.com/office/drawing/2014/main" id="{EA74111D-0DC4-A041-AFC2-AAF4A974A52D}"/>
              </a:ext>
            </a:extLst>
          </p:cNvPr>
          <p:cNvGrpSpPr/>
          <p:nvPr userDrawn="1"/>
        </p:nvGrpSpPr>
        <p:grpSpPr>
          <a:xfrm>
            <a:off x="14647921" y="3749675"/>
            <a:ext cx="672592" cy="834077"/>
            <a:chOff x="12769975" y="5622304"/>
            <a:chExt cx="672592" cy="834077"/>
          </a:xfrm>
        </p:grpSpPr>
        <p:sp>
          <p:nvSpPr>
            <p:cNvPr id="536" name="object 11">
              <a:extLst>
                <a:ext uri="{FF2B5EF4-FFF2-40B4-BE49-F238E27FC236}">
                  <a16:creationId xmlns:a16="http://schemas.microsoft.com/office/drawing/2014/main" id="{9B2D175E-B6C9-EA46-8617-4B6E8E9CAB0A}"/>
                </a:ext>
              </a:extLst>
            </p:cNvPr>
            <p:cNvSpPr/>
            <p:nvPr/>
          </p:nvSpPr>
          <p:spPr>
            <a:xfrm>
              <a:off x="13060139" y="5622304"/>
              <a:ext cx="79798" cy="834077"/>
            </a:xfrm>
            <a:custGeom>
              <a:avLst/>
              <a:gdLst/>
              <a:ahLst/>
              <a:cxnLst/>
              <a:rect l="l" t="t" r="r" b="b"/>
              <a:pathLst>
                <a:path w="53340" h="557530">
                  <a:moveTo>
                    <a:pt x="53340" y="441096"/>
                  </a:moveTo>
                  <a:lnTo>
                    <a:pt x="51244" y="429704"/>
                  </a:lnTo>
                  <a:lnTo>
                    <a:pt x="45529" y="420408"/>
                  </a:lnTo>
                  <a:lnTo>
                    <a:pt x="37045" y="414147"/>
                  </a:lnTo>
                  <a:lnTo>
                    <a:pt x="26670" y="411848"/>
                  </a:lnTo>
                  <a:lnTo>
                    <a:pt x="16281" y="414147"/>
                  </a:lnTo>
                  <a:lnTo>
                    <a:pt x="7810" y="420408"/>
                  </a:lnTo>
                  <a:lnTo>
                    <a:pt x="2095" y="429704"/>
                  </a:lnTo>
                  <a:lnTo>
                    <a:pt x="0" y="441096"/>
                  </a:lnTo>
                  <a:lnTo>
                    <a:pt x="0" y="528104"/>
                  </a:lnTo>
                  <a:lnTo>
                    <a:pt x="2095" y="539496"/>
                  </a:lnTo>
                  <a:lnTo>
                    <a:pt x="7810" y="548792"/>
                  </a:lnTo>
                  <a:lnTo>
                    <a:pt x="16281" y="555066"/>
                  </a:lnTo>
                  <a:lnTo>
                    <a:pt x="26670" y="557364"/>
                  </a:lnTo>
                  <a:lnTo>
                    <a:pt x="37045" y="555066"/>
                  </a:lnTo>
                  <a:lnTo>
                    <a:pt x="45529" y="548792"/>
                  </a:lnTo>
                  <a:lnTo>
                    <a:pt x="51244" y="539496"/>
                  </a:lnTo>
                  <a:lnTo>
                    <a:pt x="53340" y="528104"/>
                  </a:lnTo>
                  <a:lnTo>
                    <a:pt x="53340" y="441096"/>
                  </a:lnTo>
                  <a:close/>
                </a:path>
                <a:path w="53340" h="557530">
                  <a:moveTo>
                    <a:pt x="53340" y="29248"/>
                  </a:moveTo>
                  <a:lnTo>
                    <a:pt x="51244" y="17856"/>
                  </a:lnTo>
                  <a:lnTo>
                    <a:pt x="45529" y="8559"/>
                  </a:lnTo>
                  <a:lnTo>
                    <a:pt x="37045" y="2298"/>
                  </a:lnTo>
                  <a:lnTo>
                    <a:pt x="26670" y="0"/>
                  </a:lnTo>
                  <a:lnTo>
                    <a:pt x="16281" y="2298"/>
                  </a:lnTo>
                  <a:lnTo>
                    <a:pt x="7810" y="8559"/>
                  </a:lnTo>
                  <a:lnTo>
                    <a:pt x="2095" y="17856"/>
                  </a:lnTo>
                  <a:lnTo>
                    <a:pt x="0" y="29248"/>
                  </a:lnTo>
                  <a:lnTo>
                    <a:pt x="0" y="116255"/>
                  </a:lnTo>
                  <a:lnTo>
                    <a:pt x="2095" y="127647"/>
                  </a:lnTo>
                  <a:lnTo>
                    <a:pt x="7810" y="136944"/>
                  </a:lnTo>
                  <a:lnTo>
                    <a:pt x="16281" y="143217"/>
                  </a:lnTo>
                  <a:lnTo>
                    <a:pt x="26670" y="145516"/>
                  </a:lnTo>
                  <a:lnTo>
                    <a:pt x="37045" y="143217"/>
                  </a:lnTo>
                  <a:lnTo>
                    <a:pt x="45529" y="136944"/>
                  </a:lnTo>
                  <a:lnTo>
                    <a:pt x="51244" y="127647"/>
                  </a:lnTo>
                  <a:lnTo>
                    <a:pt x="53340" y="116255"/>
                  </a:lnTo>
                  <a:lnTo>
                    <a:pt x="53340" y="29248"/>
                  </a:lnTo>
                  <a:close/>
                </a:path>
              </a:pathLst>
            </a:custGeom>
            <a:solidFill>
              <a:srgbClr val="FFFFFF"/>
            </a:solidFill>
          </p:spPr>
          <p:txBody>
            <a:bodyPr wrap="square" lIns="0" tIns="0" rIns="0" bIns="0" rtlCol="0"/>
            <a:lstStyle/>
            <a:p>
              <a:endParaRPr/>
            </a:p>
          </p:txBody>
        </p:sp>
        <p:pic>
          <p:nvPicPr>
            <p:cNvPr id="537" name="object 12">
              <a:extLst>
                <a:ext uri="{FF2B5EF4-FFF2-40B4-BE49-F238E27FC236}">
                  <a16:creationId xmlns:a16="http://schemas.microsoft.com/office/drawing/2014/main" id="{BA92E3E0-DDC9-7C4B-BBAF-8CAE47570ECD}"/>
                </a:ext>
              </a:extLst>
            </p:cNvPr>
            <p:cNvPicPr/>
            <p:nvPr/>
          </p:nvPicPr>
          <p:blipFill>
            <a:blip r:embed="rId2" cstate="print"/>
            <a:stretch>
              <a:fillRect/>
            </a:stretch>
          </p:blipFill>
          <p:spPr>
            <a:xfrm>
              <a:off x="12769975" y="6125278"/>
              <a:ext cx="181934" cy="152307"/>
            </a:xfrm>
            <a:prstGeom prst="rect">
              <a:avLst/>
            </a:prstGeom>
          </p:spPr>
        </p:pic>
        <p:pic>
          <p:nvPicPr>
            <p:cNvPr id="538" name="object 13">
              <a:extLst>
                <a:ext uri="{FF2B5EF4-FFF2-40B4-BE49-F238E27FC236}">
                  <a16:creationId xmlns:a16="http://schemas.microsoft.com/office/drawing/2014/main" id="{C5735049-CF50-8D46-BF9F-5110B393EAF7}"/>
                </a:ext>
              </a:extLst>
            </p:cNvPr>
            <p:cNvPicPr/>
            <p:nvPr/>
          </p:nvPicPr>
          <p:blipFill>
            <a:blip r:embed="rId3" cstate="print"/>
            <a:stretch>
              <a:fillRect/>
            </a:stretch>
          </p:blipFill>
          <p:spPr>
            <a:xfrm>
              <a:off x="13256333" y="5817210"/>
              <a:ext cx="181934" cy="152307"/>
            </a:xfrm>
            <a:prstGeom prst="rect">
              <a:avLst/>
            </a:prstGeom>
          </p:spPr>
        </p:pic>
        <p:pic>
          <p:nvPicPr>
            <p:cNvPr id="539" name="object 14">
              <a:extLst>
                <a:ext uri="{FF2B5EF4-FFF2-40B4-BE49-F238E27FC236}">
                  <a16:creationId xmlns:a16="http://schemas.microsoft.com/office/drawing/2014/main" id="{070AE52E-CE0D-2A40-B5E6-9E4EC87C6063}"/>
                </a:ext>
              </a:extLst>
            </p:cNvPr>
            <p:cNvPicPr/>
            <p:nvPr/>
          </p:nvPicPr>
          <p:blipFill>
            <a:blip r:embed="rId4" cstate="print"/>
            <a:stretch>
              <a:fillRect/>
            </a:stretch>
          </p:blipFill>
          <p:spPr>
            <a:xfrm>
              <a:off x="13260633" y="6117388"/>
              <a:ext cx="181934" cy="152307"/>
            </a:xfrm>
            <a:prstGeom prst="rect">
              <a:avLst/>
            </a:prstGeom>
          </p:spPr>
        </p:pic>
        <p:pic>
          <p:nvPicPr>
            <p:cNvPr id="540" name="object 15">
              <a:extLst>
                <a:ext uri="{FF2B5EF4-FFF2-40B4-BE49-F238E27FC236}">
                  <a16:creationId xmlns:a16="http://schemas.microsoft.com/office/drawing/2014/main" id="{B1E8B318-2203-774D-9D19-F1CB03880BF5}"/>
                </a:ext>
              </a:extLst>
            </p:cNvPr>
            <p:cNvPicPr/>
            <p:nvPr/>
          </p:nvPicPr>
          <p:blipFill>
            <a:blip r:embed="rId5" cstate="print"/>
            <a:stretch>
              <a:fillRect/>
            </a:stretch>
          </p:blipFill>
          <p:spPr>
            <a:xfrm>
              <a:off x="12774275" y="5809320"/>
              <a:ext cx="181934" cy="152307"/>
            </a:xfrm>
            <a:prstGeom prst="rect">
              <a:avLst/>
            </a:prstGeom>
          </p:spPr>
        </p:pic>
      </p:grpSp>
      <p:sp>
        <p:nvSpPr>
          <p:cNvPr id="541" name="object 16">
            <a:extLst>
              <a:ext uri="{FF2B5EF4-FFF2-40B4-BE49-F238E27FC236}">
                <a16:creationId xmlns:a16="http://schemas.microsoft.com/office/drawing/2014/main" id="{8B506052-972B-EE4D-90E1-DC9548BC9112}"/>
              </a:ext>
            </a:extLst>
          </p:cNvPr>
          <p:cNvSpPr/>
          <p:nvPr/>
        </p:nvSpPr>
        <p:spPr>
          <a:xfrm>
            <a:off x="5350868" y="7483475"/>
            <a:ext cx="2749221" cy="236543"/>
          </a:xfrm>
          <a:custGeom>
            <a:avLst/>
            <a:gdLst/>
            <a:ahLst/>
            <a:cxnLst/>
            <a:rect l="l" t="t" r="r" b="b"/>
            <a:pathLst>
              <a:path w="1837689" h="158114">
                <a:moveTo>
                  <a:pt x="1569018" y="0"/>
                </a:moveTo>
                <a:lnTo>
                  <a:pt x="1524088" y="3989"/>
                </a:lnTo>
                <a:lnTo>
                  <a:pt x="1488569" y="14192"/>
                </a:lnTo>
                <a:lnTo>
                  <a:pt x="1460210" y="27957"/>
                </a:lnTo>
                <a:lnTo>
                  <a:pt x="1418703" y="54044"/>
                </a:lnTo>
                <a:lnTo>
                  <a:pt x="1400445" y="63049"/>
                </a:lnTo>
                <a:lnTo>
                  <a:pt x="1379168" y="68958"/>
                </a:lnTo>
                <a:lnTo>
                  <a:pt x="1352052" y="71081"/>
                </a:lnTo>
                <a:lnTo>
                  <a:pt x="1324982" y="68958"/>
                </a:lnTo>
                <a:lnTo>
                  <a:pt x="1303736" y="63050"/>
                </a:lnTo>
                <a:lnTo>
                  <a:pt x="1285502" y="54049"/>
                </a:lnTo>
                <a:lnTo>
                  <a:pt x="1244032" y="27962"/>
                </a:lnTo>
                <a:lnTo>
                  <a:pt x="1215688" y="14193"/>
                </a:lnTo>
                <a:lnTo>
                  <a:pt x="1180187" y="3989"/>
                </a:lnTo>
                <a:lnTo>
                  <a:pt x="1135275" y="0"/>
                </a:lnTo>
                <a:lnTo>
                  <a:pt x="1090346" y="3989"/>
                </a:lnTo>
                <a:lnTo>
                  <a:pt x="1054832" y="14192"/>
                </a:lnTo>
                <a:lnTo>
                  <a:pt x="1026478" y="27957"/>
                </a:lnTo>
                <a:lnTo>
                  <a:pt x="984982" y="54044"/>
                </a:lnTo>
                <a:lnTo>
                  <a:pt x="966735" y="63049"/>
                </a:lnTo>
                <a:lnTo>
                  <a:pt x="945471" y="68958"/>
                </a:lnTo>
                <a:lnTo>
                  <a:pt x="918372" y="71081"/>
                </a:lnTo>
                <a:lnTo>
                  <a:pt x="891287" y="68958"/>
                </a:lnTo>
                <a:lnTo>
                  <a:pt x="870031" y="63049"/>
                </a:lnTo>
                <a:lnTo>
                  <a:pt x="851787" y="54044"/>
                </a:lnTo>
                <a:lnTo>
                  <a:pt x="810299" y="27957"/>
                </a:lnTo>
                <a:lnTo>
                  <a:pt x="781952" y="14192"/>
                </a:lnTo>
                <a:lnTo>
                  <a:pt x="746446" y="3989"/>
                </a:lnTo>
                <a:lnTo>
                  <a:pt x="701532" y="0"/>
                </a:lnTo>
                <a:lnTo>
                  <a:pt x="656611" y="3989"/>
                </a:lnTo>
                <a:lnTo>
                  <a:pt x="621101" y="14193"/>
                </a:lnTo>
                <a:lnTo>
                  <a:pt x="592752" y="27962"/>
                </a:lnTo>
                <a:lnTo>
                  <a:pt x="551267" y="54049"/>
                </a:lnTo>
                <a:lnTo>
                  <a:pt x="533027" y="63050"/>
                </a:lnTo>
                <a:lnTo>
                  <a:pt x="511775" y="68958"/>
                </a:lnTo>
                <a:lnTo>
                  <a:pt x="484692" y="71081"/>
                </a:lnTo>
                <a:lnTo>
                  <a:pt x="457608" y="68958"/>
                </a:lnTo>
                <a:lnTo>
                  <a:pt x="436351" y="63050"/>
                </a:lnTo>
                <a:lnTo>
                  <a:pt x="418107" y="54049"/>
                </a:lnTo>
                <a:lnTo>
                  <a:pt x="376627" y="27962"/>
                </a:lnTo>
                <a:lnTo>
                  <a:pt x="348282" y="14193"/>
                </a:lnTo>
                <a:lnTo>
                  <a:pt x="312774" y="3989"/>
                </a:lnTo>
                <a:lnTo>
                  <a:pt x="267853" y="0"/>
                </a:lnTo>
                <a:lnTo>
                  <a:pt x="222948" y="3989"/>
                </a:lnTo>
                <a:lnTo>
                  <a:pt x="187452" y="14193"/>
                </a:lnTo>
                <a:lnTo>
                  <a:pt x="159114" y="27962"/>
                </a:lnTo>
                <a:lnTo>
                  <a:pt x="117646" y="54049"/>
                </a:lnTo>
                <a:lnTo>
                  <a:pt x="99412" y="63050"/>
                </a:lnTo>
                <a:lnTo>
                  <a:pt x="78169" y="68958"/>
                </a:lnTo>
                <a:lnTo>
                  <a:pt x="51102" y="71081"/>
                </a:lnTo>
                <a:lnTo>
                  <a:pt x="17026" y="80106"/>
                </a:lnTo>
                <a:lnTo>
                  <a:pt x="0" y="101628"/>
                </a:lnTo>
                <a:lnTo>
                  <a:pt x="10" y="127314"/>
                </a:lnTo>
                <a:lnTo>
                  <a:pt x="17048" y="148835"/>
                </a:lnTo>
                <a:lnTo>
                  <a:pt x="51102" y="157861"/>
                </a:lnTo>
                <a:lnTo>
                  <a:pt x="96012" y="153869"/>
                </a:lnTo>
                <a:lnTo>
                  <a:pt x="131509" y="143662"/>
                </a:lnTo>
                <a:lnTo>
                  <a:pt x="159847" y="129893"/>
                </a:lnTo>
                <a:lnTo>
                  <a:pt x="201314" y="103806"/>
                </a:lnTo>
                <a:lnTo>
                  <a:pt x="219543" y="94805"/>
                </a:lnTo>
                <a:lnTo>
                  <a:pt x="240785" y="88900"/>
                </a:lnTo>
                <a:lnTo>
                  <a:pt x="267853" y="86779"/>
                </a:lnTo>
                <a:lnTo>
                  <a:pt x="294942" y="88900"/>
                </a:lnTo>
                <a:lnTo>
                  <a:pt x="316198" y="94805"/>
                </a:lnTo>
                <a:lnTo>
                  <a:pt x="334439" y="103806"/>
                </a:lnTo>
                <a:lnTo>
                  <a:pt x="375918" y="129893"/>
                </a:lnTo>
                <a:lnTo>
                  <a:pt x="404263" y="143662"/>
                </a:lnTo>
                <a:lnTo>
                  <a:pt x="439771" y="153869"/>
                </a:lnTo>
                <a:lnTo>
                  <a:pt x="484692" y="157861"/>
                </a:lnTo>
                <a:lnTo>
                  <a:pt x="529612" y="153869"/>
                </a:lnTo>
                <a:lnTo>
                  <a:pt x="565117" y="143662"/>
                </a:lnTo>
                <a:lnTo>
                  <a:pt x="593461" y="129893"/>
                </a:lnTo>
                <a:lnTo>
                  <a:pt x="634945" y="103806"/>
                </a:lnTo>
                <a:lnTo>
                  <a:pt x="653186" y="94805"/>
                </a:lnTo>
                <a:lnTo>
                  <a:pt x="674442" y="88900"/>
                </a:lnTo>
                <a:lnTo>
                  <a:pt x="701532" y="86779"/>
                </a:lnTo>
                <a:lnTo>
                  <a:pt x="728616" y="88900"/>
                </a:lnTo>
                <a:lnTo>
                  <a:pt x="749872" y="94805"/>
                </a:lnTo>
                <a:lnTo>
                  <a:pt x="768112" y="103806"/>
                </a:lnTo>
                <a:lnTo>
                  <a:pt x="809592" y="129893"/>
                </a:lnTo>
                <a:lnTo>
                  <a:pt x="837941" y="143662"/>
                </a:lnTo>
                <a:lnTo>
                  <a:pt x="873451" y="153869"/>
                </a:lnTo>
                <a:lnTo>
                  <a:pt x="918372" y="157861"/>
                </a:lnTo>
                <a:lnTo>
                  <a:pt x="963301" y="153869"/>
                </a:lnTo>
                <a:lnTo>
                  <a:pt x="998814" y="143663"/>
                </a:lnTo>
                <a:lnTo>
                  <a:pt x="1027164" y="129898"/>
                </a:lnTo>
                <a:lnTo>
                  <a:pt x="1068660" y="103811"/>
                </a:lnTo>
                <a:lnTo>
                  <a:pt x="1086910" y="94807"/>
                </a:lnTo>
                <a:lnTo>
                  <a:pt x="1108176" y="88900"/>
                </a:lnTo>
                <a:lnTo>
                  <a:pt x="1135275" y="86779"/>
                </a:lnTo>
                <a:lnTo>
                  <a:pt x="1162350" y="88900"/>
                </a:lnTo>
                <a:lnTo>
                  <a:pt x="1183597" y="94805"/>
                </a:lnTo>
                <a:lnTo>
                  <a:pt x="1201832" y="103806"/>
                </a:lnTo>
                <a:lnTo>
                  <a:pt x="1243302" y="129893"/>
                </a:lnTo>
                <a:lnTo>
                  <a:pt x="1271645" y="143662"/>
                </a:lnTo>
                <a:lnTo>
                  <a:pt x="1307145" y="153869"/>
                </a:lnTo>
                <a:lnTo>
                  <a:pt x="1352052" y="157861"/>
                </a:lnTo>
                <a:lnTo>
                  <a:pt x="1396990" y="153869"/>
                </a:lnTo>
                <a:lnTo>
                  <a:pt x="1432512" y="143663"/>
                </a:lnTo>
                <a:lnTo>
                  <a:pt x="1460872" y="129898"/>
                </a:lnTo>
                <a:lnTo>
                  <a:pt x="1502387" y="103811"/>
                </a:lnTo>
                <a:lnTo>
                  <a:pt x="1520646" y="94807"/>
                </a:lnTo>
                <a:lnTo>
                  <a:pt x="1541917" y="88900"/>
                </a:lnTo>
                <a:lnTo>
                  <a:pt x="1569018" y="86779"/>
                </a:lnTo>
                <a:lnTo>
                  <a:pt x="1596161" y="88902"/>
                </a:lnTo>
                <a:lnTo>
                  <a:pt x="1617461" y="94811"/>
                </a:lnTo>
                <a:lnTo>
                  <a:pt x="1635739" y="103816"/>
                </a:lnTo>
                <a:lnTo>
                  <a:pt x="1677283" y="129903"/>
                </a:lnTo>
                <a:lnTo>
                  <a:pt x="1705658" y="143668"/>
                </a:lnTo>
                <a:lnTo>
                  <a:pt x="1741195" y="153871"/>
                </a:lnTo>
                <a:lnTo>
                  <a:pt x="1786150" y="157861"/>
                </a:lnTo>
                <a:lnTo>
                  <a:pt x="1820226" y="148835"/>
                </a:lnTo>
                <a:lnTo>
                  <a:pt x="1837252" y="127314"/>
                </a:lnTo>
                <a:lnTo>
                  <a:pt x="1837241" y="101628"/>
                </a:lnTo>
                <a:lnTo>
                  <a:pt x="1820204" y="80106"/>
                </a:lnTo>
                <a:lnTo>
                  <a:pt x="1786150" y="71081"/>
                </a:lnTo>
                <a:lnTo>
                  <a:pt x="1759010" y="68958"/>
                </a:lnTo>
                <a:lnTo>
                  <a:pt x="1737712" y="63047"/>
                </a:lnTo>
                <a:lnTo>
                  <a:pt x="1719435" y="54038"/>
                </a:lnTo>
                <a:lnTo>
                  <a:pt x="1677893" y="27946"/>
                </a:lnTo>
                <a:lnTo>
                  <a:pt x="1649520" y="14185"/>
                </a:lnTo>
                <a:lnTo>
                  <a:pt x="1613981" y="3987"/>
                </a:lnTo>
                <a:lnTo>
                  <a:pt x="1569018" y="0"/>
                </a:lnTo>
                <a:close/>
              </a:path>
            </a:pathLst>
          </a:custGeom>
          <a:solidFill>
            <a:srgbClr val="FFFFFF"/>
          </a:solidFill>
        </p:spPr>
        <p:txBody>
          <a:bodyPr wrap="square" lIns="0" tIns="0" rIns="0" bIns="0" rtlCol="0"/>
          <a:lstStyle/>
          <a:p>
            <a:endParaRPr/>
          </a:p>
        </p:txBody>
      </p:sp>
      <p:sp>
        <p:nvSpPr>
          <p:cNvPr id="544" name="Text Placeholder 4">
            <a:extLst>
              <a:ext uri="{FF2B5EF4-FFF2-40B4-BE49-F238E27FC236}">
                <a16:creationId xmlns:a16="http://schemas.microsoft.com/office/drawing/2014/main" id="{3F655DA2-C57F-784A-917A-9FE06CBCC98D}"/>
              </a:ext>
            </a:extLst>
          </p:cNvPr>
          <p:cNvSpPr>
            <a:spLocks noGrp="1"/>
          </p:cNvSpPr>
          <p:nvPr>
            <p:ph type="body" sz="quarter" idx="16" hasCustomPrompt="1"/>
          </p:nvPr>
        </p:nvSpPr>
        <p:spPr>
          <a:xfrm>
            <a:off x="10520860" y="4787609"/>
            <a:ext cx="8193087" cy="549273"/>
          </a:xfrm>
          <a:prstGeom prst="rect">
            <a:avLst/>
          </a:prstGeom>
        </p:spPr>
        <p:txBody>
          <a:bodyPr/>
          <a:lstStyle>
            <a:lvl1pPr algn="l">
              <a:defRPr sz="3000" b="1" i="1">
                <a:solidFill>
                  <a:schemeClr val="bg1"/>
                </a:solidFill>
                <a:latin typeface="Poppins" pitchFamily="2" charset="77"/>
                <a:cs typeface="Poppins" pitchFamily="2" charset="77"/>
              </a:defRPr>
            </a:lvl1pPr>
          </a:lstStyle>
          <a:p>
            <a:r>
              <a:rPr lang="en-US" dirty="0"/>
              <a:t>CONTACT</a:t>
            </a:r>
          </a:p>
        </p:txBody>
      </p:sp>
      <p:pic>
        <p:nvPicPr>
          <p:cNvPr id="3" name="Picture 2">
            <a:extLst>
              <a:ext uri="{FF2B5EF4-FFF2-40B4-BE49-F238E27FC236}">
                <a16:creationId xmlns:a16="http://schemas.microsoft.com/office/drawing/2014/main" id="{4468FF71-29AB-1697-0FA3-4521E0F05E43}"/>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79791" t="1104" r="-112" b="51718"/>
          <a:stretch/>
        </p:blipFill>
        <p:spPr>
          <a:xfrm>
            <a:off x="5457019" y="4463168"/>
            <a:ext cx="3096000" cy="3018600"/>
          </a:xfrm>
          <a:prstGeom prst="rect">
            <a:avLst/>
          </a:prstGeom>
        </p:spPr>
      </p:pic>
      <p:sp>
        <p:nvSpPr>
          <p:cNvPr id="548" name="Text Placeholder 4">
            <a:extLst>
              <a:ext uri="{FF2B5EF4-FFF2-40B4-BE49-F238E27FC236}">
                <a16:creationId xmlns:a16="http://schemas.microsoft.com/office/drawing/2014/main" id="{BE887F57-2BED-8D47-AC19-EC94E920BE93}"/>
              </a:ext>
            </a:extLst>
          </p:cNvPr>
          <p:cNvSpPr>
            <a:spLocks noGrp="1"/>
          </p:cNvSpPr>
          <p:nvPr>
            <p:ph type="body" sz="quarter" idx="17" hasCustomPrompt="1"/>
          </p:nvPr>
        </p:nvSpPr>
        <p:spPr>
          <a:xfrm>
            <a:off x="10512914" y="5797381"/>
            <a:ext cx="8201033" cy="350175"/>
          </a:xfrm>
          <a:prstGeom prst="rect">
            <a:avLst/>
          </a:prstGeom>
        </p:spPr>
        <p:txBody>
          <a:bodyPr/>
          <a:lstStyle>
            <a:lvl1pPr algn="l">
              <a:defRPr sz="1800" b="1" i="1">
                <a:solidFill>
                  <a:schemeClr val="bg1"/>
                </a:solidFill>
                <a:latin typeface="Poppins" pitchFamily="2" charset="77"/>
                <a:cs typeface="Poppins" pitchFamily="2" charset="77"/>
              </a:defRPr>
            </a:lvl1pPr>
          </a:lstStyle>
          <a:p>
            <a:pPr marL="12700">
              <a:lnSpc>
                <a:spcPct val="100000"/>
              </a:lnSpc>
              <a:spcBef>
                <a:spcPts val="765"/>
              </a:spcBef>
            </a:pPr>
            <a:r>
              <a:rPr lang="en-GB" sz="1800" b="1" dirty="0">
                <a:solidFill>
                  <a:srgbClr val="FFFFFF"/>
                </a:solidFill>
                <a:latin typeface="Poppins" pitchFamily="2" charset="77"/>
                <a:cs typeface="Poppins" pitchFamily="2" charset="77"/>
              </a:rPr>
              <a:t>The</a:t>
            </a:r>
            <a:r>
              <a:rPr lang="en-GB" sz="1800" b="1" spc="-15"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Big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Bang</a:t>
            </a:r>
            <a:r>
              <a:rPr lang="en-GB" sz="1800" b="1" spc="-10" dirty="0">
                <a:solidFill>
                  <a:srgbClr val="FFFFFF"/>
                </a:solidFill>
                <a:latin typeface="Poppins" pitchFamily="2" charset="77"/>
                <a:cs typeface="Poppins" pitchFamily="2" charset="77"/>
              </a:rPr>
              <a:t> </a:t>
            </a:r>
            <a:r>
              <a:rPr lang="en-GB" sz="1800" b="1" dirty="0">
                <a:solidFill>
                  <a:srgbClr val="FFFFFF"/>
                </a:solidFill>
                <a:latin typeface="Poppins" pitchFamily="2" charset="77"/>
                <a:cs typeface="Poppins" pitchFamily="2" charset="77"/>
              </a:rPr>
              <a:t>At School Team</a:t>
            </a:r>
            <a:endParaRPr lang="en-GB" sz="1800" b="0" i="0" dirty="0">
              <a:latin typeface="Poppins" pitchFamily="2" charset="77"/>
              <a:cs typeface="Poppins" pitchFamily="2" charset="77"/>
            </a:endParaRPr>
          </a:p>
        </p:txBody>
      </p:sp>
      <p:sp>
        <p:nvSpPr>
          <p:cNvPr id="550" name="Text Placeholder 14">
            <a:extLst>
              <a:ext uri="{FF2B5EF4-FFF2-40B4-BE49-F238E27FC236}">
                <a16:creationId xmlns:a16="http://schemas.microsoft.com/office/drawing/2014/main" id="{8FD7A2E8-5BC3-A24D-A529-F5721B822ACD}"/>
              </a:ext>
            </a:extLst>
          </p:cNvPr>
          <p:cNvSpPr>
            <a:spLocks noGrp="1"/>
          </p:cNvSpPr>
          <p:nvPr>
            <p:ph type="body" sz="quarter" idx="18" hasCustomPrompt="1"/>
          </p:nvPr>
        </p:nvSpPr>
        <p:spPr>
          <a:xfrm>
            <a:off x="10512914" y="6315685"/>
            <a:ext cx="6181294" cy="975091"/>
          </a:xfrm>
          <a:prstGeom prst="rect">
            <a:avLst/>
          </a:prstGeom>
          <a:noFill/>
        </p:spPr>
        <p:txBody>
          <a:bodyPr/>
          <a:lstStyle>
            <a:lvl1pPr>
              <a:lnSpc>
                <a:spcPts val="2000"/>
              </a:lnSpc>
              <a:defRPr sz="1800" b="0"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marL="12700">
              <a:lnSpc>
                <a:spcPct val="100000"/>
              </a:lnSpc>
              <a:spcBef>
                <a:spcPts val="665"/>
              </a:spcBef>
            </a:pPr>
            <a:r>
              <a:rPr lang="en-GB" sz="1800" b="0" i="0" dirty="0">
                <a:solidFill>
                  <a:srgbClr val="FFFFFF"/>
                </a:solidFill>
                <a:latin typeface="Poppins" pitchFamily="2" charset="77"/>
                <a:cs typeface="Poppins" pitchFamily="2" charset="77"/>
              </a:rPr>
              <a:t>Arran Goodchild-</a:t>
            </a:r>
            <a:r>
              <a:rPr lang="en-GB" sz="1800" b="0" i="0" spc="-5" dirty="0">
                <a:solidFill>
                  <a:srgbClr val="FFFFFF"/>
                </a:solidFill>
                <a:latin typeface="Poppins" pitchFamily="2" charset="77"/>
                <a:cs typeface="Poppins" pitchFamily="2" charset="77"/>
              </a:rPr>
              <a:t> </a:t>
            </a:r>
            <a:r>
              <a:rPr lang="en-GB" sz="1800" b="0" i="0" dirty="0">
                <a:solidFill>
                  <a:srgbClr val="FFFFFF"/>
                </a:solidFill>
                <a:latin typeface="Poppins" pitchFamily="2" charset="77"/>
                <a:cs typeface="Poppins" pitchFamily="2" charset="77"/>
              </a:rPr>
              <a:t>agoodchild@engineeringuk.com</a:t>
            </a:r>
            <a:endParaRPr lang="en-GB" sz="1800" b="0" i="0" dirty="0">
              <a:latin typeface="Poppins" pitchFamily="2" charset="77"/>
              <a:cs typeface="Poppins" pitchFamily="2" charset="77"/>
            </a:endParaRPr>
          </a:p>
        </p:txBody>
      </p:sp>
    </p:spTree>
    <p:extLst>
      <p:ext uri="{BB962C8B-B14F-4D97-AF65-F5344CB8AC3E}">
        <p14:creationId xmlns:p14="http://schemas.microsoft.com/office/powerpoint/2010/main" val="2914011198"/>
      </p:ext>
    </p:extLst>
  </p:cSld>
  <p:clrMapOvr>
    <a:masterClrMapping/>
  </p:clrMapOvr>
  <p:extLst>
    <p:ext uri="{DCECCB84-F9BA-43D5-87BE-67443E8EF086}">
      <p15:sldGuideLst xmlns:p15="http://schemas.microsoft.com/office/powerpoint/2012/main">
        <p15:guide id="1" orient="horz" pos="3514">
          <p15:clr>
            <a:srgbClr val="FBAE40"/>
          </p15:clr>
        </p15:guide>
        <p15:guide id="2" pos="63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48" name="bg object 16">
            <a:extLst>
              <a:ext uri="{FF2B5EF4-FFF2-40B4-BE49-F238E27FC236}">
                <a16:creationId xmlns:a16="http://schemas.microsoft.com/office/drawing/2014/main" id="{98FD7DF1-6330-5B4D-9A77-A2886A229B7C}"/>
              </a:ext>
            </a:extLst>
          </p:cNvPr>
          <p:cNvSpPr/>
          <p:nvPr userDrawn="1"/>
        </p:nvSpPr>
        <p:spPr>
          <a:xfrm>
            <a:off x="0" y="-1"/>
            <a:ext cx="20104100" cy="1045527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38100">
            <a:solidFill>
              <a:srgbClr val="26213F"/>
            </a:solidFill>
          </a:ln>
        </p:spPr>
        <p:txBody>
          <a:bodyPr wrap="square" lIns="0" tIns="0" rIns="0" bIns="0" rtlCol="0"/>
          <a:lstStyle/>
          <a:p>
            <a:endParaRPr sz="1092" b="0" i="0" dirty="0">
              <a:latin typeface="Poppins Light" pitchFamily="2" charset="77"/>
            </a:endParaRPr>
          </a:p>
        </p:txBody>
      </p:sp>
      <p:sp>
        <p:nvSpPr>
          <p:cNvPr id="49" name="Text Placeholder 3">
            <a:extLst>
              <a:ext uri="{FF2B5EF4-FFF2-40B4-BE49-F238E27FC236}">
                <a16:creationId xmlns:a16="http://schemas.microsoft.com/office/drawing/2014/main" id="{D3EA50B0-46C0-DF41-AEC8-A9C076562C46}"/>
              </a:ext>
            </a:extLst>
          </p:cNvPr>
          <p:cNvSpPr>
            <a:spLocks noGrp="1"/>
          </p:cNvSpPr>
          <p:nvPr>
            <p:ph type="body" sz="quarter" idx="15" hasCustomPrompt="1"/>
          </p:nvPr>
        </p:nvSpPr>
        <p:spPr>
          <a:xfrm>
            <a:off x="0" y="5689600"/>
            <a:ext cx="20104100" cy="1260475"/>
          </a:xfrm>
          <a:prstGeom prst="rect">
            <a:avLst/>
          </a:prstGeom>
        </p:spPr>
        <p:txBody>
          <a:bodyPr/>
          <a:lstStyle>
            <a:lvl1pPr algn="ctr">
              <a:defRPr sz="7500" b="1" i="1">
                <a:solidFill>
                  <a:schemeClr val="bg1"/>
                </a:solidFill>
                <a:latin typeface="Poppins" pitchFamily="2" charset="77"/>
                <a:cs typeface="Poppins" pitchFamily="2" charset="77"/>
              </a:defRPr>
            </a:lvl1pPr>
          </a:lstStyle>
          <a:p>
            <a:r>
              <a:rPr lang="en-US" dirty="0"/>
              <a:t>TITLE PAGE</a:t>
            </a:r>
          </a:p>
        </p:txBody>
      </p:sp>
      <p:sp>
        <p:nvSpPr>
          <p:cNvPr id="50" name="Text Placeholder 3">
            <a:extLst>
              <a:ext uri="{FF2B5EF4-FFF2-40B4-BE49-F238E27FC236}">
                <a16:creationId xmlns:a16="http://schemas.microsoft.com/office/drawing/2014/main" id="{B2F60820-F75D-B747-BF47-88C2FD1DAF13}"/>
              </a:ext>
            </a:extLst>
          </p:cNvPr>
          <p:cNvSpPr>
            <a:spLocks noGrp="1"/>
          </p:cNvSpPr>
          <p:nvPr>
            <p:ph type="body" sz="quarter" idx="16" hasCustomPrompt="1"/>
          </p:nvPr>
        </p:nvSpPr>
        <p:spPr>
          <a:xfrm>
            <a:off x="7194550" y="4587875"/>
            <a:ext cx="5715000" cy="1066800"/>
          </a:xfrm>
          <a:prstGeom prst="rect">
            <a:avLst/>
          </a:prstGeom>
        </p:spPr>
        <p:txBody>
          <a:bodyPr/>
          <a:lstStyle>
            <a:lvl1pPr algn="ctr">
              <a:defRPr sz="7500" b="1" i="1">
                <a:solidFill>
                  <a:srgbClr val="14ED99"/>
                </a:solidFill>
                <a:latin typeface="Poppins" pitchFamily="2" charset="77"/>
                <a:cs typeface="Poppins" pitchFamily="2" charset="77"/>
              </a:defRPr>
            </a:lvl1pPr>
          </a:lstStyle>
          <a:p>
            <a:r>
              <a:rPr lang="en-US" dirty="0"/>
              <a:t>01</a:t>
            </a:r>
          </a:p>
        </p:txBody>
      </p:sp>
    </p:spTree>
    <p:extLst>
      <p:ext uri="{BB962C8B-B14F-4D97-AF65-F5344CB8AC3E}">
        <p14:creationId xmlns:p14="http://schemas.microsoft.com/office/powerpoint/2010/main" val="397478046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Overview">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393699371"/>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Overview">
    <p:spTree>
      <p:nvGrpSpPr>
        <p:cNvPr id="1" name=""/>
        <p:cNvGrpSpPr/>
        <p:nvPr/>
      </p:nvGrpSpPr>
      <p:grpSpPr>
        <a:xfrm>
          <a:off x="0" y="0"/>
          <a:ext cx="0" cy="0"/>
          <a:chOff x="0" y="0"/>
          <a:chExt cx="0" cy="0"/>
        </a:xfrm>
      </p:grpSpPr>
      <p:sp>
        <p:nvSpPr>
          <p:cNvPr id="5" name="bg object 16">
            <a:extLst>
              <a:ext uri="{FF2B5EF4-FFF2-40B4-BE49-F238E27FC236}">
                <a16:creationId xmlns:a16="http://schemas.microsoft.com/office/drawing/2014/main" id="{FAD84EE5-5B82-3741-92A2-DF6AF596A013}"/>
              </a:ext>
            </a:extLst>
          </p:cNvPr>
          <p:cNvSpPr/>
          <p:nvPr userDrawn="1"/>
        </p:nvSpPr>
        <p:spPr>
          <a:xfrm>
            <a:off x="0" y="0"/>
            <a:ext cx="20104100" cy="10524283"/>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14ED99"/>
          </a:solidFill>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4"/>
            <a:ext cx="11926886" cy="6155532"/>
          </a:xfrm>
          <a:prstGeom prst="rect">
            <a:avLst/>
          </a:prstGeom>
          <a:noFill/>
        </p:spPr>
        <p:txBody>
          <a:bodyPr/>
          <a:lstStyle>
            <a:lvl1pPr>
              <a:lnSpc>
                <a:spcPts val="8000"/>
              </a:lnSpc>
              <a:defRPr sz="7500" b="1" i="1" spc="-150">
                <a:solidFill>
                  <a:schemeClr val="bg1"/>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2067900590"/>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3_Overview">
    <p:spTree>
      <p:nvGrpSpPr>
        <p:cNvPr id="1" name=""/>
        <p:cNvGrpSpPr/>
        <p:nvPr/>
      </p:nvGrpSpPr>
      <p:grpSpPr>
        <a:xfrm>
          <a:off x="0" y="0"/>
          <a:ext cx="0" cy="0"/>
          <a:chOff x="0" y="0"/>
          <a:chExt cx="0" cy="0"/>
        </a:xfrm>
      </p:grpSpPr>
      <p:sp>
        <p:nvSpPr>
          <p:cNvPr id="6" name="bg object 16">
            <a:extLst>
              <a:ext uri="{FF2B5EF4-FFF2-40B4-BE49-F238E27FC236}">
                <a16:creationId xmlns:a16="http://schemas.microsoft.com/office/drawing/2014/main" id="{0769DE1E-0D1F-C547-901F-EF698F48600E}"/>
              </a:ext>
            </a:extLst>
          </p:cNvPr>
          <p:cNvSpPr/>
          <p:nvPr userDrawn="1"/>
        </p:nvSpPr>
        <p:spPr>
          <a:xfrm>
            <a:off x="0" y="-60326"/>
            <a:ext cx="20104100" cy="10533600"/>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6213F"/>
          </a:solidFill>
          <a:ln w="12700">
            <a:solidFill>
              <a:srgbClr val="27203E"/>
            </a:solidFill>
          </a:ln>
        </p:spPr>
        <p:txBody>
          <a:bodyPr wrap="square" lIns="0" tIns="0" rIns="0" bIns="0" rtlCol="0"/>
          <a:lstStyle/>
          <a:p>
            <a:endParaRPr sz="1092" b="0" i="0" dirty="0">
              <a:latin typeface="Poppins Light" pitchFamily="2" charset="77"/>
            </a:endParaRPr>
          </a:p>
        </p:txBody>
      </p:sp>
      <p:sp>
        <p:nvSpPr>
          <p:cNvPr id="10" name="Text Placeholder 14">
            <a:extLst>
              <a:ext uri="{FF2B5EF4-FFF2-40B4-BE49-F238E27FC236}">
                <a16:creationId xmlns:a16="http://schemas.microsoft.com/office/drawing/2014/main" id="{98D86016-5CA8-374A-B16A-0D42F2956CEC}"/>
              </a:ext>
            </a:extLst>
          </p:cNvPr>
          <p:cNvSpPr>
            <a:spLocks noGrp="1"/>
          </p:cNvSpPr>
          <p:nvPr>
            <p:ph type="body" sz="quarter" idx="11" hasCustomPrompt="1"/>
          </p:nvPr>
        </p:nvSpPr>
        <p:spPr>
          <a:xfrm>
            <a:off x="715964" y="2567253"/>
            <a:ext cx="11926804" cy="7202217"/>
          </a:xfrm>
          <a:prstGeom prst="rect">
            <a:avLst/>
          </a:prstGeom>
          <a:noFill/>
        </p:spPr>
        <p:txBody>
          <a:bodyPr/>
          <a:lstStyle>
            <a:lvl1pPr>
              <a:lnSpc>
                <a:spcPts val="8000"/>
              </a:lnSpc>
              <a:defRPr sz="7500" b="1" i="1" spc="-150">
                <a:solidFill>
                  <a:srgbClr val="14ED99"/>
                </a:solidFill>
                <a:latin typeface="Poppins" pitchFamily="2" charset="77"/>
                <a:cs typeface="Poppins" pitchFamily="2" charset="77"/>
              </a:defRPr>
            </a:lvl1pPr>
            <a:lvl2pPr>
              <a:defRPr sz="8401">
                <a:latin typeface="Poppins" pitchFamily="2" charset="77"/>
                <a:cs typeface="Poppins" pitchFamily="2" charset="77"/>
              </a:defRPr>
            </a:lvl2pPr>
            <a:lvl3pPr>
              <a:defRPr sz="8401">
                <a:latin typeface="Poppins" pitchFamily="2" charset="77"/>
                <a:cs typeface="Poppins" pitchFamily="2" charset="77"/>
              </a:defRPr>
            </a:lvl3pPr>
            <a:lvl4pPr>
              <a:defRPr sz="8401">
                <a:latin typeface="Poppins" pitchFamily="2" charset="77"/>
                <a:cs typeface="Poppins" pitchFamily="2" charset="77"/>
              </a:defRPr>
            </a:lvl4pPr>
            <a:lvl5pPr>
              <a:defRPr sz="8401">
                <a:latin typeface="Poppins" pitchFamily="2" charset="77"/>
                <a:cs typeface="Poppins" pitchFamily="2" charset="77"/>
              </a:defRPr>
            </a:lvl5pPr>
          </a:lstStyle>
          <a:p>
            <a:pPr lvl="0"/>
            <a:r>
              <a:rPr lang="en-GB" dirty="0"/>
              <a:t>LOREM IPSUM </a:t>
            </a:r>
            <a:br>
              <a:rPr lang="en-GB" dirty="0"/>
            </a:br>
            <a:r>
              <a:rPr lang="en-GB" dirty="0"/>
              <a:t>DOLOR SIT AMET, CONSECTETUR ADIPISCING ELIT.</a:t>
            </a:r>
          </a:p>
          <a:p>
            <a:pPr lvl="0"/>
            <a:r>
              <a:rPr lang="en-GB" dirty="0"/>
              <a:t>DOLOR SIT AMET, CONSECTETUR</a:t>
            </a:r>
            <a:endParaRPr lang="en-US" dirty="0"/>
          </a:p>
        </p:txBody>
      </p:sp>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chemeClr val="bg1"/>
            </a:solidFill>
          </a:ln>
        </p:spPr>
        <p:style>
          <a:lnRef idx="1">
            <a:schemeClr val="dk1"/>
          </a:lnRef>
          <a:fillRef idx="0">
            <a:schemeClr val="dk1"/>
          </a:fillRef>
          <a:effectRef idx="0">
            <a:schemeClr val="dk1"/>
          </a:effectRef>
          <a:fontRef idx="minor">
            <a:schemeClr val="tx1"/>
          </a:fontRef>
        </p:style>
      </p:cxnSp>
      <p:sp>
        <p:nvSpPr>
          <p:cNvPr id="14" name="Text Placeholder 2">
            <a:extLst>
              <a:ext uri="{FF2B5EF4-FFF2-40B4-BE49-F238E27FC236}">
                <a16:creationId xmlns:a16="http://schemas.microsoft.com/office/drawing/2014/main" id="{7A4A90BC-1405-F145-89A9-A9803DBF4E38}"/>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chemeClr val="bg1"/>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82367327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41063772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4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91064596"/>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3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3" y="2149476"/>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2575140"/>
            <a:ext cx="8773678" cy="7270534"/>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a:t>
            </a:r>
          </a:p>
          <a:p>
            <a:pPr lvl="0"/>
            <a:endParaRPr lang="en-GB" dirty="0"/>
          </a:p>
          <a:p>
            <a:pPr lvl="0"/>
            <a:endParaRPr lang="en-GB" dirty="0"/>
          </a:p>
          <a:p>
            <a:pPr lvl="0"/>
            <a:endParaRPr lang="en-GB" dirty="0"/>
          </a:p>
        </p:txBody>
      </p:sp>
      <p:sp>
        <p:nvSpPr>
          <p:cNvPr id="8" name="Text Placeholder 2">
            <a:extLst>
              <a:ext uri="{FF2B5EF4-FFF2-40B4-BE49-F238E27FC236}">
                <a16:creationId xmlns:a16="http://schemas.microsoft.com/office/drawing/2014/main" id="{7103A1AE-9223-F143-81CC-F5707BBCBEF1}"/>
              </a:ext>
            </a:extLst>
          </p:cNvPr>
          <p:cNvSpPr>
            <a:spLocks noGrp="1"/>
          </p:cNvSpPr>
          <p:nvPr>
            <p:ph type="body" sz="quarter" idx="16" hasCustomPrompt="1"/>
          </p:nvPr>
        </p:nvSpPr>
        <p:spPr>
          <a:xfrm>
            <a:off x="10549372" y="2575140"/>
            <a:ext cx="8773678" cy="7270534"/>
          </a:xfrm>
          <a:prstGeom prst="rect">
            <a:avLst/>
          </a:prstGeom>
        </p:spPr>
        <p:txBody>
          <a:bodyPr/>
          <a:lstStyle>
            <a:lvl1pPr marL="342900" marR="0" indent="-342900" defTabSz="914400" eaLnBrk="1" fontAlgn="auto" latinLnBrk="0" hangingPunct="1">
              <a:lnSpc>
                <a:spcPct val="100000"/>
              </a:lnSpc>
              <a:spcBef>
                <a:spcPts val="0"/>
              </a:spcBef>
              <a:spcAft>
                <a:spcPts val="0"/>
              </a:spcAft>
              <a:buClr>
                <a:srgbClr val="F70059"/>
              </a:buClr>
              <a:buSzPct val="130000"/>
              <a:buFont typeface="Wingdings" pitchFamily="2" charset="2"/>
              <a:buChar char="§"/>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
            </a:r>
            <a:endParaRPr lang="en-GB" dirty="0"/>
          </a:p>
          <a:p>
            <a:pPr lvl="0"/>
            <a:endParaRPr lang="en-GB" dirty="0"/>
          </a:p>
          <a:p>
            <a:pPr marL="342900" marR="0" lvl="0" indent="-342900" defTabSz="914400" eaLnBrk="1" fontAlgn="auto" latinLnBrk="0" hangingPunct="1">
              <a:lnSpc>
                <a:spcPct val="100000"/>
              </a:lnSpc>
              <a:spcBef>
                <a:spcPts val="0"/>
              </a:spcBef>
              <a:spcAft>
                <a:spcPts val="0"/>
              </a:spcAft>
              <a:buClr>
                <a:srgbClr val="F70059"/>
              </a:buClr>
              <a:buSzPct val="120000"/>
              <a:buFont typeface="Wingdings" pitchFamily="2" charset="2"/>
              <a:buChar char="§"/>
              <a:tabLst/>
              <a:defRPr/>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a:t>
            </a:r>
          </a:p>
          <a:p>
            <a:pPr lvl="0"/>
            <a:endParaRPr lang="en-GB" dirty="0"/>
          </a:p>
          <a:p>
            <a:pPr lvl="0"/>
            <a:endParaRPr lang="en-GB" dirty="0"/>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11926886" cy="73866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p:txBody>
      </p:sp>
    </p:spTree>
    <p:extLst>
      <p:ext uri="{BB962C8B-B14F-4D97-AF65-F5344CB8AC3E}">
        <p14:creationId xmlns:p14="http://schemas.microsoft.com/office/powerpoint/2010/main" val="352808956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Overview">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D98471CB-310B-1F48-86F3-2CE63DC3883C}"/>
              </a:ext>
            </a:extLst>
          </p:cNvPr>
          <p:cNvCxnSpPr>
            <a:cxnSpLocks/>
          </p:cNvCxnSpPr>
          <p:nvPr userDrawn="1"/>
        </p:nvCxnSpPr>
        <p:spPr>
          <a:xfrm>
            <a:off x="715882" y="2987675"/>
            <a:ext cx="3240168" cy="0"/>
          </a:xfrm>
          <a:prstGeom prst="line">
            <a:avLst/>
          </a:prstGeom>
          <a:ln w="50800">
            <a:solidFill>
              <a:srgbClr val="26213F"/>
            </a:solidFill>
          </a:ln>
        </p:spPr>
        <p:style>
          <a:lnRef idx="1">
            <a:schemeClr val="dk1"/>
          </a:lnRef>
          <a:fillRef idx="0">
            <a:schemeClr val="dk1"/>
          </a:fillRef>
          <a:effectRef idx="0">
            <a:schemeClr val="dk1"/>
          </a:effectRef>
          <a:fontRef idx="minor">
            <a:schemeClr val="tx1"/>
          </a:fontRef>
        </p:style>
      </p:cxnSp>
      <p:sp>
        <p:nvSpPr>
          <p:cNvPr id="6" name="Text Placeholder 2">
            <a:extLst>
              <a:ext uri="{FF2B5EF4-FFF2-40B4-BE49-F238E27FC236}">
                <a16:creationId xmlns:a16="http://schemas.microsoft.com/office/drawing/2014/main" id="{F8EF12B4-8131-604D-87C7-AE4CB0F793B6}"/>
              </a:ext>
            </a:extLst>
          </p:cNvPr>
          <p:cNvSpPr>
            <a:spLocks noGrp="1"/>
          </p:cNvSpPr>
          <p:nvPr>
            <p:ph type="body" sz="quarter" idx="11" hasCustomPrompt="1"/>
          </p:nvPr>
        </p:nvSpPr>
        <p:spPr>
          <a:xfrm>
            <a:off x="744972" y="3444875"/>
            <a:ext cx="8773678" cy="1784131"/>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600" b="1" i="1">
                <a:solidFill>
                  <a:srgbClr val="26213F"/>
                </a:solidFill>
                <a:latin typeface="Poppins" pitchFamily="2" charset="77"/>
                <a:cs typeface="Poppins"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p>
        </p:txBody>
      </p:sp>
      <p:sp>
        <p:nvSpPr>
          <p:cNvPr id="7" name="Text Placeholder 2">
            <a:extLst>
              <a:ext uri="{FF2B5EF4-FFF2-40B4-BE49-F238E27FC236}">
                <a16:creationId xmlns:a16="http://schemas.microsoft.com/office/drawing/2014/main" id="{F050255E-9D1D-D94B-AF0B-B0CF1A67CCA3}"/>
              </a:ext>
            </a:extLst>
          </p:cNvPr>
          <p:cNvSpPr>
            <a:spLocks noGrp="1"/>
          </p:cNvSpPr>
          <p:nvPr>
            <p:ph type="body" sz="quarter" idx="15" hasCustomPrompt="1"/>
          </p:nvPr>
        </p:nvSpPr>
        <p:spPr>
          <a:xfrm>
            <a:off x="715882" y="1089917"/>
            <a:ext cx="8802768" cy="1897755"/>
          </a:xfrm>
          <a:prstGeom prst="rect">
            <a:avLst/>
          </a:prstGeom>
        </p:spPr>
        <p:txBody>
          <a:bodyPr/>
          <a:lstStyle>
            <a:lvl1pPr>
              <a:defRPr sz="4801" b="1" i="1">
                <a:solidFill>
                  <a:srgbClr val="26213F"/>
                </a:solidFill>
                <a:latin typeface="Poppins" pitchFamily="2" charset="77"/>
                <a:cs typeface="Poppins" pitchFamily="2" charset="77"/>
              </a:defRPr>
            </a:lvl1pPr>
          </a:lstStyle>
          <a:p>
            <a:pPr lvl="0"/>
            <a:r>
              <a:rPr lang="en-GB" dirty="0"/>
              <a:t>TITLE HERE</a:t>
            </a:r>
          </a:p>
          <a:p>
            <a:pPr lvl="0"/>
            <a:r>
              <a:rPr lang="en-GB" dirty="0"/>
              <a:t>TITLE HERE</a:t>
            </a:r>
          </a:p>
        </p:txBody>
      </p:sp>
      <p:sp>
        <p:nvSpPr>
          <p:cNvPr id="9" name="Text Placeholder 2">
            <a:extLst>
              <a:ext uri="{FF2B5EF4-FFF2-40B4-BE49-F238E27FC236}">
                <a16:creationId xmlns:a16="http://schemas.microsoft.com/office/drawing/2014/main" id="{611D89B8-776E-7B43-A963-AC75C8FDFAB3}"/>
              </a:ext>
            </a:extLst>
          </p:cNvPr>
          <p:cNvSpPr>
            <a:spLocks noGrp="1"/>
          </p:cNvSpPr>
          <p:nvPr>
            <p:ph type="body" sz="quarter" idx="16" hasCustomPrompt="1"/>
          </p:nvPr>
        </p:nvSpPr>
        <p:spPr>
          <a:xfrm>
            <a:off x="744972" y="5457610"/>
            <a:ext cx="8773678" cy="4343400"/>
          </a:xfrm>
          <a:prstGeom prst="rect">
            <a:avLst/>
          </a:prstGeom>
        </p:spPr>
        <p:txBody>
          <a:bodyPr/>
          <a:lstStyle>
            <a:lvl1pPr marL="0" marR="0" indent="0" defTabSz="914400" eaLnBrk="1" fontAlgn="auto" latinLnBrk="0" hangingPunct="1">
              <a:lnSpc>
                <a:spcPct val="100000"/>
              </a:lnSpc>
              <a:spcBef>
                <a:spcPts val="0"/>
              </a:spcBef>
              <a:spcAft>
                <a:spcPts val="0"/>
              </a:spcAft>
              <a:buClr>
                <a:srgbClr val="282727"/>
              </a:buClr>
              <a:buSzPct val="120000"/>
              <a:buFontTx/>
              <a:buNone/>
              <a:tabLst/>
              <a:defRPr sz="2000" b="0" i="1">
                <a:solidFill>
                  <a:srgbClr val="26213F"/>
                </a:solidFill>
                <a:latin typeface="Poppins Light" pitchFamily="2" charset="77"/>
              </a:defRPr>
            </a:lvl1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endParaRPr lang="en-GB" dirty="0"/>
          </a:p>
          <a:p>
            <a:pPr lvl="0"/>
            <a:endParaRPr lang="en-GB" dirty="0"/>
          </a:p>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Cras sit </a:t>
            </a:r>
            <a:r>
              <a:rPr lang="en-GB" dirty="0" err="1"/>
              <a:t>amet</a:t>
            </a:r>
            <a:r>
              <a:rPr lang="en-GB" dirty="0"/>
              <a:t> </a:t>
            </a:r>
            <a:r>
              <a:rPr lang="en-GB" dirty="0" err="1"/>
              <a:t>neque</a:t>
            </a:r>
            <a:r>
              <a:rPr lang="en-GB" dirty="0"/>
              <a:t> dui. </a:t>
            </a:r>
            <a:r>
              <a:rPr lang="en-GB" dirty="0" err="1"/>
              <a:t>Nulla</a:t>
            </a:r>
            <a:r>
              <a:rPr lang="en-GB" dirty="0"/>
              <a:t> libero </a:t>
            </a:r>
            <a:r>
              <a:rPr lang="en-GB" dirty="0" err="1"/>
              <a:t>turpis</a:t>
            </a:r>
            <a:r>
              <a:rPr lang="en-GB" dirty="0"/>
              <a:t>, </a:t>
            </a:r>
            <a:r>
              <a:rPr lang="en-GB" dirty="0" err="1"/>
              <a:t>hendrerit</a:t>
            </a:r>
            <a:r>
              <a:rPr lang="en-GB" dirty="0"/>
              <a:t> </a:t>
            </a:r>
            <a:r>
              <a:rPr lang="en-GB" dirty="0" err="1"/>
              <a:t>suscip</a:t>
            </a:r>
            <a:r>
              <a:rPr lang="en-GB" dirty="0"/>
              <a:t> </a:t>
            </a:r>
            <a:r>
              <a:rPr lang="en-GB" dirty="0" err="1"/>
              <a:t>suscipit</a:t>
            </a:r>
            <a:r>
              <a:rPr lang="en-GB" dirty="0"/>
              <a: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it </a:t>
            </a:r>
            <a:r>
              <a:rPr lang="en-GB" dirty="0" err="1"/>
              <a:t>vulputate</a:t>
            </a:r>
            <a:r>
              <a:rPr lang="en-GB" dirty="0"/>
              <a:t> </a:t>
            </a:r>
            <a:r>
              <a:rPr lang="en-GB" dirty="0" err="1"/>
              <a:t>vel</a:t>
            </a:r>
            <a:r>
              <a:rPr lang="en-GB" dirty="0"/>
              <a:t>, </a:t>
            </a:r>
            <a:r>
              <a:rPr lang="en-GB" dirty="0" err="1"/>
              <a:t>suscipit</a:t>
            </a:r>
            <a:r>
              <a:rPr lang="en-GB" dirty="0"/>
              <a:t> </a:t>
            </a:r>
            <a:r>
              <a:rPr lang="en-GB" dirty="0" err="1"/>
              <a:t>eget</a:t>
            </a:r>
            <a:r>
              <a:rPr lang="en-GB" dirty="0"/>
              <a:t> </a:t>
            </a:r>
            <a:r>
              <a:rPr lang="en-GB" dirty="0" err="1"/>
              <a:t>arcu</a:t>
            </a:r>
            <a:r>
              <a:rPr lang="en-GB" dirty="0"/>
              <a:t>. </a:t>
            </a:r>
            <a:r>
              <a:rPr lang="en-GB" dirty="0" err="1"/>
              <a:t>Nulla</a:t>
            </a:r>
            <a:r>
              <a:rPr lang="en-GB" dirty="0"/>
              <a:t> libero </a:t>
            </a:r>
            <a:r>
              <a:rPr lang="en-GB" dirty="0" err="1"/>
              <a:t>turpis</a:t>
            </a:r>
            <a:r>
              <a:rPr lang="en-GB" dirty="0"/>
              <a:t>. Cras sit </a:t>
            </a:r>
            <a:r>
              <a:rPr lang="en-GB" dirty="0" err="1"/>
              <a:t>amet</a:t>
            </a:r>
            <a:r>
              <a:rPr lang="en-GB" dirty="0"/>
              <a:t> </a:t>
            </a:r>
            <a:r>
              <a:rPr lang="en-GB" dirty="0" err="1"/>
              <a:t>neque</a:t>
            </a:r>
            <a:r>
              <a:rPr lang="en-GB" dirty="0"/>
              <a:t> dui. </a:t>
            </a:r>
          </a:p>
        </p:txBody>
      </p:sp>
      <p:sp>
        <p:nvSpPr>
          <p:cNvPr id="11" name="Picture Placeholder 18">
            <a:extLst>
              <a:ext uri="{FF2B5EF4-FFF2-40B4-BE49-F238E27FC236}">
                <a16:creationId xmlns:a16="http://schemas.microsoft.com/office/drawing/2014/main" id="{1A0DA1DB-4758-AA46-B91A-6220096FC09D}"/>
              </a:ext>
            </a:extLst>
          </p:cNvPr>
          <p:cNvSpPr>
            <a:spLocks noGrp="1"/>
          </p:cNvSpPr>
          <p:nvPr>
            <p:ph type="pic" sz="quarter" idx="14"/>
          </p:nvPr>
        </p:nvSpPr>
        <p:spPr>
          <a:xfrm>
            <a:off x="10052050" y="-1"/>
            <a:ext cx="10052050" cy="10476000"/>
          </a:xfrm>
          <a:prstGeom prst="rect">
            <a:avLst/>
          </a:prstGeom>
        </p:spPr>
        <p:txBody>
          <a:bodyPr/>
          <a:lstStyle>
            <a:lvl1pPr>
              <a:defRPr b="1" i="0">
                <a:latin typeface="Poppins SemiBold" pitchFamily="2" charset="77"/>
              </a:defRPr>
            </a:lvl1pPr>
          </a:lstStyle>
          <a:p>
            <a:endParaRPr lang="en-US" dirty="0"/>
          </a:p>
        </p:txBody>
      </p:sp>
    </p:spTree>
    <p:extLst>
      <p:ext uri="{BB962C8B-B14F-4D97-AF65-F5344CB8AC3E}">
        <p14:creationId xmlns:p14="http://schemas.microsoft.com/office/powerpoint/2010/main" val="2095611023"/>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bg object 16">
            <a:extLst>
              <a:ext uri="{FF2B5EF4-FFF2-40B4-BE49-F238E27FC236}">
                <a16:creationId xmlns:a16="http://schemas.microsoft.com/office/drawing/2014/main" id="{1E23DB2D-E8DA-F442-B0AC-990F11144D17}"/>
              </a:ext>
            </a:extLst>
          </p:cNvPr>
          <p:cNvSpPr/>
          <p:nvPr userDrawn="1"/>
        </p:nvSpPr>
        <p:spPr>
          <a:xfrm>
            <a:off x="0" y="10473683"/>
            <a:ext cx="20104100" cy="846455"/>
          </a:xfrm>
          <a:custGeom>
            <a:avLst/>
            <a:gdLst/>
            <a:ahLst/>
            <a:cxnLst/>
            <a:rect l="l" t="t" r="r" b="b"/>
            <a:pathLst>
              <a:path w="20104100" h="846454">
                <a:moveTo>
                  <a:pt x="20104099" y="0"/>
                </a:moveTo>
                <a:lnTo>
                  <a:pt x="0" y="0"/>
                </a:lnTo>
                <a:lnTo>
                  <a:pt x="0" y="846131"/>
                </a:lnTo>
                <a:lnTo>
                  <a:pt x="20104099" y="846131"/>
                </a:lnTo>
                <a:lnTo>
                  <a:pt x="20104099" y="0"/>
                </a:lnTo>
                <a:close/>
              </a:path>
            </a:pathLst>
          </a:custGeom>
          <a:solidFill>
            <a:srgbClr val="26213F"/>
          </a:solidFill>
        </p:spPr>
        <p:txBody>
          <a:bodyPr wrap="square" lIns="0" tIns="0" rIns="0" bIns="0" rtlCol="0"/>
          <a:lstStyle/>
          <a:p>
            <a:endParaRPr sz="1092" b="0" i="0" dirty="0">
              <a:latin typeface="Poppins Light" pitchFamily="2" charset="77"/>
            </a:endParaRPr>
          </a:p>
        </p:txBody>
      </p:sp>
      <p:sp>
        <p:nvSpPr>
          <p:cNvPr id="5" name="TextBox 4">
            <a:extLst>
              <a:ext uri="{FF2B5EF4-FFF2-40B4-BE49-F238E27FC236}">
                <a16:creationId xmlns:a16="http://schemas.microsoft.com/office/drawing/2014/main" id="{4371CB3E-2BB4-BB4F-9E76-2907A79FC1B7}"/>
              </a:ext>
            </a:extLst>
          </p:cNvPr>
          <p:cNvSpPr txBox="1"/>
          <p:nvPr userDrawn="1"/>
        </p:nvSpPr>
        <p:spPr>
          <a:xfrm>
            <a:off x="1670050" y="10712528"/>
            <a:ext cx="7010400" cy="369332"/>
          </a:xfrm>
          <a:prstGeom prst="rect">
            <a:avLst/>
          </a:prstGeom>
          <a:noFill/>
        </p:spPr>
        <p:txBody>
          <a:bodyPr wrap="square" rtlCol="0">
            <a:spAutoFit/>
          </a:bodyPr>
          <a:lstStyle/>
          <a:p>
            <a:pPr marL="0" marR="0" lvl="0" indent="0" algn="l" defTabSz="914357" rtl="0" eaLnBrk="1" fontAlgn="auto" latinLnBrk="0" hangingPunct="1">
              <a:lnSpc>
                <a:spcPct val="100000"/>
              </a:lnSpc>
              <a:spcBef>
                <a:spcPts val="0"/>
              </a:spcBef>
              <a:spcAft>
                <a:spcPts val="0"/>
              </a:spcAft>
              <a:buClrTx/>
              <a:buSzTx/>
              <a:buFontTx/>
              <a:buNone/>
              <a:tabLst/>
              <a:defRPr/>
            </a:pPr>
            <a:r>
              <a:rPr lang="en-US" sz="1800" b="0" i="1" dirty="0">
                <a:solidFill>
                  <a:schemeClr val="bg1"/>
                </a:solidFill>
                <a:latin typeface="Poppins" pitchFamily="2" charset="77"/>
              </a:rPr>
              <a:t>STEM Skills</a:t>
            </a:r>
          </a:p>
        </p:txBody>
      </p:sp>
      <p:sp>
        <p:nvSpPr>
          <p:cNvPr id="9" name="Holder 4">
            <a:extLst>
              <a:ext uri="{FF2B5EF4-FFF2-40B4-BE49-F238E27FC236}">
                <a16:creationId xmlns:a16="http://schemas.microsoft.com/office/drawing/2014/main" id="{11D47F15-D911-AC4F-8494-F82BF8873B42}"/>
              </a:ext>
            </a:extLst>
          </p:cNvPr>
          <p:cNvSpPr txBox="1">
            <a:spLocks/>
          </p:cNvSpPr>
          <p:nvPr userDrawn="1"/>
        </p:nvSpPr>
        <p:spPr>
          <a:xfrm>
            <a:off x="18357850" y="10712528"/>
            <a:ext cx="1136728" cy="346249"/>
          </a:xfrm>
          <a:prstGeom prst="rect">
            <a:avLst/>
          </a:prstGeom>
        </p:spPr>
        <p:txBody>
          <a:bodyPr lIns="0" tIns="0" rIns="0" bIns="0"/>
          <a:lstStyle>
            <a:defPPr>
              <a:defRPr lang="en-US"/>
            </a:defPPr>
            <a:lvl1pPr marL="0" algn="r" defTabSz="914400" rtl="0" eaLnBrk="1" latinLnBrk="0" hangingPunct="1">
              <a:defRPr sz="2250" b="1" i="0" kern="1200">
                <a:solidFill>
                  <a:schemeClr val="bg1"/>
                </a:solidFill>
                <a:latin typeface="Proxima Nova Semibold" panose="02000506030000020004" pitchFamily="2" charset="0"/>
                <a:ea typeface="+mn-ea"/>
                <a:cs typeface="Poppin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326">
              <a:spcBef>
                <a:spcPts val="219"/>
              </a:spcBef>
            </a:pPr>
            <a:fld id="{81D60167-4931-47E6-BA6A-407CBD079E47}" type="slidenum">
              <a:rPr lang="en-GB" sz="2249" b="0" i="0" smtClean="0">
                <a:solidFill>
                  <a:schemeClr val="bg1"/>
                </a:solidFill>
                <a:latin typeface="Poppins" pitchFamily="2" charset="77"/>
                <a:cs typeface="Poppins" pitchFamily="2" charset="77"/>
              </a:rPr>
              <a:pPr marL="60326">
                <a:spcBef>
                  <a:spcPts val="219"/>
                </a:spcBef>
              </a:pPr>
              <a:t>‹#›</a:t>
            </a:fld>
            <a:endParaRPr lang="en-GB" sz="2249" b="0" i="0" dirty="0">
              <a:solidFill>
                <a:schemeClr val="bg1"/>
              </a:solidFill>
              <a:latin typeface="Poppins" pitchFamily="2" charset="77"/>
              <a:cs typeface="Poppins" pitchFamily="2" charset="77"/>
            </a:endParaRPr>
          </a:p>
        </p:txBody>
      </p:sp>
      <p:sp>
        <p:nvSpPr>
          <p:cNvPr id="8" name="TextBox 7">
            <a:extLst>
              <a:ext uri="{FF2B5EF4-FFF2-40B4-BE49-F238E27FC236}">
                <a16:creationId xmlns:a16="http://schemas.microsoft.com/office/drawing/2014/main" id="{61AFD14E-4060-9D46-86C7-B257EB292C8F}"/>
              </a:ext>
            </a:extLst>
          </p:cNvPr>
          <p:cNvSpPr txBox="1"/>
          <p:nvPr userDrawn="1"/>
        </p:nvSpPr>
        <p:spPr>
          <a:xfrm>
            <a:off x="15496116" y="10712528"/>
            <a:ext cx="2937934" cy="369460"/>
          </a:xfrm>
          <a:prstGeom prst="rect">
            <a:avLst/>
          </a:prstGeom>
          <a:noFill/>
        </p:spPr>
        <p:txBody>
          <a:bodyPr wrap="square" rtlCol="0">
            <a:spAutoFit/>
          </a:bodyPr>
          <a:lstStyle/>
          <a:p>
            <a:r>
              <a:rPr lang="en-GB" sz="1801" b="0" i="1" kern="1200" dirty="0" err="1">
                <a:solidFill>
                  <a:schemeClr val="bg1"/>
                </a:solidFill>
                <a:effectLst/>
                <a:latin typeface="Poppins" pitchFamily="2" charset="77"/>
                <a:ea typeface="+mn-ea"/>
                <a:cs typeface="Poppins" pitchFamily="2" charset="77"/>
              </a:rPr>
              <a:t>www.thebigbang.org.uk</a:t>
            </a:r>
            <a:endParaRPr lang="en-GB" sz="1801" b="0" i="1" kern="1200" dirty="0">
              <a:solidFill>
                <a:schemeClr val="bg1"/>
              </a:solidFill>
              <a:effectLst/>
              <a:latin typeface="Poppins" pitchFamily="2" charset="77"/>
              <a:ea typeface="+mn-ea"/>
              <a:cs typeface="Poppins" pitchFamily="2" charset="77"/>
            </a:endParaRPr>
          </a:p>
        </p:txBody>
      </p:sp>
      <p:pic>
        <p:nvPicPr>
          <p:cNvPr id="2" name="Picture 1">
            <a:extLst>
              <a:ext uri="{FF2B5EF4-FFF2-40B4-BE49-F238E27FC236}">
                <a16:creationId xmlns:a16="http://schemas.microsoft.com/office/drawing/2014/main" id="{D4CA81FE-4597-C2D4-0999-51A803A3D094}"/>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79791" t="1104" r="-112" b="51718"/>
          <a:stretch/>
        </p:blipFill>
        <p:spPr>
          <a:xfrm>
            <a:off x="619750" y="10473683"/>
            <a:ext cx="936000" cy="912600"/>
          </a:xfrm>
          <a:prstGeom prst="rect">
            <a:avLst/>
          </a:prstGeom>
        </p:spPr>
      </p:pic>
    </p:spTree>
  </p:cSld>
  <p:clrMap bg1="lt1" tx1="dk1" bg2="lt2" tx2="dk2" accent1="accent1" accent2="accent2" accent3="accent3" accent4="accent4" accent5="accent5" accent6="accent6" hlink="hlink" folHlink="folHlink"/>
  <p:sldLayoutIdLst>
    <p:sldLayoutId id="2147483716" r:id="rId1"/>
    <p:sldLayoutId id="2147483718" r:id="rId2"/>
    <p:sldLayoutId id="2147483699" r:id="rId3"/>
    <p:sldLayoutId id="2147483719" r:id="rId4"/>
    <p:sldLayoutId id="2147483720" r:id="rId5"/>
    <p:sldLayoutId id="2147483721" r:id="rId6"/>
    <p:sldLayoutId id="2147483734" r:id="rId7"/>
    <p:sldLayoutId id="2147483733" r:id="rId8"/>
    <p:sldLayoutId id="2147483731" r:id="rId9"/>
    <p:sldLayoutId id="2147483730" r:id="rId10"/>
    <p:sldLayoutId id="2147483722" r:id="rId11"/>
    <p:sldLayoutId id="2147483732" r:id="rId12"/>
    <p:sldLayoutId id="2147483729" r:id="rId13"/>
    <p:sldLayoutId id="2147483723" r:id="rId14"/>
    <p:sldLayoutId id="2147483724" r:id="rId15"/>
    <p:sldLayoutId id="2147483725" r:id="rId16"/>
  </p:sldLayoutIdLst>
  <p:hf hdr="0" ftr="0" dt="0"/>
  <p:txStyles>
    <p:titleStyle>
      <a:lvl1pPr>
        <a:defRPr b="1" i="0">
          <a:latin typeface="Proxima Nova Semibold" panose="02000506030000020004" pitchFamily="2" charset="0"/>
          <a:ea typeface="+mj-ea"/>
          <a:cs typeface="+mj-cs"/>
        </a:defRPr>
      </a:lvl1pPr>
    </p:titleStyle>
    <p:bodyStyle>
      <a:lvl1pPr marL="0">
        <a:defRPr b="0" i="0">
          <a:latin typeface="Gotham-Light" pitchFamily="2" charset="0"/>
          <a:ea typeface="+mn-ea"/>
          <a:cs typeface="Poppins Medium" pitchFamily="2" charset="77"/>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bodyStyle>
    <p:otherStyle>
      <a:lvl1pPr marL="0">
        <a:defRPr>
          <a:latin typeface="+mn-lt"/>
          <a:ea typeface="+mn-ea"/>
          <a:cs typeface="+mn-cs"/>
        </a:defRPr>
      </a:lvl1pPr>
      <a:lvl2pPr marL="457206">
        <a:defRPr>
          <a:latin typeface="+mn-lt"/>
          <a:ea typeface="+mn-ea"/>
          <a:cs typeface="+mn-cs"/>
        </a:defRPr>
      </a:lvl2pPr>
      <a:lvl3pPr marL="914413">
        <a:defRPr>
          <a:latin typeface="+mn-lt"/>
          <a:ea typeface="+mn-ea"/>
          <a:cs typeface="+mn-cs"/>
        </a:defRPr>
      </a:lvl3pPr>
      <a:lvl4pPr marL="1371619">
        <a:defRPr>
          <a:latin typeface="+mn-lt"/>
          <a:ea typeface="+mn-ea"/>
          <a:cs typeface="+mn-cs"/>
        </a:defRPr>
      </a:lvl4pPr>
      <a:lvl5pPr marL="1828826">
        <a:defRPr>
          <a:latin typeface="+mn-lt"/>
          <a:ea typeface="+mn-ea"/>
          <a:cs typeface="+mn-cs"/>
        </a:defRPr>
      </a:lvl5pPr>
      <a:lvl6pPr marL="2286032">
        <a:defRPr>
          <a:latin typeface="+mn-lt"/>
          <a:ea typeface="+mn-ea"/>
          <a:cs typeface="+mn-cs"/>
        </a:defRPr>
      </a:lvl6pPr>
      <a:lvl7pPr marL="2743238">
        <a:defRPr>
          <a:latin typeface="+mn-lt"/>
          <a:ea typeface="+mn-ea"/>
          <a:cs typeface="+mn-cs"/>
        </a:defRPr>
      </a:lvl7pPr>
      <a:lvl8pPr marL="3200446">
        <a:defRPr>
          <a:latin typeface="+mn-lt"/>
          <a:ea typeface="+mn-ea"/>
          <a:cs typeface="+mn-cs"/>
        </a:defRPr>
      </a:lvl8pPr>
      <a:lvl9pPr marL="3657653">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neonfutures.org.uk/case-study/chewing-gum-production-engineer-maria-torres/"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neonfutures.org.uk/case-study/electronics-engineer-glenn-ward/"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neonfutures.org.uk/case-study/sports-engineer-patty-srinath/"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hyperlink" Target="https://neonfutures.org.uk/case-study/sports-engineer-sean-mcdermott/"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neonfutures.org.uk/case-study/transport-for-london-engineer-ian-rawlings/"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FC427B-BE91-5E41-A145-B7B5D61B1AD7}"/>
              </a:ext>
            </a:extLst>
          </p:cNvPr>
          <p:cNvSpPr>
            <a:spLocks noGrp="1"/>
          </p:cNvSpPr>
          <p:nvPr>
            <p:ph type="body" sz="quarter" idx="15"/>
          </p:nvPr>
        </p:nvSpPr>
        <p:spPr>
          <a:xfrm>
            <a:off x="4565650" y="9324653"/>
            <a:ext cx="14721393" cy="549273"/>
          </a:xfrm>
        </p:spPr>
        <p:txBody>
          <a:bodyPr/>
          <a:lstStyle/>
          <a:p>
            <a:endParaRPr lang="en-US" dirty="0"/>
          </a:p>
        </p:txBody>
      </p:sp>
    </p:spTree>
    <p:extLst>
      <p:ext uri="{BB962C8B-B14F-4D97-AF65-F5344CB8AC3E}">
        <p14:creationId xmlns:p14="http://schemas.microsoft.com/office/powerpoint/2010/main" val="1906318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182019" y="2369226"/>
            <a:ext cx="19089686" cy="6155532"/>
          </a:xfrm>
        </p:spPr>
        <p:txBody>
          <a:bodyPr/>
          <a:lstStyle/>
          <a:p>
            <a:pPr lvl="1" algn="ctr"/>
            <a:r>
              <a:rPr lang="en-US" sz="3600" b="1" dirty="0">
                <a:solidFill>
                  <a:schemeClr val="tx2"/>
                </a:solidFill>
              </a:rPr>
              <a:t>A key part of design thinking is being a creative thinker, and having many different ideas as solutions to a problem. In engineering and technology they like people who think outside of the box, and do not judge initial ideas. </a:t>
            </a:r>
          </a:p>
          <a:p>
            <a:pPr lvl="1" algn="ctr"/>
            <a:endParaRPr lang="en-US" sz="3600" b="1" dirty="0">
              <a:solidFill>
                <a:schemeClr val="tx2"/>
              </a:solidFill>
            </a:endParaRPr>
          </a:p>
          <a:p>
            <a:pPr lvl="1" algn="ctr"/>
            <a:r>
              <a:rPr lang="en-US" sz="3600" b="1" dirty="0">
                <a:solidFill>
                  <a:schemeClr val="tx2"/>
                </a:solidFill>
              </a:rPr>
              <a:t>Warm up your creative thinking skills: </a:t>
            </a:r>
          </a:p>
          <a:p>
            <a:pPr marL="1371606" lvl="1" indent="-914400" algn="ctr">
              <a:buAutoNum type="arabicPeriod"/>
            </a:pPr>
            <a:r>
              <a:rPr lang="en-US" sz="3600" b="1" dirty="0">
                <a:solidFill>
                  <a:schemeClr val="tx2"/>
                </a:solidFill>
              </a:rPr>
              <a:t>Each person picks an ordinary object in the room (e.g. chair, desk …)</a:t>
            </a:r>
          </a:p>
          <a:p>
            <a:pPr marL="1371606" lvl="1" indent="-914400" algn="ctr">
              <a:buAutoNum type="arabicPeriod"/>
            </a:pPr>
            <a:r>
              <a:rPr lang="en-US" sz="3600" b="1" dirty="0">
                <a:solidFill>
                  <a:schemeClr val="tx2"/>
                </a:solidFill>
              </a:rPr>
              <a:t>In the next three minutes write down as many alternative uses for that object you can imagine (e.g. clothes storage, ladder, obstacle course)</a:t>
            </a:r>
          </a:p>
          <a:p>
            <a:pPr marL="1371606" lvl="1" indent="-914400" algn="ctr">
              <a:buAutoNum type="arabicPeriod"/>
            </a:pPr>
            <a:r>
              <a:rPr lang="en-US" sz="3600" b="1" dirty="0">
                <a:solidFill>
                  <a:schemeClr val="tx2"/>
                </a:solidFill>
              </a:rPr>
              <a:t>Pick your </a:t>
            </a:r>
            <a:r>
              <a:rPr lang="en-US" sz="3600" b="1" dirty="0" err="1">
                <a:solidFill>
                  <a:schemeClr val="tx2"/>
                </a:solidFill>
              </a:rPr>
              <a:t>favourite</a:t>
            </a:r>
            <a:r>
              <a:rPr lang="en-US" sz="3600" b="1" dirty="0">
                <a:solidFill>
                  <a:schemeClr val="tx2"/>
                </a:solidFill>
              </a:rPr>
              <a:t> idea and share with the class.</a:t>
            </a:r>
          </a:p>
          <a:p>
            <a:pPr marL="1371606" lvl="1" indent="-914400" algn="ctr">
              <a:buAutoNum type="arabicPeriod"/>
            </a:pPr>
            <a:r>
              <a:rPr lang="en-US" sz="3600" b="1" dirty="0">
                <a:solidFill>
                  <a:schemeClr val="tx2"/>
                </a:solidFill>
              </a:rPr>
              <a:t>Whilst listening to others write down any ideas you liked. </a:t>
            </a:r>
          </a:p>
          <a:p>
            <a:pPr marL="1371606" lvl="1" indent="-914400" algn="ctr">
              <a:buAutoNum type="arabicPeriod"/>
            </a:pPr>
            <a:r>
              <a:rPr lang="en-US" sz="3600" b="1" dirty="0">
                <a:solidFill>
                  <a:schemeClr val="tx2"/>
                </a:solidFill>
              </a:rPr>
              <a:t>Vote on the winner. </a:t>
            </a:r>
          </a:p>
          <a:p>
            <a:pPr lvl="1" algn="ctr"/>
            <a:endParaRPr lang="en-US" sz="3600" b="1" dirty="0">
              <a:solidFill>
                <a:schemeClr val="tx2"/>
              </a:solidFill>
            </a:endParaRPr>
          </a:p>
          <a:p>
            <a:pPr lvl="1" algn="ctr"/>
            <a:r>
              <a:rPr lang="en-US" sz="3600" b="1" dirty="0">
                <a:solidFill>
                  <a:schemeClr val="tx2"/>
                </a:solidFill>
              </a:rPr>
              <a:t>Engineers are problem solvers – why is creativity so important for this? </a:t>
            </a:r>
            <a:endParaRPr lang="en-US" sz="4000" dirty="0"/>
          </a:p>
          <a:p>
            <a:pPr lvl="1"/>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7"/>
            <a:ext cx="17886265" cy="738665"/>
          </a:xfrm>
        </p:spPr>
        <p:txBody>
          <a:bodyPr/>
          <a:lstStyle/>
          <a:p>
            <a:r>
              <a:rPr lang="en-US" dirty="0"/>
              <a:t>Scenario – get your creative thinking skills warmed up</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1971015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8380510" cy="7202217"/>
          </a:xfrm>
        </p:spPr>
        <p:txBody>
          <a:bodyPr lIns="91440" tIns="45720" rIns="91440" bIns="45720" anchor="t"/>
          <a:lstStyle/>
          <a:p>
            <a:pPr marL="1143000" indent="-1143000">
              <a:buFont typeface="Arial" panose="020B0604020202020204" pitchFamily="34" charset="0"/>
              <a:buChar char="•"/>
            </a:pPr>
            <a:r>
              <a:rPr lang="en-US" sz="5400" i="0" dirty="0"/>
              <a:t>Groups of 4</a:t>
            </a:r>
          </a:p>
          <a:p>
            <a:pPr marL="1143000" indent="-1143000">
              <a:buFont typeface="Arial" panose="020B0604020202020204" pitchFamily="34" charset="0"/>
              <a:buChar char="•"/>
            </a:pPr>
            <a:r>
              <a:rPr lang="en-US" sz="5400" i="0" dirty="0">
                <a:latin typeface="Poppins"/>
                <a:cs typeface="Poppins"/>
              </a:rPr>
              <a:t>Challenge: create a structure that takes your ball the longest to travel from the start to the finish</a:t>
            </a:r>
          </a:p>
          <a:p>
            <a:pPr marL="1143000" indent="-1143000">
              <a:buFont typeface="Arial" panose="020B0604020202020204" pitchFamily="34" charset="0"/>
              <a:buChar char="•"/>
            </a:pPr>
            <a:r>
              <a:rPr lang="en-US" sz="5400" i="0" dirty="0"/>
              <a:t>Applying design thinking stages: </a:t>
            </a:r>
          </a:p>
          <a:p>
            <a:pPr marL="1600200" lvl="1" indent="-1143000">
              <a:buFont typeface="Arial" panose="020B0604020202020204" pitchFamily="34" charset="0"/>
              <a:buChar char="•"/>
            </a:pPr>
            <a:r>
              <a:rPr lang="en-US" sz="6300" dirty="0">
                <a:solidFill>
                  <a:schemeClr val="accent3"/>
                </a:solidFill>
                <a:latin typeface="Poppins"/>
                <a:cs typeface="Poppins"/>
              </a:rPr>
              <a:t>Ideas, choose one idea, prototype, test, tweak, implement</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374650" y="1089917"/>
            <a:ext cx="19729450" cy="907158"/>
          </a:xfrm>
        </p:spPr>
        <p:txBody>
          <a:bodyPr lIns="91440" tIns="45720" rIns="91440" bIns="45720" anchor="t"/>
          <a:lstStyle/>
          <a:p>
            <a:r>
              <a:rPr lang="en-US" sz="4800" i="0" dirty="0">
                <a:latin typeface="Poppins"/>
                <a:cs typeface="Poppins"/>
              </a:rPr>
              <a:t>Activity: apply design thinking (more detail on the next slide)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21479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715882" y="2628753"/>
            <a:ext cx="8773678" cy="7270534"/>
          </a:xfrm>
        </p:spPr>
        <p:txBody>
          <a:bodyPr/>
          <a:lstStyle/>
          <a:p>
            <a:r>
              <a:rPr lang="en-US" b="1" u="sng" dirty="0"/>
              <a:t>You have 25 minutes in total</a:t>
            </a:r>
          </a:p>
          <a:p>
            <a:r>
              <a:rPr lang="en-US" b="1" dirty="0"/>
              <a:t> - 5 minutes thinking of ideas with the resources you have.</a:t>
            </a:r>
          </a:p>
          <a:p>
            <a:r>
              <a:rPr lang="en-US" b="1" dirty="0"/>
              <a:t>- 10 minutes of making</a:t>
            </a:r>
          </a:p>
          <a:p>
            <a:r>
              <a:rPr lang="en-US" dirty="0"/>
              <a:t>- do a test and see what tweaks to make</a:t>
            </a:r>
          </a:p>
          <a:p>
            <a:r>
              <a:rPr lang="en-US" dirty="0"/>
              <a:t> </a:t>
            </a:r>
            <a:r>
              <a:rPr lang="en-US" b="1" dirty="0"/>
              <a:t>- 5 minutes of tweaking and improving</a:t>
            </a:r>
          </a:p>
          <a:p>
            <a:r>
              <a:rPr lang="en-US" dirty="0"/>
              <a:t>- do a test and see what tweaks to make</a:t>
            </a:r>
          </a:p>
          <a:p>
            <a:r>
              <a:rPr lang="en-US" b="1" dirty="0"/>
              <a:t>- 5 minutes of tweaking and improving</a:t>
            </a:r>
          </a:p>
          <a:p>
            <a:r>
              <a:rPr lang="en-US" b="1" dirty="0"/>
              <a:t>- present your design and see who wins! </a:t>
            </a:r>
          </a:p>
          <a:p>
            <a:endParaRPr lang="en-US" dirty="0"/>
          </a:p>
          <a:p>
            <a:endParaRPr lang="en-US" dirty="0"/>
          </a:p>
          <a:p>
            <a:endParaRPr lang="en-US" dirty="0"/>
          </a:p>
        </p:txBody>
      </p:sp>
      <p:sp>
        <p:nvSpPr>
          <p:cNvPr id="17" name="Text Placeholder 16">
            <a:extLst>
              <a:ext uri="{FF2B5EF4-FFF2-40B4-BE49-F238E27FC236}">
                <a16:creationId xmlns:a16="http://schemas.microsoft.com/office/drawing/2014/main" id="{3D5DE83D-8A73-8F4F-947D-5515D9EBC950}"/>
              </a:ext>
            </a:extLst>
          </p:cNvPr>
          <p:cNvSpPr>
            <a:spLocks noGrp="1"/>
          </p:cNvSpPr>
          <p:nvPr>
            <p:ph type="body" sz="quarter" idx="16"/>
          </p:nvPr>
        </p:nvSpPr>
        <p:spPr/>
        <p:txBody>
          <a:bodyPr/>
          <a:lstStyle/>
          <a:p>
            <a:r>
              <a:rPr lang="en-US" sz="2400" i="0" dirty="0"/>
              <a:t>Rules </a:t>
            </a:r>
          </a:p>
          <a:p>
            <a:pPr marL="0" indent="0">
              <a:buNone/>
            </a:pPr>
            <a:r>
              <a:rPr lang="en-US" sz="2400" i="0" dirty="0"/>
              <a:t> - The structure must stand without leaning on anything</a:t>
            </a:r>
          </a:p>
          <a:p>
            <a:pPr marL="0" indent="0">
              <a:buNone/>
            </a:pPr>
            <a:r>
              <a:rPr lang="en-US" sz="2400" i="0" dirty="0"/>
              <a:t>- The structure is on a flat surface, like the floor or a desk</a:t>
            </a:r>
          </a:p>
          <a:p>
            <a:pPr marL="0" indent="0">
              <a:buNone/>
            </a:pPr>
            <a:r>
              <a:rPr lang="en-US" sz="2400" i="0" dirty="0"/>
              <a:t>- The ball run must have an entrance point and an exit point</a:t>
            </a:r>
          </a:p>
          <a:p>
            <a:pPr marL="0" indent="0">
              <a:buNone/>
            </a:pPr>
            <a:r>
              <a:rPr lang="en-US" sz="2400" i="0" dirty="0"/>
              <a:t>- The ball must be placed at the start, and not pushed or dropped</a:t>
            </a:r>
          </a:p>
          <a:p>
            <a:pPr marL="0" indent="0">
              <a:buNone/>
            </a:pPr>
            <a:r>
              <a:rPr lang="en-US" sz="2400" i="0" dirty="0"/>
              <a:t>- Time starts when you let go of the ball at the start and it leaves the structure</a:t>
            </a:r>
          </a:p>
          <a:p>
            <a:pPr marL="0" indent="0">
              <a:buNone/>
            </a:pPr>
            <a:r>
              <a:rPr lang="en-US" sz="2400" i="0" dirty="0"/>
              <a:t>- If the ball stops for more than 10 seconds then it has to be removed and it starts again</a:t>
            </a:r>
          </a:p>
          <a:p>
            <a:pPr marL="0" indent="0">
              <a:buNone/>
            </a:pPr>
            <a:r>
              <a:rPr lang="en-US" sz="2400" i="0" dirty="0"/>
              <a:t>- Once the ball starts moving you cannot touch it again. </a:t>
            </a:r>
          </a:p>
          <a:p>
            <a:pPr marL="0" indent="0">
              <a:buNone/>
            </a:pPr>
            <a:r>
              <a:rPr lang="en-US" sz="2400" i="0" dirty="0"/>
              <a:t>- You cannot add anything to the ball</a:t>
            </a:r>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715882" y="617785"/>
            <a:ext cx="19388218" cy="845891"/>
          </a:xfrm>
        </p:spPr>
        <p:txBody>
          <a:bodyPr lIns="91440" tIns="45720" rIns="91440" bIns="45720" anchor="t"/>
          <a:lstStyle/>
          <a:p>
            <a:r>
              <a:rPr lang="en-US" sz="4800" dirty="0">
                <a:latin typeface="Poppins"/>
                <a:cs typeface="Poppins"/>
              </a:rPr>
              <a:t>Activity: Apply design thinking to making a structure that transports a ball the slowest.</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18" name="TextBox 17">
            <a:extLst>
              <a:ext uri="{FF2B5EF4-FFF2-40B4-BE49-F238E27FC236}">
                <a16:creationId xmlns:a16="http://schemas.microsoft.com/office/drawing/2014/main" id="{6E7A6F35-81A0-F17E-BC65-5B67977A6A11}"/>
              </a:ext>
            </a:extLst>
          </p:cNvPr>
          <p:cNvSpPr txBox="1"/>
          <p:nvPr/>
        </p:nvSpPr>
        <p:spPr>
          <a:xfrm>
            <a:off x="10875133" y="7712075"/>
            <a:ext cx="8206224" cy="267765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a:t>Reflection:</a:t>
            </a:r>
          </a:p>
          <a:p>
            <a:r>
              <a:rPr lang="en-US" sz="2400" dirty="0"/>
              <a:t>Which part of the Design Thinking Process did you enjoy the most? Are you a great creative thinker? Someone who is quick at putting ideas into practice? Could you quickly identify where improvements could be made? </a:t>
            </a:r>
          </a:p>
          <a:p>
            <a:endParaRPr lang="en-US" sz="2400" dirty="0"/>
          </a:p>
          <a:p>
            <a:r>
              <a:rPr lang="en-US" sz="2400" dirty="0"/>
              <a:t>How important was working in a team for this way of working?</a:t>
            </a:r>
            <a:endParaRPr lang="en-GB" sz="2400" dirty="0"/>
          </a:p>
        </p:txBody>
      </p:sp>
      <p:pic>
        <p:nvPicPr>
          <p:cNvPr id="4" name="Picture 3">
            <a:extLst>
              <a:ext uri="{FF2B5EF4-FFF2-40B4-BE49-F238E27FC236}">
                <a16:creationId xmlns:a16="http://schemas.microsoft.com/office/drawing/2014/main" id="{79BB6D83-42A5-3BAB-D6CB-579BF5B48E51}"/>
              </a:ext>
            </a:extLst>
          </p:cNvPr>
          <p:cNvPicPr>
            <a:picLocks noChangeAspect="1"/>
          </p:cNvPicPr>
          <p:nvPr/>
        </p:nvPicPr>
        <p:blipFill>
          <a:blip r:embed="rId3"/>
          <a:stretch>
            <a:fillRect/>
          </a:stretch>
        </p:blipFill>
        <p:spPr>
          <a:xfrm>
            <a:off x="2051050" y="5923885"/>
            <a:ext cx="6065763" cy="4046290"/>
          </a:xfrm>
          <a:prstGeom prst="rect">
            <a:avLst/>
          </a:prstGeom>
        </p:spPr>
      </p:pic>
    </p:spTree>
    <p:extLst>
      <p:ext uri="{BB962C8B-B14F-4D97-AF65-F5344CB8AC3E}">
        <p14:creationId xmlns:p14="http://schemas.microsoft.com/office/powerpoint/2010/main" val="25898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0B4FF2-E02A-A62F-94D6-0B6A25E7EF46}"/>
              </a:ext>
            </a:extLst>
          </p:cNvPr>
          <p:cNvSpPr>
            <a:spLocks noGrp="1"/>
          </p:cNvSpPr>
          <p:nvPr>
            <p:ph type="body" sz="quarter" idx="15"/>
          </p:nvPr>
        </p:nvSpPr>
        <p:spPr/>
        <p:txBody>
          <a:bodyPr/>
          <a:lstStyle/>
          <a:p>
            <a:r>
              <a:rPr lang="en-US" dirty="0"/>
              <a:t>Real world – Apply Design Thinking</a:t>
            </a:r>
            <a:endParaRPr lang="en-GB" dirty="0"/>
          </a:p>
        </p:txBody>
      </p:sp>
      <p:graphicFrame>
        <p:nvGraphicFramePr>
          <p:cNvPr id="5" name="Table 4">
            <a:extLst>
              <a:ext uri="{FF2B5EF4-FFF2-40B4-BE49-F238E27FC236}">
                <a16:creationId xmlns:a16="http://schemas.microsoft.com/office/drawing/2014/main" id="{428A9880-F619-49DF-48B1-AB8A0C8C1739}"/>
              </a:ext>
            </a:extLst>
          </p:cNvPr>
          <p:cNvGraphicFramePr>
            <a:graphicFrameLocks noGrp="1"/>
          </p:cNvGraphicFramePr>
          <p:nvPr>
            <p:extLst>
              <p:ext uri="{D42A27DB-BD31-4B8C-83A1-F6EECF244321}">
                <p14:modId xmlns:p14="http://schemas.microsoft.com/office/powerpoint/2010/main" val="512279758"/>
              </p:ext>
            </p:extLst>
          </p:nvPr>
        </p:nvGraphicFramePr>
        <p:xfrm>
          <a:off x="374651" y="2181358"/>
          <a:ext cx="19354797" cy="2926080"/>
        </p:xfrm>
        <a:graphic>
          <a:graphicData uri="http://schemas.openxmlformats.org/drawingml/2006/table">
            <a:tbl>
              <a:tblPr firstRow="1" bandRow="1">
                <a:tableStyleId>{073A0DAA-6AF3-43AB-8588-CEC1D06C72B9}</a:tableStyleId>
              </a:tblPr>
              <a:tblGrid>
                <a:gridCol w="9516109">
                  <a:extLst>
                    <a:ext uri="{9D8B030D-6E8A-4147-A177-3AD203B41FA5}">
                      <a16:colId xmlns:a16="http://schemas.microsoft.com/office/drawing/2014/main" val="2827241489"/>
                    </a:ext>
                  </a:extLst>
                </a:gridCol>
                <a:gridCol w="9838688">
                  <a:extLst>
                    <a:ext uri="{9D8B030D-6E8A-4147-A177-3AD203B41FA5}">
                      <a16:colId xmlns:a16="http://schemas.microsoft.com/office/drawing/2014/main" val="35711107"/>
                    </a:ext>
                  </a:extLst>
                </a:gridCol>
              </a:tblGrid>
              <a:tr h="507163">
                <a:tc gridSpan="2">
                  <a:txBody>
                    <a:bodyPr/>
                    <a:lstStyle/>
                    <a:p>
                      <a:r>
                        <a:rPr lang="en-US" sz="2800" dirty="0"/>
                        <a:t>Applying design thinking to these problems you may be given in school ….</a:t>
                      </a:r>
                      <a:endParaRPr lang="en-GB" sz="2800" dirty="0"/>
                    </a:p>
                  </a:txBody>
                  <a:tcPr/>
                </a:tc>
                <a:tc hMerge="1">
                  <a:txBody>
                    <a:bodyPr/>
                    <a:lstStyle/>
                    <a:p>
                      <a:endParaRPr lang="en-GB" dirty="0"/>
                    </a:p>
                  </a:txBody>
                  <a:tcPr/>
                </a:tc>
                <a:extLst>
                  <a:ext uri="{0D108BD9-81ED-4DB2-BD59-A6C34878D82A}">
                    <a16:rowId xmlns:a16="http://schemas.microsoft.com/office/drawing/2014/main" val="574065075"/>
                  </a:ext>
                </a:extLst>
              </a:tr>
              <a:tr h="660052">
                <a:tc>
                  <a:txBody>
                    <a:bodyPr/>
                    <a:lstStyle/>
                    <a:p>
                      <a:r>
                        <a:rPr lang="en-US" sz="2800" dirty="0"/>
                        <a:t>An essay with a question in the title</a:t>
                      </a:r>
                      <a:endParaRPr lang="en-GB" sz="2800" dirty="0"/>
                    </a:p>
                  </a:txBody>
                  <a:tcPr/>
                </a:tc>
                <a:tc>
                  <a:txBody>
                    <a:bodyPr/>
                    <a:lstStyle/>
                    <a:p>
                      <a:r>
                        <a:rPr lang="en-US" sz="2800" dirty="0"/>
                        <a:t>Start your essay outlining your problem and all the potential answers, before stating which one you will be following.</a:t>
                      </a:r>
                      <a:endParaRPr lang="en-GB" sz="2800" dirty="0"/>
                    </a:p>
                  </a:txBody>
                  <a:tcPr/>
                </a:tc>
                <a:extLst>
                  <a:ext uri="{0D108BD9-81ED-4DB2-BD59-A6C34878D82A}">
                    <a16:rowId xmlns:a16="http://schemas.microsoft.com/office/drawing/2014/main" val="1224512035"/>
                  </a:ext>
                </a:extLst>
              </a:tr>
              <a:tr h="128186">
                <a:tc>
                  <a:txBody>
                    <a:bodyPr/>
                    <a:lstStyle/>
                    <a:p>
                      <a:r>
                        <a:rPr lang="en-US" sz="2800" dirty="0"/>
                        <a:t>A </a:t>
                      </a:r>
                      <a:r>
                        <a:rPr lang="en-US" sz="2800" dirty="0" err="1"/>
                        <a:t>maths</a:t>
                      </a:r>
                      <a:r>
                        <a:rPr lang="en-US" sz="2800" dirty="0"/>
                        <a:t> problem with many different ways to answer it</a:t>
                      </a:r>
                      <a:endParaRPr lang="en-GB" sz="2800" dirty="0"/>
                    </a:p>
                  </a:txBody>
                  <a:tcPr/>
                </a:tc>
                <a:tc>
                  <a:txBody>
                    <a:bodyPr/>
                    <a:lstStyle/>
                    <a:p>
                      <a:r>
                        <a:rPr lang="en-US" sz="2800" dirty="0"/>
                        <a:t>Think through the approaches first, and then apply the one that best suits you.</a:t>
                      </a:r>
                      <a:endParaRPr lang="en-GB" sz="2800" dirty="0"/>
                    </a:p>
                  </a:txBody>
                  <a:tcPr/>
                </a:tc>
                <a:extLst>
                  <a:ext uri="{0D108BD9-81ED-4DB2-BD59-A6C34878D82A}">
                    <a16:rowId xmlns:a16="http://schemas.microsoft.com/office/drawing/2014/main" val="4284458574"/>
                  </a:ext>
                </a:extLst>
              </a:tr>
              <a:tr h="507163">
                <a:tc>
                  <a:txBody>
                    <a:bodyPr/>
                    <a:lstStyle/>
                    <a:p>
                      <a:r>
                        <a:rPr lang="en-US" sz="2800" dirty="0"/>
                        <a:t>Getting feedback on a piece of work</a:t>
                      </a:r>
                      <a:endParaRPr lang="en-GB" sz="2800" dirty="0"/>
                    </a:p>
                  </a:txBody>
                  <a:tcPr/>
                </a:tc>
                <a:tc>
                  <a:txBody>
                    <a:bodyPr/>
                    <a:lstStyle/>
                    <a:p>
                      <a:r>
                        <a:rPr lang="en-US" sz="2800" dirty="0"/>
                        <a:t>Using the feedback to improve it and resubmit the piece of work.</a:t>
                      </a:r>
                      <a:endParaRPr lang="en-GB" sz="2800" dirty="0"/>
                    </a:p>
                  </a:txBody>
                  <a:tcPr/>
                </a:tc>
                <a:extLst>
                  <a:ext uri="{0D108BD9-81ED-4DB2-BD59-A6C34878D82A}">
                    <a16:rowId xmlns:a16="http://schemas.microsoft.com/office/drawing/2014/main" val="1800138312"/>
                  </a:ext>
                </a:extLst>
              </a:tr>
            </a:tbl>
          </a:graphicData>
        </a:graphic>
      </p:graphicFrame>
      <p:sp>
        <p:nvSpPr>
          <p:cNvPr id="6" name="Text Placeholder 1">
            <a:extLst>
              <a:ext uri="{FF2B5EF4-FFF2-40B4-BE49-F238E27FC236}">
                <a16:creationId xmlns:a16="http://schemas.microsoft.com/office/drawing/2014/main" id="{08DB263D-F35F-E8E5-A3E7-A1893EB1492B}"/>
              </a:ext>
            </a:extLst>
          </p:cNvPr>
          <p:cNvSpPr txBox="1">
            <a:spLocks/>
          </p:cNvSpPr>
          <p:nvPr/>
        </p:nvSpPr>
        <p:spPr>
          <a:xfrm>
            <a:off x="374651" y="5460215"/>
            <a:ext cx="8991600" cy="3394860"/>
          </a:xfrm>
          <a:prstGeom prst="rect">
            <a:avLst/>
          </a:prstGeom>
        </p:spPr>
        <p:style>
          <a:lnRef idx="2">
            <a:schemeClr val="accent4"/>
          </a:lnRef>
          <a:fillRef idx="1">
            <a:schemeClr val="lt1"/>
          </a:fillRef>
          <a:effectRef idx="0">
            <a:schemeClr val="accent4"/>
          </a:effectRef>
          <a:fontRef idx="minor">
            <a:schemeClr val="dk1"/>
          </a:fontRef>
        </p:style>
        <p:txBody>
          <a:bodyPr/>
          <a:lstStyle>
            <a:lvl1pPr marL="0">
              <a:lnSpc>
                <a:spcPts val="8000"/>
              </a:lnSpc>
              <a:defRPr sz="7500" b="1" i="1" spc="-150">
                <a:solidFill>
                  <a:schemeClr val="bg1"/>
                </a:solidFill>
                <a:latin typeface="Poppins" pitchFamily="2" charset="77"/>
                <a:ea typeface="+mn-ea"/>
                <a:cs typeface="Poppins" pitchFamily="2" charset="77"/>
              </a:defRPr>
            </a:lvl1pPr>
            <a:lvl2pPr marL="457206">
              <a:defRPr sz="8401">
                <a:solidFill>
                  <a:schemeClr val="dk1"/>
                </a:solidFill>
                <a:latin typeface="Poppins" pitchFamily="2" charset="77"/>
                <a:ea typeface="+mn-ea"/>
                <a:cs typeface="Poppins" pitchFamily="2" charset="77"/>
              </a:defRPr>
            </a:lvl2pPr>
            <a:lvl3pPr marL="914413">
              <a:defRPr sz="8401">
                <a:solidFill>
                  <a:schemeClr val="dk1"/>
                </a:solidFill>
                <a:latin typeface="Poppins" pitchFamily="2" charset="77"/>
                <a:ea typeface="+mn-ea"/>
                <a:cs typeface="Poppins" pitchFamily="2" charset="77"/>
              </a:defRPr>
            </a:lvl3pPr>
            <a:lvl4pPr marL="1371619">
              <a:defRPr sz="8401">
                <a:solidFill>
                  <a:schemeClr val="dk1"/>
                </a:solidFill>
                <a:latin typeface="Poppins" pitchFamily="2" charset="77"/>
                <a:ea typeface="+mn-ea"/>
                <a:cs typeface="Poppins" pitchFamily="2" charset="77"/>
              </a:defRPr>
            </a:lvl4pPr>
            <a:lvl5pPr marL="1828826">
              <a:defRPr sz="8401">
                <a:solidFill>
                  <a:schemeClr val="dk1"/>
                </a:solidFill>
                <a:latin typeface="Poppins" pitchFamily="2" charset="77"/>
                <a:ea typeface="+mn-ea"/>
                <a:cs typeface="Poppins" pitchFamily="2" charset="77"/>
              </a:defRPr>
            </a:lvl5pPr>
            <a:lvl6pPr marL="2286032">
              <a:defRPr>
                <a:solidFill>
                  <a:schemeClr val="dk1"/>
                </a:solidFill>
                <a:latin typeface="+mn-lt"/>
                <a:ea typeface="+mn-ea"/>
                <a:cs typeface="+mn-cs"/>
              </a:defRPr>
            </a:lvl6pPr>
            <a:lvl7pPr marL="2743238">
              <a:defRPr>
                <a:solidFill>
                  <a:schemeClr val="dk1"/>
                </a:solidFill>
                <a:latin typeface="+mn-lt"/>
                <a:ea typeface="+mn-ea"/>
                <a:cs typeface="+mn-cs"/>
              </a:defRPr>
            </a:lvl7pPr>
            <a:lvl8pPr marL="3200446">
              <a:defRPr>
                <a:solidFill>
                  <a:schemeClr val="dk1"/>
                </a:solidFill>
                <a:latin typeface="+mn-lt"/>
                <a:ea typeface="+mn-ea"/>
                <a:cs typeface="+mn-cs"/>
              </a:defRPr>
            </a:lvl8pPr>
            <a:lvl9pPr marL="3657653">
              <a:defRPr>
                <a:solidFill>
                  <a:schemeClr val="dk1"/>
                </a:solidFill>
                <a:latin typeface="+mn-lt"/>
                <a:ea typeface="+mn-ea"/>
                <a:cs typeface="+mn-cs"/>
              </a:defRPr>
            </a:lvl9pPr>
          </a:lstStyle>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At work, when presented with a problem people can apply the Design Thinking Process to know where to start. They can think of different ways to solve it, try out one idea,, get feedback on it and then develop it further. </a:t>
            </a:r>
          </a:p>
          <a:p>
            <a:pPr defTabSz="914400">
              <a:lnSpc>
                <a:spcPct val="100000"/>
              </a:lnSpc>
              <a:buClr>
                <a:srgbClr val="282727"/>
              </a:buClr>
              <a:buSzPct val="120000"/>
              <a:defRPr/>
            </a:pPr>
            <a:endParaRPr lang="en-US" sz="2000" b="0" i="0" kern="0" spc="0" dirty="0">
              <a:solidFill>
                <a:srgbClr val="26213F"/>
              </a:solidFill>
              <a:latin typeface="Poppins Light" pitchFamily="2" charset="77"/>
              <a:cs typeface="Poppins Medium" pitchFamily="2" charset="77"/>
            </a:endParaRPr>
          </a:p>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Maria Torres is a Quality Engineer and uses this approach in her work for </a:t>
            </a:r>
            <a:r>
              <a:rPr lang="en-US" sz="2000" b="0" i="0" kern="0" spc="0" dirty="0" err="1">
                <a:solidFill>
                  <a:srgbClr val="26213F"/>
                </a:solidFill>
                <a:latin typeface="Poppins Light" pitchFamily="2" charset="77"/>
                <a:cs typeface="Poppins Medium" pitchFamily="2" charset="77"/>
              </a:rPr>
              <a:t>Wrigleys</a:t>
            </a:r>
            <a:r>
              <a:rPr lang="en-US" sz="2000" b="0" i="0" kern="0" spc="0" dirty="0">
                <a:solidFill>
                  <a:srgbClr val="26213F"/>
                </a:solidFill>
                <a:latin typeface="Poppins Light" pitchFamily="2" charset="77"/>
                <a:cs typeface="Poppins Medium" pitchFamily="2" charset="77"/>
              </a:rPr>
              <a:t>. She is asked to make new products, and then runs trials in the chewing gum factory to see which ideas are best.</a:t>
            </a:r>
          </a:p>
          <a:p>
            <a:pPr defTabSz="914400">
              <a:lnSpc>
                <a:spcPct val="100000"/>
              </a:lnSpc>
              <a:buClr>
                <a:srgbClr val="282727"/>
              </a:buClr>
              <a:buSzPct val="120000"/>
              <a:defRPr/>
            </a:pPr>
            <a:r>
              <a:rPr lang="en-GB" sz="2000" b="0" i="0" kern="0" spc="0" dirty="0">
                <a:solidFill>
                  <a:srgbClr val="26213F"/>
                </a:solidFill>
                <a:latin typeface="Poppins Light" pitchFamily="2" charset="77"/>
                <a:cs typeface="Poppins Medium" pitchFamily="2" charset="77"/>
                <a:hlinkClick r:id="rId3"/>
              </a:rPr>
              <a:t>https://neonfutures.org.uk/case-study/chewing-gum-production-engineer-maria-torres/</a:t>
            </a:r>
            <a:r>
              <a:rPr lang="en-GB" sz="2000" b="0" i="0" kern="0" spc="0" dirty="0">
                <a:solidFill>
                  <a:srgbClr val="26213F"/>
                </a:solidFill>
                <a:latin typeface="Poppins Light" pitchFamily="2" charset="77"/>
                <a:cs typeface="Poppins Medium" pitchFamily="2" charset="77"/>
              </a:rPr>
              <a:t> </a:t>
            </a:r>
            <a:endParaRPr lang="en-US" sz="2000" b="0" i="0" kern="0" spc="0" dirty="0">
              <a:solidFill>
                <a:srgbClr val="26213F"/>
              </a:solidFill>
              <a:latin typeface="Poppins Light" pitchFamily="2" charset="77"/>
              <a:cs typeface="Poppins Medium" pitchFamily="2" charset="77"/>
            </a:endParaRPr>
          </a:p>
        </p:txBody>
      </p:sp>
      <p:pic>
        <p:nvPicPr>
          <p:cNvPr id="7" name="Picture 6">
            <a:extLst>
              <a:ext uri="{FF2B5EF4-FFF2-40B4-BE49-F238E27FC236}">
                <a16:creationId xmlns:a16="http://schemas.microsoft.com/office/drawing/2014/main" id="{AE98AE06-28D3-9B34-0020-386D1D29C43D}"/>
              </a:ext>
            </a:extLst>
          </p:cNvPr>
          <p:cNvPicPr>
            <a:picLocks noChangeAspect="1"/>
          </p:cNvPicPr>
          <p:nvPr/>
        </p:nvPicPr>
        <p:blipFill rotWithShape="1">
          <a:blip r:embed="rId4"/>
          <a:srcRect l="17200"/>
          <a:stretch/>
        </p:blipFill>
        <p:spPr>
          <a:xfrm>
            <a:off x="6679325" y="8467706"/>
            <a:ext cx="4363222" cy="2334429"/>
          </a:xfrm>
          <a:prstGeom prst="rect">
            <a:avLst/>
          </a:prstGeom>
        </p:spPr>
      </p:pic>
      <p:sp>
        <p:nvSpPr>
          <p:cNvPr id="8" name="TextBox 7">
            <a:extLst>
              <a:ext uri="{FF2B5EF4-FFF2-40B4-BE49-F238E27FC236}">
                <a16:creationId xmlns:a16="http://schemas.microsoft.com/office/drawing/2014/main" id="{7A290FF6-FA45-AE70-30F8-1D023DDFE328}"/>
              </a:ext>
            </a:extLst>
          </p:cNvPr>
          <p:cNvSpPr txBox="1"/>
          <p:nvPr/>
        </p:nvSpPr>
        <p:spPr>
          <a:xfrm>
            <a:off x="10737851" y="6034260"/>
            <a:ext cx="8991600" cy="1815882"/>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rtlCol="0" anchor="t">
            <a:spAutoFit/>
          </a:bodyPr>
          <a:lstStyle/>
          <a:p>
            <a:r>
              <a:rPr lang="en-US" sz="2800" b="1" u="sng" dirty="0"/>
              <a:t>Reflection</a:t>
            </a:r>
          </a:p>
          <a:p>
            <a:r>
              <a:rPr lang="en-US" sz="2800"/>
              <a:t>Are there other ways you can use the design thinking </a:t>
            </a:r>
            <a:r>
              <a:rPr lang="en-US" sz="2800" dirty="0"/>
              <a:t>Approach in your life? Could it be outside of school? Could it be in a creative lesson? </a:t>
            </a:r>
          </a:p>
        </p:txBody>
      </p:sp>
    </p:spTree>
    <p:extLst>
      <p:ext uri="{BB962C8B-B14F-4D97-AF65-F5344CB8AC3E}">
        <p14:creationId xmlns:p14="http://schemas.microsoft.com/office/powerpoint/2010/main" val="1204936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831850" y="3521075"/>
            <a:ext cx="17976850" cy="1260475"/>
          </a:xfrm>
        </p:spPr>
        <p:txBody>
          <a:bodyPr/>
          <a:lstStyle/>
          <a:p>
            <a:r>
              <a:rPr lang="en-US" sz="6600" dirty="0"/>
              <a:t>Short activities to practice and develop key STEM skills</a:t>
            </a:r>
          </a:p>
          <a:p>
            <a:endParaRPr lang="en-US" sz="6600" dirty="0"/>
          </a:p>
          <a:p>
            <a:r>
              <a:rPr lang="en-US" sz="6600" dirty="0"/>
              <a:t>COMPUTATIONAL THINKING</a:t>
            </a:r>
          </a:p>
          <a:p>
            <a:r>
              <a:rPr lang="en-US" sz="6600" dirty="0"/>
              <a:t>Use computational thinking to create instructions to a challenge</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6334125" y="2225675"/>
            <a:ext cx="6972300" cy="1066800"/>
          </a:xfrm>
        </p:spPr>
        <p:txBody>
          <a:bodyPr/>
          <a:lstStyle/>
          <a:p>
            <a:r>
              <a:rPr lang="en-US" dirty="0"/>
              <a:t>STEM SKILLS</a:t>
            </a:r>
          </a:p>
        </p:txBody>
      </p:sp>
    </p:spTree>
    <p:extLst>
      <p:ext uri="{BB962C8B-B14F-4D97-AF65-F5344CB8AC3E}">
        <p14:creationId xmlns:p14="http://schemas.microsoft.com/office/powerpoint/2010/main" val="3565576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Oval 4">
            <a:extLst>
              <a:ext uri="{FF2B5EF4-FFF2-40B4-BE49-F238E27FC236}">
                <a16:creationId xmlns:a16="http://schemas.microsoft.com/office/drawing/2014/main" id="{BFE5DEEA-C55C-B442-9C7F-D5CE7CDC3BD1}"/>
              </a:ext>
            </a:extLst>
          </p:cNvPr>
          <p:cNvSpPr/>
          <p:nvPr/>
        </p:nvSpPr>
        <p:spPr>
          <a:xfrm>
            <a:off x="13616359" y="1071053"/>
            <a:ext cx="5821737" cy="2518176"/>
          </a:xfrm>
          <a:prstGeom prst="wedgeRoundRectCallout">
            <a:avLst/>
          </a:prstGeom>
          <a:noFill/>
          <a:ln>
            <a:solidFill>
              <a:srgbClr val="14E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383778" y="4090647"/>
            <a:ext cx="19336543" cy="6155532"/>
          </a:xfrm>
        </p:spPr>
        <p:txBody>
          <a:bodyPr lIns="91440" tIns="45720" rIns="91440" bIns="45720" anchor="t"/>
          <a:lstStyle/>
          <a:p>
            <a:pPr algn="l"/>
            <a:r>
              <a:rPr lang="en-US" sz="4400" dirty="0"/>
              <a:t>People working in engineering and technology use computational thinking to break down problems and help others to solve them.</a:t>
            </a:r>
            <a:endParaRPr lang="en-US"/>
          </a:p>
          <a:p>
            <a:pPr algn="l"/>
            <a:r>
              <a:rPr lang="en-US" sz="4400" dirty="0"/>
              <a:t>Computational Thinking Skills: </a:t>
            </a:r>
            <a:r>
              <a:rPr lang="en-US" sz="4400" b="0" dirty="0"/>
              <a:t>Where you can take a large problem, break it down into smaller parts and create instructions for someone else to solve it. </a:t>
            </a:r>
          </a:p>
          <a:p>
            <a:pPr algn="ctr"/>
            <a:endParaRPr lang="en-US" sz="44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STEM Skill – Computational Thinking</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4" name="TextBox 3">
            <a:extLst>
              <a:ext uri="{FF2B5EF4-FFF2-40B4-BE49-F238E27FC236}">
                <a16:creationId xmlns:a16="http://schemas.microsoft.com/office/drawing/2014/main" id="{D2D9190F-947C-E86B-585D-005FBD86B02B}"/>
              </a:ext>
            </a:extLst>
          </p:cNvPr>
          <p:cNvSpPr txBox="1"/>
          <p:nvPr/>
        </p:nvSpPr>
        <p:spPr>
          <a:xfrm>
            <a:off x="14288897" y="1467207"/>
            <a:ext cx="4492849" cy="1938992"/>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en-US" sz="2400" b="1" dirty="0">
                <a:latin typeface="Poppins"/>
                <a:cs typeface="Poppins"/>
              </a:rPr>
              <a:t>Have you ever said </a:t>
            </a:r>
            <a:r>
              <a:rPr lang="en-US" sz="2400" b="1" dirty="0">
                <a:solidFill>
                  <a:srgbClr val="000A2B"/>
                </a:solidFill>
                <a:latin typeface="Poppins"/>
                <a:cs typeface="Poppins"/>
              </a:rPr>
              <a:t>"</a:t>
            </a:r>
            <a:r>
              <a:rPr lang="en-US" sz="2400" b="1" dirty="0">
                <a:solidFill>
                  <a:srgbClr val="14ED99"/>
                </a:solidFill>
                <a:latin typeface="Poppins"/>
                <a:cs typeface="Poppins"/>
              </a:rPr>
              <a:t>How did they do that</a:t>
            </a:r>
            <a:r>
              <a:rPr lang="en-US" sz="2400" b="1" dirty="0">
                <a:latin typeface="Poppins"/>
                <a:cs typeface="Poppins"/>
              </a:rPr>
              <a:t>’’? This skill helps to break down the stages to make something easier to understand.</a:t>
            </a:r>
            <a:endParaRPr lang="en-GB" sz="2400" b="1">
              <a:latin typeface="Poppins"/>
              <a:cs typeface="Poppins"/>
            </a:endParaRPr>
          </a:p>
        </p:txBody>
      </p:sp>
    </p:spTree>
    <p:extLst>
      <p:ext uri="{BB962C8B-B14F-4D97-AF65-F5344CB8AC3E}">
        <p14:creationId xmlns:p14="http://schemas.microsoft.com/office/powerpoint/2010/main" val="2506815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114170" y="2194726"/>
            <a:ext cx="19989930" cy="6155532"/>
          </a:xfrm>
        </p:spPr>
        <p:txBody>
          <a:bodyPr/>
          <a:lstStyle/>
          <a:p>
            <a:pPr lvl="1" algn="ctr"/>
            <a:r>
              <a:rPr lang="en-US" sz="3600" b="1" dirty="0">
                <a:solidFill>
                  <a:schemeClr val="tx2"/>
                </a:solidFill>
              </a:rPr>
              <a:t>A key part of computational thinking is seeing all of the details, so that you can provide the best instructions that don’t miss anything.  To test how well you notice details – you have 1 minute to figure out how many triangles there are …</a:t>
            </a: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endParaRPr lang="en-US" sz="3600" b="1" dirty="0">
              <a:solidFill>
                <a:schemeClr val="tx2"/>
              </a:solidFill>
            </a:endParaRPr>
          </a:p>
          <a:p>
            <a:pPr lvl="1" algn="ctr"/>
            <a:r>
              <a:rPr lang="en-US" sz="3600" b="1" dirty="0">
                <a:solidFill>
                  <a:schemeClr val="tx2"/>
                </a:solidFill>
              </a:rPr>
              <a:t>Why are people who see the details really valued in engineering and technology? </a:t>
            </a:r>
            <a:endParaRPr lang="en-US" sz="4000" dirty="0"/>
          </a:p>
          <a:p>
            <a:pPr lvl="1"/>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7"/>
            <a:ext cx="17886265" cy="738665"/>
          </a:xfrm>
        </p:spPr>
        <p:txBody>
          <a:bodyPr/>
          <a:lstStyle/>
          <a:p>
            <a:r>
              <a:rPr lang="en-US" dirty="0"/>
              <a:t>Scenario – notice the details</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 name="AutoShape 2" descr="Spot the Difference">
            <a:extLst>
              <a:ext uri="{FF2B5EF4-FFF2-40B4-BE49-F238E27FC236}">
                <a16:creationId xmlns:a16="http://schemas.microsoft.com/office/drawing/2014/main" id="{573A3E7A-1CE8-752A-3574-1143DC70C1F7}"/>
              </a:ext>
            </a:extLst>
          </p:cNvPr>
          <p:cNvSpPr>
            <a:spLocks noChangeAspect="1" noChangeArrowheads="1"/>
          </p:cNvSpPr>
          <p:nvPr/>
        </p:nvSpPr>
        <p:spPr bwMode="auto">
          <a:xfrm>
            <a:off x="9899650" y="5502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36" name="Group 35">
            <a:extLst>
              <a:ext uri="{FF2B5EF4-FFF2-40B4-BE49-F238E27FC236}">
                <a16:creationId xmlns:a16="http://schemas.microsoft.com/office/drawing/2014/main" id="{8E4E3EDF-BBD3-CDA7-0B94-3FCD953EFB27}"/>
              </a:ext>
            </a:extLst>
          </p:cNvPr>
          <p:cNvGrpSpPr/>
          <p:nvPr/>
        </p:nvGrpSpPr>
        <p:grpSpPr>
          <a:xfrm>
            <a:off x="6420513" y="4028679"/>
            <a:ext cx="6477000" cy="5040211"/>
            <a:chOff x="6420513" y="4123997"/>
            <a:chExt cx="6477000" cy="5040211"/>
          </a:xfrm>
        </p:grpSpPr>
        <p:sp>
          <p:nvSpPr>
            <p:cNvPr id="4" name="Isosceles Triangle 3">
              <a:extLst>
                <a:ext uri="{FF2B5EF4-FFF2-40B4-BE49-F238E27FC236}">
                  <a16:creationId xmlns:a16="http://schemas.microsoft.com/office/drawing/2014/main" id="{C53DDDF9-3EAE-F08E-6B76-35C2D5D70FD9}"/>
                </a:ext>
              </a:extLst>
            </p:cNvPr>
            <p:cNvSpPr/>
            <p:nvPr/>
          </p:nvSpPr>
          <p:spPr>
            <a:xfrm>
              <a:off x="6420513" y="4123997"/>
              <a:ext cx="6477000" cy="5029200"/>
            </a:xfrm>
            <a:prstGeom prst="triangle">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pSp>
          <p:nvGrpSpPr>
            <p:cNvPr id="35" name="Group 34">
              <a:extLst>
                <a:ext uri="{FF2B5EF4-FFF2-40B4-BE49-F238E27FC236}">
                  <a16:creationId xmlns:a16="http://schemas.microsoft.com/office/drawing/2014/main" id="{0F8F0712-66F4-E8F3-041E-DF327BE4AAFD}"/>
                </a:ext>
              </a:extLst>
            </p:cNvPr>
            <p:cNvGrpSpPr/>
            <p:nvPr/>
          </p:nvGrpSpPr>
          <p:grpSpPr>
            <a:xfrm>
              <a:off x="7517851" y="4135008"/>
              <a:ext cx="4267200" cy="5029200"/>
              <a:chOff x="7529888" y="4123997"/>
              <a:chExt cx="4267200" cy="5029200"/>
            </a:xfrm>
          </p:grpSpPr>
          <p:cxnSp>
            <p:nvCxnSpPr>
              <p:cNvPr id="27" name="Straight Connector 26">
                <a:extLst>
                  <a:ext uri="{FF2B5EF4-FFF2-40B4-BE49-F238E27FC236}">
                    <a16:creationId xmlns:a16="http://schemas.microsoft.com/office/drawing/2014/main" id="{F2C60B59-3FF7-CD3B-F39F-4744F2505AB4}"/>
                  </a:ext>
                </a:extLst>
              </p:cNvPr>
              <p:cNvCxnSpPr>
                <a:stCxn id="4" idx="0"/>
              </p:cNvCxnSpPr>
              <p:nvPr/>
            </p:nvCxnSpPr>
            <p:spPr>
              <a:xfrm flipH="1">
                <a:off x="8451850" y="4123997"/>
                <a:ext cx="1207163" cy="502920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AA16F4E2-5E4F-5ACE-4D66-7E3E4ABAA6B5}"/>
                  </a:ext>
                </a:extLst>
              </p:cNvPr>
              <p:cNvCxnSpPr>
                <a:stCxn id="4" idx="0"/>
              </p:cNvCxnSpPr>
              <p:nvPr/>
            </p:nvCxnSpPr>
            <p:spPr>
              <a:xfrm>
                <a:off x="9659013" y="4123997"/>
                <a:ext cx="1288387" cy="502920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9E900748-8E8B-3549-4B2D-604C51AAD111}"/>
                  </a:ext>
                </a:extLst>
              </p:cNvPr>
              <p:cNvCxnSpPr>
                <a:cxnSpLocks/>
              </p:cNvCxnSpPr>
              <p:nvPr/>
            </p:nvCxnSpPr>
            <p:spPr>
              <a:xfrm>
                <a:off x="7529888" y="7395092"/>
                <a:ext cx="4267200" cy="0"/>
              </a:xfrm>
              <a:prstGeom prst="line">
                <a:avLst/>
              </a:prstGeom>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83640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8380510" cy="7202217"/>
          </a:xfrm>
        </p:spPr>
        <p:txBody>
          <a:bodyPr/>
          <a:lstStyle/>
          <a:p>
            <a:pPr marL="1143000" indent="-1143000">
              <a:buFont typeface="Arial" panose="020B0604020202020204" pitchFamily="34" charset="0"/>
              <a:buChar char="•"/>
            </a:pPr>
            <a:r>
              <a:rPr lang="en-US" sz="5400" i="0" dirty="0"/>
              <a:t>Groups of 4</a:t>
            </a:r>
          </a:p>
          <a:p>
            <a:pPr marL="1143000" indent="-1143000">
              <a:buFont typeface="Arial" panose="020B0604020202020204" pitchFamily="34" charset="0"/>
              <a:buChar char="•"/>
            </a:pPr>
            <a:r>
              <a:rPr lang="en-US" sz="5400" i="0" dirty="0"/>
              <a:t>Challenge: Each person creates a set of instructions to get through someone else’s maze. </a:t>
            </a:r>
          </a:p>
          <a:p>
            <a:pPr marL="1143000" indent="-1143000">
              <a:buFont typeface="Arial" panose="020B0604020202020204" pitchFamily="34" charset="0"/>
              <a:buChar char="•"/>
            </a:pPr>
            <a:r>
              <a:rPr lang="en-US" sz="5400" i="0" dirty="0"/>
              <a:t>Applying computational thinking: </a:t>
            </a:r>
          </a:p>
          <a:p>
            <a:pPr marL="1600206" lvl="1" indent="-1143000">
              <a:buFont typeface="Arial" panose="020B0604020202020204" pitchFamily="34" charset="0"/>
              <a:buChar char="•"/>
            </a:pPr>
            <a:r>
              <a:rPr lang="en-US" sz="6301" i="0" dirty="0">
                <a:solidFill>
                  <a:schemeClr val="accent3"/>
                </a:solidFill>
              </a:rPr>
              <a:t>Breaking it down, focusing in, writing instructions</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374650" y="675522"/>
            <a:ext cx="19729450" cy="907158"/>
          </a:xfrm>
        </p:spPr>
        <p:txBody>
          <a:bodyPr/>
          <a:lstStyle/>
          <a:p>
            <a:r>
              <a:rPr lang="en-US" i="0" dirty="0"/>
              <a:t>Activity: Apply Computational Thinking (more detail on the next slide)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2966313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446545" y="2378075"/>
            <a:ext cx="8773678" cy="7270534"/>
          </a:xfrm>
        </p:spPr>
        <p:txBody>
          <a:bodyPr/>
          <a:lstStyle/>
          <a:p>
            <a:r>
              <a:rPr lang="en-US" b="1" u="sng" dirty="0"/>
              <a:t>1. Draw your maze in 2 minutes</a:t>
            </a:r>
          </a:p>
          <a:p>
            <a:r>
              <a:rPr lang="en-US" dirty="0"/>
              <a:t> - It should have one entrance and one exit</a:t>
            </a:r>
          </a:p>
          <a:p>
            <a:r>
              <a:rPr lang="en-US" dirty="0"/>
              <a:t>- You can start by drawing a square, then another square inside that first square, then more and more squares inside each other. You can then erase lines to complete your design. </a:t>
            </a:r>
          </a:p>
          <a:p>
            <a:r>
              <a:rPr lang="en-US" b="1" u="sng" dirty="0"/>
              <a:t>2. Give your maze to another person on your table. </a:t>
            </a:r>
            <a:r>
              <a:rPr lang="en-US" dirty="0"/>
              <a:t>Pass them around in a clockwise direction. </a:t>
            </a:r>
          </a:p>
          <a:p>
            <a:r>
              <a:rPr lang="en-US" b="1" u="sng" dirty="0"/>
              <a:t>3. With someone else’s maze write instructions to how you complete it from start to finish. Write them in 5 minutes. Leave space between each instruction.</a:t>
            </a:r>
          </a:p>
          <a:p>
            <a:r>
              <a:rPr lang="en-US" dirty="0"/>
              <a:t> - Imagine they are only following your instructions and not seeing the maze in front of them. Ask yourself the following questions:</a:t>
            </a:r>
          </a:p>
          <a:p>
            <a:r>
              <a:rPr lang="en-US" dirty="0"/>
              <a:t> - When do they stop? </a:t>
            </a:r>
          </a:p>
          <a:p>
            <a:r>
              <a:rPr lang="en-US" dirty="0"/>
              <a:t>- How far should they continue going? </a:t>
            </a:r>
          </a:p>
          <a:p>
            <a:r>
              <a:rPr lang="en-US" dirty="0"/>
              <a:t>- Do you need to add a scale to help them navigate the maze? </a:t>
            </a:r>
          </a:p>
          <a:p>
            <a:r>
              <a:rPr lang="en-US" b="1" u="sng" dirty="0"/>
              <a:t>4. Pass the maze and instructions you have to another person on your table. </a:t>
            </a:r>
            <a:r>
              <a:rPr lang="en-US" dirty="0"/>
              <a:t>Continue passing them around in a clockwise directions. </a:t>
            </a:r>
          </a:p>
          <a:p>
            <a:r>
              <a:rPr lang="en-US" b="1" u="sng" dirty="0"/>
              <a:t>5. Use the instructions to direct you in the maze and then make tweaks where needed in 5 minutes. Use the space around each instruction to cross out and change, or add information. </a:t>
            </a:r>
          </a:p>
          <a:p>
            <a:r>
              <a:rPr lang="en-US" dirty="0"/>
              <a:t> - Could they be more specific? </a:t>
            </a:r>
          </a:p>
          <a:p>
            <a:r>
              <a:rPr lang="en-US" dirty="0"/>
              <a:t>- Did you make an assumption when following the instructions that not everyone would make, such as where to stop or which direction to go in? </a:t>
            </a:r>
          </a:p>
          <a:p>
            <a:r>
              <a:rPr lang="en-US" b="1" u="sng" dirty="0"/>
              <a:t>6. Pass the maze and instructions back to the person who originally designed it, for them to test if that is the route they imagined. </a:t>
            </a:r>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715882" y="617785"/>
            <a:ext cx="19388218" cy="845891"/>
          </a:xfrm>
        </p:spPr>
        <p:txBody>
          <a:bodyPr/>
          <a:lstStyle/>
          <a:p>
            <a:r>
              <a:rPr lang="en-US" dirty="0"/>
              <a:t>Activity: Use computational thinking to create instructions to a maze.</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18" name="TextBox 17">
            <a:extLst>
              <a:ext uri="{FF2B5EF4-FFF2-40B4-BE49-F238E27FC236}">
                <a16:creationId xmlns:a16="http://schemas.microsoft.com/office/drawing/2014/main" id="{6E7A6F35-81A0-F17E-BC65-5B67977A6A11}"/>
              </a:ext>
            </a:extLst>
          </p:cNvPr>
          <p:cNvSpPr txBox="1"/>
          <p:nvPr/>
        </p:nvSpPr>
        <p:spPr>
          <a:xfrm>
            <a:off x="10201888" y="5654675"/>
            <a:ext cx="8773678" cy="415498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a:t>Reflection:</a:t>
            </a:r>
          </a:p>
          <a:p>
            <a:r>
              <a:rPr lang="en-US" sz="2400" dirty="0"/>
              <a:t>In creating your instructions where did you use the following stages of computational thinking: </a:t>
            </a:r>
          </a:p>
          <a:p>
            <a:r>
              <a:rPr lang="en-US" sz="2400" dirty="0"/>
              <a:t> - Breaking it down?</a:t>
            </a:r>
          </a:p>
          <a:p>
            <a:r>
              <a:rPr lang="en-US" sz="2400" dirty="0"/>
              <a:t>- Focusing in?</a:t>
            </a:r>
          </a:p>
          <a:p>
            <a:endParaRPr lang="en-US" sz="2400" dirty="0"/>
          </a:p>
          <a:p>
            <a:r>
              <a:rPr lang="en-US" sz="2400" dirty="0"/>
              <a:t>What part of the process were you good at? Were you quick at working out the route and what was needed to get from A to B? Were you good at creating simple directions for someone to follow? Were your instructions not tweaked very much? Were you good at testing the instructions and seeing what worked and what didn’t? </a:t>
            </a:r>
            <a:endParaRPr lang="en-GB" sz="2400" dirty="0"/>
          </a:p>
        </p:txBody>
      </p:sp>
      <p:pic>
        <p:nvPicPr>
          <p:cNvPr id="2" name="Picture 1">
            <a:extLst>
              <a:ext uri="{FF2B5EF4-FFF2-40B4-BE49-F238E27FC236}">
                <a16:creationId xmlns:a16="http://schemas.microsoft.com/office/drawing/2014/main" id="{87B9E263-7526-C6BF-F1DB-2EAA53AD19DC}"/>
              </a:ext>
            </a:extLst>
          </p:cNvPr>
          <p:cNvPicPr>
            <a:picLocks noChangeAspect="1"/>
          </p:cNvPicPr>
          <p:nvPr/>
        </p:nvPicPr>
        <p:blipFill>
          <a:blip r:embed="rId3"/>
          <a:stretch>
            <a:fillRect/>
          </a:stretch>
        </p:blipFill>
        <p:spPr>
          <a:xfrm rot="233906">
            <a:off x="12493449" y="1828516"/>
            <a:ext cx="3609758" cy="3609758"/>
          </a:xfrm>
          <a:prstGeom prst="rect">
            <a:avLst/>
          </a:prstGeom>
        </p:spPr>
      </p:pic>
    </p:spTree>
    <p:extLst>
      <p:ext uri="{BB962C8B-B14F-4D97-AF65-F5344CB8AC3E}">
        <p14:creationId xmlns:p14="http://schemas.microsoft.com/office/powerpoint/2010/main" val="316252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0B4FF2-E02A-A62F-94D6-0B6A25E7EF46}"/>
              </a:ext>
            </a:extLst>
          </p:cNvPr>
          <p:cNvSpPr>
            <a:spLocks noGrp="1"/>
          </p:cNvSpPr>
          <p:nvPr>
            <p:ph type="body" sz="quarter" idx="15"/>
          </p:nvPr>
        </p:nvSpPr>
        <p:spPr>
          <a:xfrm>
            <a:off x="715882" y="1089917"/>
            <a:ext cx="15051168" cy="774396"/>
          </a:xfrm>
        </p:spPr>
        <p:txBody>
          <a:bodyPr/>
          <a:lstStyle/>
          <a:p>
            <a:r>
              <a:rPr lang="en-US" dirty="0"/>
              <a:t>Real world – Apply Computational Thinking</a:t>
            </a:r>
            <a:endParaRPr lang="en-GB" dirty="0"/>
          </a:p>
        </p:txBody>
      </p:sp>
      <p:graphicFrame>
        <p:nvGraphicFramePr>
          <p:cNvPr id="5" name="Table 4">
            <a:extLst>
              <a:ext uri="{FF2B5EF4-FFF2-40B4-BE49-F238E27FC236}">
                <a16:creationId xmlns:a16="http://schemas.microsoft.com/office/drawing/2014/main" id="{428A9880-F619-49DF-48B1-AB8A0C8C1739}"/>
              </a:ext>
            </a:extLst>
          </p:cNvPr>
          <p:cNvGraphicFramePr>
            <a:graphicFrameLocks noGrp="1"/>
          </p:cNvGraphicFramePr>
          <p:nvPr>
            <p:extLst>
              <p:ext uri="{D42A27DB-BD31-4B8C-83A1-F6EECF244321}">
                <p14:modId xmlns:p14="http://schemas.microsoft.com/office/powerpoint/2010/main" val="3787729705"/>
              </p:ext>
            </p:extLst>
          </p:nvPr>
        </p:nvGraphicFramePr>
        <p:xfrm>
          <a:off x="374651" y="1953421"/>
          <a:ext cx="19354797" cy="2641252"/>
        </p:xfrm>
        <a:graphic>
          <a:graphicData uri="http://schemas.openxmlformats.org/drawingml/2006/table">
            <a:tbl>
              <a:tblPr firstRow="1" bandRow="1">
                <a:tableStyleId>{073A0DAA-6AF3-43AB-8588-CEC1D06C72B9}</a:tableStyleId>
              </a:tblPr>
              <a:tblGrid>
                <a:gridCol w="6476999">
                  <a:extLst>
                    <a:ext uri="{9D8B030D-6E8A-4147-A177-3AD203B41FA5}">
                      <a16:colId xmlns:a16="http://schemas.microsoft.com/office/drawing/2014/main" val="2827241489"/>
                    </a:ext>
                  </a:extLst>
                </a:gridCol>
                <a:gridCol w="12877798">
                  <a:extLst>
                    <a:ext uri="{9D8B030D-6E8A-4147-A177-3AD203B41FA5}">
                      <a16:colId xmlns:a16="http://schemas.microsoft.com/office/drawing/2014/main" val="35711107"/>
                    </a:ext>
                  </a:extLst>
                </a:gridCol>
              </a:tblGrid>
              <a:tr h="507163">
                <a:tc gridSpan="2">
                  <a:txBody>
                    <a:bodyPr/>
                    <a:lstStyle/>
                    <a:p>
                      <a:r>
                        <a:rPr lang="en-US" sz="2800" dirty="0"/>
                        <a:t>Applying Computational Thinking to your life …</a:t>
                      </a:r>
                      <a:endParaRPr lang="en-GB" sz="2800" dirty="0"/>
                    </a:p>
                  </a:txBody>
                  <a:tcPr/>
                </a:tc>
                <a:tc hMerge="1">
                  <a:txBody>
                    <a:bodyPr/>
                    <a:lstStyle/>
                    <a:p>
                      <a:endParaRPr lang="en-GB" dirty="0"/>
                    </a:p>
                  </a:txBody>
                  <a:tcPr/>
                </a:tc>
                <a:extLst>
                  <a:ext uri="{0D108BD9-81ED-4DB2-BD59-A6C34878D82A}">
                    <a16:rowId xmlns:a16="http://schemas.microsoft.com/office/drawing/2014/main" val="574065075"/>
                  </a:ext>
                </a:extLst>
              </a:tr>
              <a:tr h="660052">
                <a:tc>
                  <a:txBody>
                    <a:bodyPr/>
                    <a:lstStyle/>
                    <a:p>
                      <a:r>
                        <a:rPr lang="en-US" sz="2800" dirty="0"/>
                        <a:t>Preparing for a test or exam</a:t>
                      </a:r>
                      <a:endParaRPr lang="en-GB" sz="2800" dirty="0"/>
                    </a:p>
                  </a:txBody>
                  <a:tcPr/>
                </a:tc>
                <a:tc>
                  <a:txBody>
                    <a:bodyPr/>
                    <a:lstStyle/>
                    <a:p>
                      <a:r>
                        <a:rPr lang="en-US" sz="2800" dirty="0"/>
                        <a:t>Putting together a revision timetable to break it down by subject or type of question</a:t>
                      </a:r>
                      <a:endParaRPr lang="en-GB" sz="2800" dirty="0"/>
                    </a:p>
                  </a:txBody>
                  <a:tcPr/>
                </a:tc>
                <a:extLst>
                  <a:ext uri="{0D108BD9-81ED-4DB2-BD59-A6C34878D82A}">
                    <a16:rowId xmlns:a16="http://schemas.microsoft.com/office/drawing/2014/main" val="1224512035"/>
                  </a:ext>
                </a:extLst>
              </a:tr>
              <a:tr h="128186">
                <a:tc>
                  <a:txBody>
                    <a:bodyPr/>
                    <a:lstStyle/>
                    <a:p>
                      <a:r>
                        <a:rPr lang="en-US" sz="2800" dirty="0"/>
                        <a:t>Playing sports</a:t>
                      </a:r>
                      <a:endParaRPr lang="en-GB" sz="2800" dirty="0"/>
                    </a:p>
                  </a:txBody>
                  <a:tcPr/>
                </a:tc>
                <a:tc>
                  <a:txBody>
                    <a:bodyPr/>
                    <a:lstStyle/>
                    <a:p>
                      <a:r>
                        <a:rPr lang="en-US" sz="2800" dirty="0"/>
                        <a:t>Thinking through the rules to make sure you get the best outcome.</a:t>
                      </a:r>
                      <a:endParaRPr lang="en-GB" sz="2800" dirty="0"/>
                    </a:p>
                  </a:txBody>
                  <a:tcPr/>
                </a:tc>
                <a:extLst>
                  <a:ext uri="{0D108BD9-81ED-4DB2-BD59-A6C34878D82A}">
                    <a16:rowId xmlns:a16="http://schemas.microsoft.com/office/drawing/2014/main" val="4284458574"/>
                  </a:ext>
                </a:extLst>
              </a:tr>
              <a:tr h="507163">
                <a:tc>
                  <a:txBody>
                    <a:bodyPr/>
                    <a:lstStyle/>
                    <a:p>
                      <a:r>
                        <a:rPr lang="en-US" sz="2800" dirty="0"/>
                        <a:t>Cooking or Baking</a:t>
                      </a:r>
                      <a:endParaRPr lang="en-GB" sz="2800" dirty="0"/>
                    </a:p>
                  </a:txBody>
                  <a:tcPr/>
                </a:tc>
                <a:tc>
                  <a:txBody>
                    <a:bodyPr/>
                    <a:lstStyle/>
                    <a:p>
                      <a:r>
                        <a:rPr lang="en-US" sz="2800" dirty="0"/>
                        <a:t>Following a recipe step-by-step and understanding where you can add your own tweaks. </a:t>
                      </a:r>
                      <a:endParaRPr lang="en-GB" sz="2800" dirty="0"/>
                    </a:p>
                  </a:txBody>
                  <a:tcPr/>
                </a:tc>
                <a:extLst>
                  <a:ext uri="{0D108BD9-81ED-4DB2-BD59-A6C34878D82A}">
                    <a16:rowId xmlns:a16="http://schemas.microsoft.com/office/drawing/2014/main" val="1800138312"/>
                  </a:ext>
                </a:extLst>
              </a:tr>
            </a:tbl>
          </a:graphicData>
        </a:graphic>
      </p:graphicFrame>
      <p:sp>
        <p:nvSpPr>
          <p:cNvPr id="6" name="Text Placeholder 1">
            <a:extLst>
              <a:ext uri="{FF2B5EF4-FFF2-40B4-BE49-F238E27FC236}">
                <a16:creationId xmlns:a16="http://schemas.microsoft.com/office/drawing/2014/main" id="{08DB263D-F35F-E8E5-A3E7-A1893EB1492B}"/>
              </a:ext>
            </a:extLst>
          </p:cNvPr>
          <p:cNvSpPr txBox="1">
            <a:spLocks/>
          </p:cNvSpPr>
          <p:nvPr/>
        </p:nvSpPr>
        <p:spPr>
          <a:xfrm>
            <a:off x="374651" y="5460215"/>
            <a:ext cx="8991600" cy="3623460"/>
          </a:xfrm>
          <a:prstGeom prst="rect">
            <a:avLst/>
          </a:prstGeom>
        </p:spPr>
        <p:style>
          <a:lnRef idx="2">
            <a:schemeClr val="accent4"/>
          </a:lnRef>
          <a:fillRef idx="1">
            <a:schemeClr val="lt1"/>
          </a:fillRef>
          <a:effectRef idx="0">
            <a:schemeClr val="accent4"/>
          </a:effectRef>
          <a:fontRef idx="minor">
            <a:schemeClr val="dk1"/>
          </a:fontRef>
        </p:style>
        <p:txBody>
          <a:bodyPr/>
          <a:lstStyle>
            <a:lvl1pPr marL="0">
              <a:lnSpc>
                <a:spcPts val="8000"/>
              </a:lnSpc>
              <a:defRPr sz="7500" b="1" i="1" spc="-150">
                <a:solidFill>
                  <a:schemeClr val="bg1"/>
                </a:solidFill>
                <a:latin typeface="Poppins" pitchFamily="2" charset="77"/>
                <a:ea typeface="+mn-ea"/>
                <a:cs typeface="Poppins" pitchFamily="2" charset="77"/>
              </a:defRPr>
            </a:lvl1pPr>
            <a:lvl2pPr marL="457206">
              <a:defRPr sz="8401">
                <a:solidFill>
                  <a:schemeClr val="dk1"/>
                </a:solidFill>
                <a:latin typeface="Poppins" pitchFamily="2" charset="77"/>
                <a:ea typeface="+mn-ea"/>
                <a:cs typeface="Poppins" pitchFamily="2" charset="77"/>
              </a:defRPr>
            </a:lvl2pPr>
            <a:lvl3pPr marL="914413">
              <a:defRPr sz="8401">
                <a:solidFill>
                  <a:schemeClr val="dk1"/>
                </a:solidFill>
                <a:latin typeface="Poppins" pitchFamily="2" charset="77"/>
                <a:ea typeface="+mn-ea"/>
                <a:cs typeface="Poppins" pitchFamily="2" charset="77"/>
              </a:defRPr>
            </a:lvl3pPr>
            <a:lvl4pPr marL="1371619">
              <a:defRPr sz="8401">
                <a:solidFill>
                  <a:schemeClr val="dk1"/>
                </a:solidFill>
                <a:latin typeface="Poppins" pitchFamily="2" charset="77"/>
                <a:ea typeface="+mn-ea"/>
                <a:cs typeface="Poppins" pitchFamily="2" charset="77"/>
              </a:defRPr>
            </a:lvl4pPr>
            <a:lvl5pPr marL="1828826">
              <a:defRPr sz="8401">
                <a:solidFill>
                  <a:schemeClr val="dk1"/>
                </a:solidFill>
                <a:latin typeface="Poppins" pitchFamily="2" charset="77"/>
                <a:ea typeface="+mn-ea"/>
                <a:cs typeface="Poppins" pitchFamily="2" charset="77"/>
              </a:defRPr>
            </a:lvl5pPr>
            <a:lvl6pPr marL="2286032">
              <a:defRPr>
                <a:solidFill>
                  <a:schemeClr val="dk1"/>
                </a:solidFill>
                <a:latin typeface="+mn-lt"/>
                <a:ea typeface="+mn-ea"/>
                <a:cs typeface="+mn-cs"/>
              </a:defRPr>
            </a:lvl6pPr>
            <a:lvl7pPr marL="2743238">
              <a:defRPr>
                <a:solidFill>
                  <a:schemeClr val="dk1"/>
                </a:solidFill>
                <a:latin typeface="+mn-lt"/>
                <a:ea typeface="+mn-ea"/>
                <a:cs typeface="+mn-cs"/>
              </a:defRPr>
            </a:lvl7pPr>
            <a:lvl8pPr marL="3200446">
              <a:defRPr>
                <a:solidFill>
                  <a:schemeClr val="dk1"/>
                </a:solidFill>
                <a:latin typeface="+mn-lt"/>
                <a:ea typeface="+mn-ea"/>
                <a:cs typeface="+mn-cs"/>
              </a:defRPr>
            </a:lvl8pPr>
            <a:lvl9pPr marL="3657653">
              <a:defRPr>
                <a:solidFill>
                  <a:schemeClr val="dk1"/>
                </a:solidFill>
                <a:latin typeface="+mn-lt"/>
                <a:ea typeface="+mn-ea"/>
                <a:cs typeface="+mn-cs"/>
              </a:defRPr>
            </a:lvl9pPr>
          </a:lstStyle>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At work, people use computational thinking to break down a task to make it more manageable, and use precise language to communicate a task or something they need help with. People also use computational thinking to code and creating programming for computers and AI. </a:t>
            </a:r>
          </a:p>
          <a:p>
            <a:pPr defTabSz="914400">
              <a:lnSpc>
                <a:spcPct val="100000"/>
              </a:lnSpc>
              <a:buClr>
                <a:srgbClr val="282727"/>
              </a:buClr>
              <a:buSzPct val="120000"/>
              <a:defRPr/>
            </a:pPr>
            <a:endParaRPr lang="en-US" sz="2000" b="0" i="0" kern="0" spc="0" dirty="0">
              <a:solidFill>
                <a:srgbClr val="26213F"/>
              </a:solidFill>
              <a:latin typeface="Poppins Light" pitchFamily="2" charset="77"/>
              <a:cs typeface="Poppins Medium" pitchFamily="2" charset="77"/>
            </a:endParaRPr>
          </a:p>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Glenn Ward is an Electronics Engineer who appeared on BBC’S The Apprentice. He uses computational thinking in his work as a Sound Engineer. He writes codes for computer </a:t>
            </a:r>
            <a:r>
              <a:rPr lang="en-US" sz="2000" b="0" i="0" kern="0" spc="0" dirty="0" err="1">
                <a:solidFill>
                  <a:srgbClr val="26213F"/>
                </a:solidFill>
                <a:latin typeface="Poppins Light" pitchFamily="2" charset="77"/>
                <a:cs typeface="Poppins Medium" pitchFamily="2" charset="77"/>
              </a:rPr>
              <a:t>programmes</a:t>
            </a:r>
            <a:r>
              <a:rPr lang="en-US" sz="2000" b="0" i="0" kern="0" spc="0" dirty="0">
                <a:solidFill>
                  <a:srgbClr val="26213F"/>
                </a:solidFill>
                <a:latin typeface="Poppins Light" pitchFamily="2" charset="77"/>
                <a:cs typeface="Poppins Medium" pitchFamily="2" charset="77"/>
              </a:rPr>
              <a:t> that mix digital sounds for shows like The Lion King. </a:t>
            </a:r>
            <a:r>
              <a:rPr lang="en-US" sz="2000" b="0" i="0" kern="0" spc="0" dirty="0">
                <a:solidFill>
                  <a:srgbClr val="26213F"/>
                </a:solidFill>
                <a:latin typeface="Poppins Light" pitchFamily="2" charset="77"/>
                <a:cs typeface="Poppins Medium" pitchFamily="2" charset="77"/>
                <a:hlinkClick r:id="rId3"/>
              </a:rPr>
              <a:t>https://neonfutures.org.uk/case-study/electronics-engineer-glenn-ward/</a:t>
            </a:r>
            <a:r>
              <a:rPr lang="en-US" sz="2000" b="0" i="0" kern="0" spc="0" dirty="0">
                <a:solidFill>
                  <a:srgbClr val="26213F"/>
                </a:solidFill>
                <a:latin typeface="Poppins Light" pitchFamily="2" charset="77"/>
                <a:cs typeface="Poppins Medium" pitchFamily="2" charset="77"/>
              </a:rPr>
              <a:t> </a:t>
            </a:r>
          </a:p>
        </p:txBody>
      </p:sp>
      <p:sp>
        <p:nvSpPr>
          <p:cNvPr id="8" name="TextBox 7">
            <a:extLst>
              <a:ext uri="{FF2B5EF4-FFF2-40B4-BE49-F238E27FC236}">
                <a16:creationId xmlns:a16="http://schemas.microsoft.com/office/drawing/2014/main" id="{7A290FF6-FA45-AE70-30F8-1D023DDFE328}"/>
              </a:ext>
            </a:extLst>
          </p:cNvPr>
          <p:cNvSpPr txBox="1"/>
          <p:nvPr/>
        </p:nvSpPr>
        <p:spPr>
          <a:xfrm>
            <a:off x="10716750" y="5772912"/>
            <a:ext cx="8991600"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u="sng" dirty="0"/>
              <a:t>Reflection</a:t>
            </a:r>
          </a:p>
          <a:p>
            <a:r>
              <a:rPr lang="en-US" sz="2800" dirty="0"/>
              <a:t>Are there other ways you use computational thinking in your life? Do you use it when you prepare for something in advance? Do you follow videos online that have step-by-step instructions or create your own? </a:t>
            </a:r>
          </a:p>
        </p:txBody>
      </p:sp>
      <p:pic>
        <p:nvPicPr>
          <p:cNvPr id="2" name="Picture 1">
            <a:extLst>
              <a:ext uri="{FF2B5EF4-FFF2-40B4-BE49-F238E27FC236}">
                <a16:creationId xmlns:a16="http://schemas.microsoft.com/office/drawing/2014/main" id="{2CD2BEDF-C606-A700-66FD-8B3E548952FD}"/>
              </a:ext>
            </a:extLst>
          </p:cNvPr>
          <p:cNvPicPr>
            <a:picLocks noChangeAspect="1"/>
          </p:cNvPicPr>
          <p:nvPr/>
        </p:nvPicPr>
        <p:blipFill rotWithShape="1">
          <a:blip r:embed="rId4"/>
          <a:srcRect l="17200" t="3292" r="28401"/>
          <a:stretch/>
        </p:blipFill>
        <p:spPr>
          <a:xfrm>
            <a:off x="8832850" y="8332378"/>
            <a:ext cx="3276600" cy="2580417"/>
          </a:xfrm>
          <a:prstGeom prst="rect">
            <a:avLst/>
          </a:prstGeom>
        </p:spPr>
      </p:pic>
    </p:spTree>
    <p:extLst>
      <p:ext uri="{BB962C8B-B14F-4D97-AF65-F5344CB8AC3E}">
        <p14:creationId xmlns:p14="http://schemas.microsoft.com/office/powerpoint/2010/main" val="220403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831850" y="3521075"/>
            <a:ext cx="17976850" cy="1260475"/>
          </a:xfrm>
        </p:spPr>
        <p:txBody>
          <a:bodyPr/>
          <a:lstStyle/>
          <a:p>
            <a:r>
              <a:rPr lang="en-US" sz="6600" dirty="0"/>
              <a:t>Short activities to practice and develop key STEM skills</a:t>
            </a:r>
          </a:p>
          <a:p>
            <a:endParaRPr lang="en-US" sz="6600" dirty="0"/>
          </a:p>
          <a:p>
            <a:r>
              <a:rPr lang="en-US" sz="6600" dirty="0"/>
              <a:t>GROWTH MINDSET</a:t>
            </a:r>
          </a:p>
          <a:p>
            <a:r>
              <a:rPr lang="en-US" sz="6600" dirty="0"/>
              <a:t>Apply a growth mindset to designing paper airplanes.</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6334125" y="2225675"/>
            <a:ext cx="6972300" cy="1066800"/>
          </a:xfrm>
        </p:spPr>
        <p:txBody>
          <a:bodyPr/>
          <a:lstStyle/>
          <a:p>
            <a:r>
              <a:rPr lang="en-US" dirty="0"/>
              <a:t>STEM SKILLS</a:t>
            </a:r>
          </a:p>
        </p:txBody>
      </p:sp>
    </p:spTree>
    <p:extLst>
      <p:ext uri="{BB962C8B-B14F-4D97-AF65-F5344CB8AC3E}">
        <p14:creationId xmlns:p14="http://schemas.microsoft.com/office/powerpoint/2010/main" val="3988785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831850" y="3521075"/>
            <a:ext cx="17976850" cy="1260475"/>
          </a:xfrm>
        </p:spPr>
        <p:txBody>
          <a:bodyPr/>
          <a:lstStyle/>
          <a:p>
            <a:r>
              <a:rPr lang="en-US" sz="6600" dirty="0"/>
              <a:t>Short activities to practice and develop key STEM skills</a:t>
            </a:r>
          </a:p>
          <a:p>
            <a:endParaRPr lang="en-US" sz="6600" dirty="0"/>
          </a:p>
          <a:p>
            <a:r>
              <a:rPr lang="en-US" sz="6600" dirty="0"/>
              <a:t>TEAMWORKING CHALLENGE</a:t>
            </a:r>
          </a:p>
          <a:p>
            <a:r>
              <a:rPr lang="en-US" sz="6600" dirty="0"/>
              <a:t>Use teamwork challenges to understand what your skills are.</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6334125" y="2225675"/>
            <a:ext cx="6972300" cy="1066800"/>
          </a:xfrm>
        </p:spPr>
        <p:txBody>
          <a:bodyPr/>
          <a:lstStyle/>
          <a:p>
            <a:r>
              <a:rPr lang="en-US" dirty="0"/>
              <a:t>STEM SKILLS</a:t>
            </a:r>
          </a:p>
        </p:txBody>
      </p:sp>
    </p:spTree>
    <p:extLst>
      <p:ext uri="{BB962C8B-B14F-4D97-AF65-F5344CB8AC3E}">
        <p14:creationId xmlns:p14="http://schemas.microsoft.com/office/powerpoint/2010/main" val="2097001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Oval 4">
            <a:extLst>
              <a:ext uri="{FF2B5EF4-FFF2-40B4-BE49-F238E27FC236}">
                <a16:creationId xmlns:a16="http://schemas.microsoft.com/office/drawing/2014/main" id="{BFE5DEEA-C55C-B442-9C7F-D5CE7CDC3BD1}"/>
              </a:ext>
            </a:extLst>
          </p:cNvPr>
          <p:cNvSpPr/>
          <p:nvPr/>
        </p:nvSpPr>
        <p:spPr>
          <a:xfrm>
            <a:off x="11470102" y="893080"/>
            <a:ext cx="7984181" cy="2535098"/>
          </a:xfrm>
          <a:prstGeom prst="wedgeRoundRectCallout">
            <a:avLst/>
          </a:prstGeom>
          <a:noFill/>
          <a:ln>
            <a:solidFill>
              <a:srgbClr val="14E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383778" y="3589229"/>
            <a:ext cx="19336543" cy="6155532"/>
          </a:xfrm>
        </p:spPr>
        <p:txBody>
          <a:bodyPr lIns="91440" tIns="45720" rIns="91440" bIns="45720" anchor="t"/>
          <a:lstStyle/>
          <a:p>
            <a:pPr algn="l"/>
            <a:r>
              <a:rPr lang="en-US" sz="4400" dirty="0"/>
              <a:t>People working in engineering and technology often work in teams to help complete work more quickly or have more and better ideas. </a:t>
            </a:r>
            <a:endParaRPr lang="en-US"/>
          </a:p>
          <a:p>
            <a:pPr algn="l"/>
            <a:r>
              <a:rPr lang="en-US" sz="4400" dirty="0"/>
              <a:t>Teamworking Skills: </a:t>
            </a:r>
            <a:r>
              <a:rPr lang="en-US" sz="4400" b="0" dirty="0"/>
              <a:t>Working together to achieve a goal or outcome and actively listening to each other. You support each other and celebrate the individual skills that everyone has, to work together successfully. </a:t>
            </a:r>
          </a:p>
          <a:p>
            <a:pPr algn="ctr"/>
            <a:endParaRPr lang="en-US" sz="44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STEM Skill – Teamwork</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4" name="TextBox 3">
            <a:extLst>
              <a:ext uri="{FF2B5EF4-FFF2-40B4-BE49-F238E27FC236}">
                <a16:creationId xmlns:a16="http://schemas.microsoft.com/office/drawing/2014/main" id="{D2D9190F-947C-E86B-585D-005FBD86B02B}"/>
              </a:ext>
            </a:extLst>
          </p:cNvPr>
          <p:cNvSpPr txBox="1"/>
          <p:nvPr/>
        </p:nvSpPr>
        <p:spPr>
          <a:xfrm>
            <a:off x="12409622" y="1250580"/>
            <a:ext cx="6386713" cy="1938992"/>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en-US" sz="2400" b="1" dirty="0">
                <a:latin typeface="Poppins"/>
                <a:cs typeface="Poppins"/>
              </a:rPr>
              <a:t>Have you ever said "</a:t>
            </a:r>
            <a:r>
              <a:rPr lang="en-US" sz="2400" b="1" dirty="0">
                <a:solidFill>
                  <a:srgbClr val="14ED99"/>
                </a:solidFill>
                <a:latin typeface="Poppins"/>
                <a:cs typeface="Poppins"/>
              </a:rPr>
              <a:t>I hate working in groups as not everyone does the same amount of work</a:t>
            </a:r>
            <a:r>
              <a:rPr lang="en-US" sz="2400" b="1" dirty="0">
                <a:latin typeface="Poppins"/>
                <a:cs typeface="Poppins"/>
              </a:rPr>
              <a:t>’’? Understanding roles in group work helps to share out work fairly. </a:t>
            </a:r>
            <a:endParaRPr lang="en-GB" sz="2400" b="1">
              <a:latin typeface="Poppins"/>
              <a:cs typeface="Poppins"/>
            </a:endParaRPr>
          </a:p>
        </p:txBody>
      </p:sp>
    </p:spTree>
    <p:extLst>
      <p:ext uri="{BB962C8B-B14F-4D97-AF65-F5344CB8AC3E}">
        <p14:creationId xmlns:p14="http://schemas.microsoft.com/office/powerpoint/2010/main" val="2912669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95315" y="2369226"/>
            <a:ext cx="19989930" cy="6155532"/>
          </a:xfrm>
        </p:spPr>
        <p:txBody>
          <a:bodyPr/>
          <a:lstStyle/>
          <a:p>
            <a:pPr lvl="1" algn="ctr"/>
            <a:r>
              <a:rPr lang="en-US" sz="3600" dirty="0">
                <a:solidFill>
                  <a:schemeClr val="tx2"/>
                </a:solidFill>
              </a:rPr>
              <a:t>A great part of teamwork is celebrating that you have lots of people to support you in an answer or solution. They might think of something you wouldn’t or say something that inspires you to see something differently. </a:t>
            </a:r>
            <a:endParaRPr lang="en-US" sz="3600" b="1" dirty="0">
              <a:solidFill>
                <a:schemeClr val="tx2"/>
              </a:solidFill>
            </a:endParaRPr>
          </a:p>
          <a:p>
            <a:pPr lvl="1" algn="ctr"/>
            <a:r>
              <a:rPr lang="en-US" sz="3600" b="1" dirty="0">
                <a:solidFill>
                  <a:schemeClr val="tx2"/>
                </a:solidFill>
              </a:rPr>
              <a:t>In groups of 4 how many of these riddles can you solve in 5 minutes?</a:t>
            </a:r>
          </a:p>
          <a:p>
            <a:pPr lvl="1" algn="ctr"/>
            <a:r>
              <a:rPr lang="en-US" sz="3600" b="1" dirty="0">
                <a:solidFill>
                  <a:schemeClr val="tx2"/>
                </a:solidFill>
              </a:rPr>
              <a:t>1. ‘What word is always spelled wrong?’</a:t>
            </a:r>
          </a:p>
          <a:p>
            <a:pPr lvl="1" algn="ctr"/>
            <a:r>
              <a:rPr lang="en-US" sz="3600" b="1" dirty="0">
                <a:solidFill>
                  <a:schemeClr val="tx2"/>
                </a:solidFill>
              </a:rPr>
              <a:t>2. ‘There are two fathers and two sons in a car, but there are only three people in the car, how?</a:t>
            </a:r>
          </a:p>
          <a:p>
            <a:pPr lvl="1" algn="ctr"/>
            <a:r>
              <a:rPr lang="en-US" sz="3600" b="1" dirty="0">
                <a:solidFill>
                  <a:schemeClr val="tx2"/>
                </a:solidFill>
              </a:rPr>
              <a:t>3. ‘What goes up but never comes down?’</a:t>
            </a:r>
          </a:p>
          <a:p>
            <a:pPr lvl="1" algn="ctr"/>
            <a:r>
              <a:rPr lang="en-US" sz="3600" b="1" dirty="0">
                <a:solidFill>
                  <a:schemeClr val="tx2"/>
                </a:solidFill>
              </a:rPr>
              <a:t>4. ‘If you have it you don’t share it, if you share it you don’t have it. What is it?’</a:t>
            </a:r>
          </a:p>
          <a:p>
            <a:pPr lvl="1" algn="ctr"/>
            <a:endParaRPr lang="en-US" sz="3600" dirty="0">
              <a:solidFill>
                <a:schemeClr val="tx2"/>
              </a:solidFill>
            </a:endParaRPr>
          </a:p>
          <a:p>
            <a:pPr marL="1028706" lvl="1" indent="-571500" algn="ctr">
              <a:buFont typeface="Arial" panose="020B0604020202020204" pitchFamily="34" charset="0"/>
              <a:buChar char="•"/>
            </a:pPr>
            <a:r>
              <a:rPr lang="en-US" sz="3600" dirty="0">
                <a:solidFill>
                  <a:schemeClr val="tx2"/>
                </a:solidFill>
              </a:rPr>
              <a:t>Individually think about answers to all of them for 1 minute</a:t>
            </a:r>
          </a:p>
          <a:p>
            <a:pPr marL="1028706" lvl="1" indent="-571500" algn="ctr">
              <a:buFont typeface="Arial" panose="020B0604020202020204" pitchFamily="34" charset="0"/>
              <a:buChar char="•"/>
            </a:pPr>
            <a:r>
              <a:rPr lang="en-US" sz="3600" dirty="0">
                <a:solidFill>
                  <a:schemeClr val="tx2"/>
                </a:solidFill>
              </a:rPr>
              <a:t>Go around the group, each person explaining their ideas for 20 seconds each. </a:t>
            </a:r>
          </a:p>
          <a:p>
            <a:pPr marL="1028706" lvl="1" indent="-571500" algn="ctr">
              <a:buFont typeface="Arial" panose="020B0604020202020204" pitchFamily="34" charset="0"/>
              <a:buChar char="•"/>
            </a:pPr>
            <a:r>
              <a:rPr lang="en-US" sz="3600" dirty="0">
                <a:solidFill>
                  <a:schemeClr val="tx2"/>
                </a:solidFill>
              </a:rPr>
              <a:t>Write down the answers you know and discuss the others further.</a:t>
            </a:r>
            <a:endParaRPr lang="en-US" sz="3600" b="1" dirty="0">
              <a:solidFill>
                <a:schemeClr val="tx2"/>
              </a:solidFill>
            </a:endParaRPr>
          </a:p>
          <a:p>
            <a:pPr lvl="1" algn="ctr"/>
            <a:r>
              <a:rPr lang="en-US" sz="3600" b="1" dirty="0">
                <a:solidFill>
                  <a:schemeClr val="tx2"/>
                </a:solidFill>
              </a:rPr>
              <a:t>Why do you think working together on problems is really valued in engineering and technology? </a:t>
            </a:r>
            <a:endParaRPr lang="en-US" sz="4000" dirty="0"/>
          </a:p>
          <a:p>
            <a:pPr lvl="1"/>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7"/>
            <a:ext cx="17886265" cy="738665"/>
          </a:xfrm>
        </p:spPr>
        <p:txBody>
          <a:bodyPr/>
          <a:lstStyle/>
          <a:p>
            <a:r>
              <a:rPr lang="en-US" dirty="0"/>
              <a:t>Scenario – working together to find the solution</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 name="AutoShape 2" descr="Spot the Difference">
            <a:extLst>
              <a:ext uri="{FF2B5EF4-FFF2-40B4-BE49-F238E27FC236}">
                <a16:creationId xmlns:a16="http://schemas.microsoft.com/office/drawing/2014/main" id="{573A3E7A-1CE8-752A-3574-1143DC70C1F7}"/>
              </a:ext>
            </a:extLst>
          </p:cNvPr>
          <p:cNvSpPr>
            <a:spLocks noChangeAspect="1" noChangeArrowheads="1"/>
          </p:cNvSpPr>
          <p:nvPr/>
        </p:nvSpPr>
        <p:spPr bwMode="auto">
          <a:xfrm>
            <a:off x="9899650" y="5502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85908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8380510" cy="7202217"/>
          </a:xfrm>
        </p:spPr>
        <p:txBody>
          <a:bodyPr/>
          <a:lstStyle/>
          <a:p>
            <a:pPr marL="1143000" indent="-1143000">
              <a:buFont typeface="Arial" panose="020B0604020202020204" pitchFamily="34" charset="0"/>
              <a:buChar char="•"/>
            </a:pPr>
            <a:r>
              <a:rPr lang="en-US" sz="5400" i="0" dirty="0"/>
              <a:t>Groups of 4</a:t>
            </a:r>
          </a:p>
          <a:p>
            <a:pPr marL="1143000" indent="-1143000">
              <a:buFont typeface="Arial" panose="020B0604020202020204" pitchFamily="34" charset="0"/>
              <a:buChar char="•"/>
            </a:pPr>
            <a:r>
              <a:rPr lang="en-US" sz="5400" i="0" dirty="0"/>
              <a:t>Challenge: Work together to solve a challenge.</a:t>
            </a:r>
          </a:p>
          <a:p>
            <a:pPr marL="1143000" indent="-1143000">
              <a:buFont typeface="Arial" panose="020B0604020202020204" pitchFamily="34" charset="0"/>
              <a:buChar char="•"/>
            </a:pPr>
            <a:r>
              <a:rPr lang="en-US" sz="5400" i="0" dirty="0"/>
              <a:t>Applying teamworking skills</a:t>
            </a:r>
          </a:p>
          <a:p>
            <a:pPr marL="1600206" lvl="1" indent="-1143000">
              <a:buFont typeface="Arial" panose="020B0604020202020204" pitchFamily="34" charset="0"/>
              <a:buChar char="•"/>
            </a:pPr>
            <a:r>
              <a:rPr lang="en-US" sz="6301" i="0" dirty="0">
                <a:solidFill>
                  <a:schemeClr val="accent3"/>
                </a:solidFill>
              </a:rPr>
              <a:t>leadership, communication, problem solving, creativity</a:t>
            </a:r>
            <a:r>
              <a:rPr lang="en-US" sz="6301" dirty="0">
                <a:solidFill>
                  <a:schemeClr val="accent3"/>
                </a:solidFill>
              </a:rPr>
              <a:t> and staying positive</a:t>
            </a:r>
            <a:endParaRPr lang="en-US" sz="6301" i="0" dirty="0">
              <a:solidFill>
                <a:schemeClr val="accent3"/>
              </a:solidFill>
            </a:endParaRP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374650" y="675522"/>
            <a:ext cx="19729450" cy="907158"/>
          </a:xfrm>
        </p:spPr>
        <p:txBody>
          <a:bodyPr/>
          <a:lstStyle/>
          <a:p>
            <a:r>
              <a:rPr lang="en-US" i="0" dirty="0"/>
              <a:t>Activity: Apply Teamwork (more detail on the next slide)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425673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446545" y="2378075"/>
            <a:ext cx="8773678" cy="8077200"/>
          </a:xfrm>
        </p:spPr>
        <p:txBody>
          <a:bodyPr/>
          <a:lstStyle/>
          <a:p>
            <a:r>
              <a:rPr lang="en-US" b="1" u="sng" dirty="0"/>
              <a:t>Challenge 1: Line up in birthday order (Jan – Dec), but you cannot speak to each other. </a:t>
            </a:r>
          </a:p>
          <a:p>
            <a:r>
              <a:rPr lang="en-US" b="1" dirty="0"/>
              <a:t> - </a:t>
            </a:r>
            <a:r>
              <a:rPr lang="en-US" dirty="0"/>
              <a:t>You have 90 seconds to do this in groups of 4. </a:t>
            </a:r>
          </a:p>
          <a:p>
            <a:r>
              <a:rPr lang="en-US" b="1" u="sng" dirty="0"/>
              <a:t>Reflection: </a:t>
            </a:r>
            <a:r>
              <a:rPr lang="en-US" dirty="0"/>
              <a:t>Where did you use any of the teamworking skills listed here? How did you use them? What examples were there in this task? Who finished first?</a:t>
            </a:r>
            <a:endParaRPr lang="en-US" b="1" u="sng" dirty="0"/>
          </a:p>
          <a:p>
            <a:r>
              <a:rPr lang="en-US" b="1" u="sng" dirty="0"/>
              <a:t>Challenge 2: Work as a team to recreate the image on the next screen. </a:t>
            </a:r>
          </a:p>
          <a:p>
            <a:pPr marL="342900" indent="-342900">
              <a:buFont typeface="Arial" panose="020B0604020202020204" pitchFamily="34" charset="0"/>
              <a:buChar char="•"/>
            </a:pPr>
            <a:r>
              <a:rPr lang="en-US" dirty="0"/>
              <a:t>Two people will be communicators and come to the front, see the image, then communicate it back to the team. They cannot draw or write anything</a:t>
            </a:r>
          </a:p>
          <a:p>
            <a:pPr marL="342900" indent="-342900">
              <a:buFont typeface="Arial" panose="020B0604020202020204" pitchFamily="34" charset="0"/>
              <a:buChar char="•"/>
            </a:pPr>
            <a:r>
              <a:rPr lang="en-US" dirty="0"/>
              <a:t>The other two people will stay on your table, never see the original image and recreate it from what they are told</a:t>
            </a:r>
            <a:endParaRPr lang="en-US" u="sng" dirty="0"/>
          </a:p>
          <a:p>
            <a:r>
              <a:rPr lang="en-US" dirty="0"/>
              <a:t>- Decide on your roles</a:t>
            </a:r>
          </a:p>
          <a:p>
            <a:r>
              <a:rPr lang="en-US" dirty="0"/>
              <a:t>- 1 minute: One communicator comes to the front to see the image – 2 minutes: The communicator returns to the group and tells them what they have seen </a:t>
            </a:r>
          </a:p>
          <a:p>
            <a:r>
              <a:rPr lang="en-US" dirty="0"/>
              <a:t>- 2 minutes: People at the table start recreating what you are told</a:t>
            </a:r>
          </a:p>
          <a:p>
            <a:r>
              <a:rPr lang="en-US" dirty="0"/>
              <a:t>- 1 minute: The other communicator comes to the front</a:t>
            </a:r>
          </a:p>
          <a:p>
            <a:r>
              <a:rPr lang="en-US" dirty="0"/>
              <a:t> - 2 minutes: They return to the group to tell them more</a:t>
            </a:r>
          </a:p>
          <a:p>
            <a:r>
              <a:rPr lang="en-US" dirty="0"/>
              <a:t> - 2 minutes: People at the table continue recreating the image </a:t>
            </a:r>
          </a:p>
          <a:p>
            <a:r>
              <a:rPr lang="en-US" dirty="0"/>
              <a:t>- You do the process two more times, with each communicator coming up once more and then finish two minutes after the last instructions </a:t>
            </a:r>
          </a:p>
          <a:p>
            <a:r>
              <a:rPr lang="en-US" b="1" u="sng" dirty="0"/>
              <a:t>Reflection: </a:t>
            </a:r>
            <a:r>
              <a:rPr lang="en-US" dirty="0"/>
              <a:t>What were the most important teamworking skills here? What were you particularly good at? </a:t>
            </a:r>
          </a:p>
          <a:p>
            <a:endParaRPr lang="en-US" dirty="0"/>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715882" y="617785"/>
            <a:ext cx="19388218" cy="845891"/>
          </a:xfrm>
        </p:spPr>
        <p:txBody>
          <a:bodyPr/>
          <a:lstStyle/>
          <a:p>
            <a:r>
              <a:rPr lang="en-US" dirty="0"/>
              <a:t>Activity: Use teamworking skills to solve these challenges</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2" name="TextBox 1">
            <a:extLst>
              <a:ext uri="{FF2B5EF4-FFF2-40B4-BE49-F238E27FC236}">
                <a16:creationId xmlns:a16="http://schemas.microsoft.com/office/drawing/2014/main" id="{2A3AB396-BA5B-B425-ECF1-866A8811FF16}"/>
              </a:ext>
            </a:extLst>
          </p:cNvPr>
          <p:cNvSpPr txBox="1"/>
          <p:nvPr/>
        </p:nvSpPr>
        <p:spPr>
          <a:xfrm>
            <a:off x="10052050" y="2149475"/>
            <a:ext cx="8773678" cy="778956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fontAlgn="base"/>
            <a:r>
              <a:rPr lang="en-US" sz="2400" b="1" dirty="0"/>
              <a:t>Teamworking Skills:</a:t>
            </a:r>
          </a:p>
          <a:p>
            <a:pPr algn="l" fontAlgn="base"/>
            <a:r>
              <a:rPr lang="en-US" sz="2000" b="1" dirty="0">
                <a:solidFill>
                  <a:schemeClr val="tx1"/>
                </a:solidFill>
              </a:rPr>
              <a:t>Leadership: </a:t>
            </a:r>
            <a:r>
              <a:rPr lang="en-US" b="1" dirty="0">
                <a:solidFill>
                  <a:schemeClr val="tx1"/>
                </a:solidFill>
                <a:effectLst/>
                <a:latin typeface="nimbus-sans"/>
              </a:rPr>
              <a:t>Supporting, encouraging and developing others to achieve a shared goal.</a:t>
            </a:r>
          </a:p>
          <a:p>
            <a:pPr algn="l" fontAlgn="base"/>
            <a:r>
              <a:rPr lang="en-US" dirty="0">
                <a:solidFill>
                  <a:schemeClr val="tx1"/>
                </a:solidFill>
                <a:latin typeface="nimbus-sans"/>
              </a:rPr>
              <a:t>Did you: </a:t>
            </a:r>
          </a:p>
          <a:p>
            <a:pPr marL="800079" lvl="1" indent="-342900" fontAlgn="base">
              <a:buFont typeface="Arial" panose="020B0604020202020204" pitchFamily="34" charset="0"/>
              <a:buChar char="•"/>
            </a:pPr>
            <a:r>
              <a:rPr lang="en-US" dirty="0">
                <a:solidFill>
                  <a:schemeClr val="tx1"/>
                </a:solidFill>
                <a:latin typeface="nimbus-sans"/>
              </a:rPr>
              <a:t>Remind of time limits to keep everyone focused?</a:t>
            </a:r>
          </a:p>
          <a:p>
            <a:pPr marL="800079" lvl="1" indent="-342900" fontAlgn="base">
              <a:buFont typeface="Arial" panose="020B0604020202020204" pitchFamily="34" charset="0"/>
              <a:buChar char="•"/>
            </a:pPr>
            <a:r>
              <a:rPr lang="en-US" dirty="0">
                <a:solidFill>
                  <a:schemeClr val="tx1"/>
                </a:solidFill>
                <a:latin typeface="nimbus-sans"/>
              </a:rPr>
              <a:t>Encourage compromises if there were different opinions? </a:t>
            </a:r>
          </a:p>
          <a:p>
            <a:pPr marL="800079" lvl="1" indent="-342900" fontAlgn="base">
              <a:buFont typeface="Arial" panose="020B0604020202020204" pitchFamily="34" charset="0"/>
              <a:buChar char="•"/>
            </a:pPr>
            <a:r>
              <a:rPr lang="en-US" dirty="0">
                <a:solidFill>
                  <a:schemeClr val="tx1"/>
                </a:solidFill>
                <a:latin typeface="nimbus-sans"/>
              </a:rPr>
              <a:t>Helped everyone stay focused on the goal?</a:t>
            </a:r>
          </a:p>
          <a:p>
            <a:pPr algn="l" fontAlgn="base"/>
            <a:r>
              <a:rPr lang="en-US" sz="2000" b="1" dirty="0">
                <a:solidFill>
                  <a:schemeClr val="tx1"/>
                </a:solidFill>
              </a:rPr>
              <a:t>Communication: </a:t>
            </a:r>
            <a:r>
              <a:rPr lang="en-US" b="1" dirty="0">
                <a:solidFill>
                  <a:schemeClr val="tx1"/>
                </a:solidFill>
              </a:rPr>
              <a:t>Listening and talking to provide and use information for a goal.  </a:t>
            </a:r>
          </a:p>
          <a:p>
            <a:pPr algn="l" fontAlgn="base"/>
            <a:r>
              <a:rPr lang="en-US" dirty="0">
                <a:solidFill>
                  <a:schemeClr val="tx1"/>
                </a:solidFill>
              </a:rPr>
              <a:t>Did you: </a:t>
            </a:r>
            <a:endParaRPr lang="en-US" i="1" dirty="0">
              <a:solidFill>
                <a:schemeClr val="tx1"/>
              </a:solidFill>
            </a:endParaRPr>
          </a:p>
          <a:p>
            <a:pPr marL="800079" lvl="1" indent="-342900" fontAlgn="base">
              <a:buFont typeface="Arial" panose="020B0604020202020204" pitchFamily="34" charset="0"/>
              <a:buChar char="•"/>
            </a:pPr>
            <a:r>
              <a:rPr lang="en-US" b="0" dirty="0">
                <a:solidFill>
                  <a:schemeClr val="tx1"/>
                </a:solidFill>
              </a:rPr>
              <a:t>Actively listen to others and give them your attention?</a:t>
            </a:r>
          </a:p>
          <a:p>
            <a:pPr marL="800079" lvl="1" indent="-342900" fontAlgn="base">
              <a:buFont typeface="Arial" panose="020B0604020202020204" pitchFamily="34" charset="0"/>
              <a:buChar char="•"/>
            </a:pPr>
            <a:r>
              <a:rPr lang="en-US" dirty="0">
                <a:solidFill>
                  <a:schemeClr val="tx1"/>
                </a:solidFill>
              </a:rPr>
              <a:t>Persuade others to do something with your reasoning? </a:t>
            </a:r>
          </a:p>
          <a:p>
            <a:pPr marL="800079" lvl="1" indent="-342900" fontAlgn="base">
              <a:buFont typeface="Arial" panose="020B0604020202020204" pitchFamily="34" charset="0"/>
              <a:buChar char="•"/>
            </a:pPr>
            <a:r>
              <a:rPr lang="en-US" dirty="0">
                <a:solidFill>
                  <a:schemeClr val="tx1"/>
                </a:solidFill>
              </a:rPr>
              <a:t>Adapt your communication to different times, tasks or people? </a:t>
            </a:r>
          </a:p>
          <a:p>
            <a:pPr algn="l" fontAlgn="base"/>
            <a:r>
              <a:rPr lang="en-US" sz="2000" b="1" dirty="0">
                <a:solidFill>
                  <a:schemeClr val="tx1"/>
                </a:solidFill>
              </a:rPr>
              <a:t>Problem Solving: </a:t>
            </a:r>
            <a:r>
              <a:rPr lang="en-US" b="1" dirty="0">
                <a:solidFill>
                  <a:schemeClr val="tx1"/>
                </a:solidFill>
              </a:rPr>
              <a:t>The ability to find a solution to a situation or challenge. </a:t>
            </a:r>
          </a:p>
          <a:p>
            <a:pPr algn="l" fontAlgn="base"/>
            <a:r>
              <a:rPr lang="en-US" dirty="0">
                <a:solidFill>
                  <a:schemeClr val="tx1"/>
                </a:solidFill>
              </a:rPr>
              <a:t>Did you: </a:t>
            </a:r>
          </a:p>
          <a:p>
            <a:pPr marL="800079" lvl="1" indent="-342900" fontAlgn="base">
              <a:buFont typeface="Arial" panose="020B0604020202020204" pitchFamily="34" charset="0"/>
              <a:buChar char="•"/>
            </a:pPr>
            <a:r>
              <a:rPr lang="en-US" dirty="0">
                <a:solidFill>
                  <a:schemeClr val="tx1"/>
                </a:solidFill>
              </a:rPr>
              <a:t>Think of different ways to reach the goal? </a:t>
            </a:r>
          </a:p>
          <a:p>
            <a:pPr marL="800079" lvl="1" indent="-342900" fontAlgn="base">
              <a:buFont typeface="Arial" panose="020B0604020202020204" pitchFamily="34" charset="0"/>
              <a:buChar char="•"/>
            </a:pPr>
            <a:r>
              <a:rPr lang="en-US" dirty="0">
                <a:solidFill>
                  <a:schemeClr val="tx1"/>
                </a:solidFill>
              </a:rPr>
              <a:t>Focus on actions to achieve the outcome? </a:t>
            </a:r>
          </a:p>
          <a:p>
            <a:pPr marL="800079" lvl="1" indent="-342900" fontAlgn="base">
              <a:buFont typeface="Arial" panose="020B0604020202020204" pitchFamily="34" charset="0"/>
              <a:buChar char="•"/>
            </a:pPr>
            <a:r>
              <a:rPr lang="en-US" b="0" i="0" u="none" dirty="0">
                <a:solidFill>
                  <a:schemeClr val="tx1"/>
                </a:solidFill>
              </a:rPr>
              <a:t>Use logic </a:t>
            </a:r>
            <a:r>
              <a:rPr lang="en-US" dirty="0">
                <a:solidFill>
                  <a:schemeClr val="tx1"/>
                </a:solidFill>
              </a:rPr>
              <a:t>and reasoning to reach a solution that worked? </a:t>
            </a:r>
          </a:p>
          <a:p>
            <a:pPr algn="l" fontAlgn="base"/>
            <a:r>
              <a:rPr lang="en-US" sz="2000" b="1" dirty="0">
                <a:solidFill>
                  <a:schemeClr val="tx1"/>
                </a:solidFill>
              </a:rPr>
              <a:t>Creativity: </a:t>
            </a:r>
            <a:r>
              <a:rPr lang="en-US" b="1" dirty="0">
                <a:solidFill>
                  <a:schemeClr val="tx1"/>
                </a:solidFill>
              </a:rPr>
              <a:t>The use of imagination and the generation of new ideas. </a:t>
            </a:r>
          </a:p>
          <a:p>
            <a:pPr algn="l" fontAlgn="base"/>
            <a:r>
              <a:rPr lang="en-US" i="0" dirty="0">
                <a:solidFill>
                  <a:schemeClr val="tx1"/>
                </a:solidFill>
              </a:rPr>
              <a:t>Did you: </a:t>
            </a:r>
          </a:p>
          <a:p>
            <a:pPr marL="800079" lvl="1" indent="-342900" fontAlgn="base">
              <a:buFont typeface="Arial" panose="020B0604020202020204" pitchFamily="34" charset="0"/>
              <a:buChar char="•"/>
            </a:pPr>
            <a:r>
              <a:rPr lang="en-US" i="0" dirty="0">
                <a:solidFill>
                  <a:schemeClr val="tx1"/>
                </a:solidFill>
              </a:rPr>
              <a:t>Add innovate ideas and suggestions to reach the outcome?</a:t>
            </a:r>
          </a:p>
          <a:p>
            <a:pPr marL="800079" lvl="1" indent="-342900" fontAlgn="base">
              <a:buFont typeface="Arial" panose="020B0604020202020204" pitchFamily="34" charset="0"/>
              <a:buChar char="•"/>
            </a:pPr>
            <a:r>
              <a:rPr lang="en-US" b="0" dirty="0">
                <a:solidFill>
                  <a:schemeClr val="tx1"/>
                </a:solidFill>
              </a:rPr>
              <a:t>Did you think outside the box? </a:t>
            </a:r>
          </a:p>
          <a:p>
            <a:pPr marL="800079" lvl="1" indent="-342900" fontAlgn="base">
              <a:buFont typeface="Arial" panose="020B0604020202020204" pitchFamily="34" charset="0"/>
              <a:buChar char="•"/>
            </a:pPr>
            <a:r>
              <a:rPr lang="en-US" i="0" dirty="0">
                <a:solidFill>
                  <a:schemeClr val="tx1"/>
                </a:solidFill>
              </a:rPr>
              <a:t>Did you provide a different way to achieve the outcome if one way wasn</a:t>
            </a:r>
            <a:r>
              <a:rPr lang="en-US" dirty="0">
                <a:solidFill>
                  <a:schemeClr val="tx1"/>
                </a:solidFill>
              </a:rPr>
              <a:t>’t working?</a:t>
            </a:r>
          </a:p>
          <a:p>
            <a:pPr fontAlgn="base"/>
            <a:r>
              <a:rPr lang="en-US" sz="2000" b="1" dirty="0">
                <a:solidFill>
                  <a:schemeClr val="tx1"/>
                </a:solidFill>
              </a:rPr>
              <a:t>Staying positive / resilience</a:t>
            </a:r>
            <a:r>
              <a:rPr lang="en-US" b="1" dirty="0">
                <a:solidFill>
                  <a:schemeClr val="tx1"/>
                </a:solidFill>
              </a:rPr>
              <a:t>: </a:t>
            </a:r>
            <a:r>
              <a:rPr lang="en-US" b="1" dirty="0">
                <a:solidFill>
                  <a:schemeClr val="tx1"/>
                </a:solidFill>
                <a:effectLst/>
                <a:latin typeface="nimbus-sans"/>
              </a:rPr>
              <a:t>the ability to use tactics and strategies to overcome setbacks and achieve goals. </a:t>
            </a:r>
          </a:p>
          <a:p>
            <a:pPr fontAlgn="base"/>
            <a:r>
              <a:rPr lang="en-US" i="0" dirty="0">
                <a:solidFill>
                  <a:schemeClr val="tx1"/>
                </a:solidFill>
                <a:latin typeface="nimbus-sans"/>
              </a:rPr>
              <a:t>Did you: </a:t>
            </a:r>
          </a:p>
          <a:p>
            <a:pPr marL="800079" lvl="1" indent="-342900" fontAlgn="base">
              <a:buFont typeface="Arial" panose="020B0604020202020204" pitchFamily="34" charset="0"/>
              <a:buChar char="•"/>
            </a:pPr>
            <a:r>
              <a:rPr lang="en-US" i="0" dirty="0">
                <a:solidFill>
                  <a:schemeClr val="tx1"/>
                </a:solidFill>
                <a:latin typeface="nimbus-sans"/>
              </a:rPr>
              <a:t>Support someone </a:t>
            </a:r>
            <a:r>
              <a:rPr lang="en-US" dirty="0">
                <a:solidFill>
                  <a:schemeClr val="tx1"/>
                </a:solidFill>
                <a:latin typeface="nimbus-sans"/>
              </a:rPr>
              <a:t>else when they were struggling?</a:t>
            </a:r>
          </a:p>
          <a:p>
            <a:pPr marL="800079" lvl="1" indent="-342900" fontAlgn="base">
              <a:buFont typeface="Arial" panose="020B0604020202020204" pitchFamily="34" charset="0"/>
              <a:buChar char="•"/>
            </a:pPr>
            <a:r>
              <a:rPr lang="en-US" dirty="0">
                <a:solidFill>
                  <a:schemeClr val="tx1"/>
                </a:solidFill>
                <a:latin typeface="nimbus-sans"/>
              </a:rPr>
              <a:t>When something went wrong did you learn from it? </a:t>
            </a:r>
          </a:p>
          <a:p>
            <a:pPr marL="800079" lvl="1" indent="-342900" fontAlgn="base">
              <a:buFont typeface="Arial" panose="020B0604020202020204" pitchFamily="34" charset="0"/>
              <a:buChar char="•"/>
            </a:pPr>
            <a:r>
              <a:rPr lang="en-US" i="0" dirty="0">
                <a:solidFill>
                  <a:schemeClr val="tx1"/>
                </a:solidFill>
                <a:effectLst/>
                <a:latin typeface="nimbus-sans"/>
              </a:rPr>
              <a:t>Did you think of different ways to achieve the outcome in case one didn’t work? </a:t>
            </a:r>
            <a:endParaRPr lang="en-GB" dirty="0"/>
          </a:p>
        </p:txBody>
      </p:sp>
    </p:spTree>
    <p:extLst>
      <p:ext uri="{BB962C8B-B14F-4D97-AF65-F5344CB8AC3E}">
        <p14:creationId xmlns:p14="http://schemas.microsoft.com/office/powerpoint/2010/main" val="250895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E8EF41-C5FD-D107-EA12-D672ED94FBDE}"/>
              </a:ext>
            </a:extLst>
          </p:cNvPr>
          <p:cNvPicPr>
            <a:picLocks noChangeAspect="1"/>
          </p:cNvPicPr>
          <p:nvPr/>
        </p:nvPicPr>
        <p:blipFill>
          <a:blip r:embed="rId3"/>
          <a:stretch>
            <a:fillRect/>
          </a:stretch>
        </p:blipFill>
        <p:spPr>
          <a:xfrm>
            <a:off x="984250" y="168275"/>
            <a:ext cx="17792166" cy="9995170"/>
          </a:xfrm>
          <a:prstGeom prst="rect">
            <a:avLst/>
          </a:prstGeom>
        </p:spPr>
      </p:pic>
    </p:spTree>
    <p:extLst>
      <p:ext uri="{BB962C8B-B14F-4D97-AF65-F5344CB8AC3E}">
        <p14:creationId xmlns:p14="http://schemas.microsoft.com/office/powerpoint/2010/main" val="2349827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0B4FF2-E02A-A62F-94D6-0B6A25E7EF46}"/>
              </a:ext>
            </a:extLst>
          </p:cNvPr>
          <p:cNvSpPr>
            <a:spLocks noGrp="1"/>
          </p:cNvSpPr>
          <p:nvPr>
            <p:ph type="body" sz="quarter" idx="15"/>
          </p:nvPr>
        </p:nvSpPr>
        <p:spPr>
          <a:xfrm>
            <a:off x="715882" y="1089917"/>
            <a:ext cx="15051168" cy="774396"/>
          </a:xfrm>
        </p:spPr>
        <p:txBody>
          <a:bodyPr/>
          <a:lstStyle/>
          <a:p>
            <a:r>
              <a:rPr lang="en-US" dirty="0"/>
              <a:t>Real world – Apply Teamworking Skills</a:t>
            </a:r>
            <a:endParaRPr lang="en-GB" dirty="0"/>
          </a:p>
        </p:txBody>
      </p:sp>
      <p:graphicFrame>
        <p:nvGraphicFramePr>
          <p:cNvPr id="5" name="Table 4">
            <a:extLst>
              <a:ext uri="{FF2B5EF4-FFF2-40B4-BE49-F238E27FC236}">
                <a16:creationId xmlns:a16="http://schemas.microsoft.com/office/drawing/2014/main" id="{428A9880-F619-49DF-48B1-AB8A0C8C1739}"/>
              </a:ext>
            </a:extLst>
          </p:cNvPr>
          <p:cNvGraphicFramePr>
            <a:graphicFrameLocks noGrp="1"/>
          </p:cNvGraphicFramePr>
          <p:nvPr>
            <p:extLst>
              <p:ext uri="{D42A27DB-BD31-4B8C-83A1-F6EECF244321}">
                <p14:modId xmlns:p14="http://schemas.microsoft.com/office/powerpoint/2010/main" val="3491580712"/>
              </p:ext>
            </p:extLst>
          </p:nvPr>
        </p:nvGraphicFramePr>
        <p:xfrm>
          <a:off x="374651" y="1953421"/>
          <a:ext cx="19354797" cy="3352800"/>
        </p:xfrm>
        <a:graphic>
          <a:graphicData uri="http://schemas.openxmlformats.org/drawingml/2006/table">
            <a:tbl>
              <a:tblPr firstRow="1" bandRow="1">
                <a:tableStyleId>{073A0DAA-6AF3-43AB-8588-CEC1D06C72B9}</a:tableStyleId>
              </a:tblPr>
              <a:tblGrid>
                <a:gridCol w="6400799">
                  <a:extLst>
                    <a:ext uri="{9D8B030D-6E8A-4147-A177-3AD203B41FA5}">
                      <a16:colId xmlns:a16="http://schemas.microsoft.com/office/drawing/2014/main" val="2827241489"/>
                    </a:ext>
                  </a:extLst>
                </a:gridCol>
                <a:gridCol w="12953998">
                  <a:extLst>
                    <a:ext uri="{9D8B030D-6E8A-4147-A177-3AD203B41FA5}">
                      <a16:colId xmlns:a16="http://schemas.microsoft.com/office/drawing/2014/main" val="35711107"/>
                    </a:ext>
                  </a:extLst>
                </a:gridCol>
              </a:tblGrid>
              <a:tr h="507163">
                <a:tc gridSpan="2">
                  <a:txBody>
                    <a:bodyPr/>
                    <a:lstStyle/>
                    <a:p>
                      <a:r>
                        <a:rPr lang="en-US" sz="2800" dirty="0"/>
                        <a:t>Applying teamworking to your life …</a:t>
                      </a:r>
                      <a:endParaRPr lang="en-GB" sz="2800" dirty="0"/>
                    </a:p>
                  </a:txBody>
                  <a:tcPr/>
                </a:tc>
                <a:tc hMerge="1">
                  <a:txBody>
                    <a:bodyPr/>
                    <a:lstStyle/>
                    <a:p>
                      <a:endParaRPr lang="en-GB" dirty="0"/>
                    </a:p>
                  </a:txBody>
                  <a:tcPr/>
                </a:tc>
                <a:extLst>
                  <a:ext uri="{0D108BD9-81ED-4DB2-BD59-A6C34878D82A}">
                    <a16:rowId xmlns:a16="http://schemas.microsoft.com/office/drawing/2014/main" val="574065075"/>
                  </a:ext>
                </a:extLst>
              </a:tr>
              <a:tr h="660052">
                <a:tc>
                  <a:txBody>
                    <a:bodyPr/>
                    <a:lstStyle/>
                    <a:p>
                      <a:r>
                        <a:rPr lang="en-US" sz="2800" dirty="0"/>
                        <a:t>Struggling with something </a:t>
                      </a:r>
                      <a:endParaRPr lang="en-GB" sz="2800" dirty="0"/>
                    </a:p>
                  </a:txBody>
                  <a:tcPr/>
                </a:tc>
                <a:tc>
                  <a:txBody>
                    <a:bodyPr/>
                    <a:lstStyle/>
                    <a:p>
                      <a:r>
                        <a:rPr lang="en-US" sz="2800" dirty="0"/>
                        <a:t>You can ask for advice or guidance from someone else, and see if they have a different way of approaching it. </a:t>
                      </a:r>
                      <a:endParaRPr lang="en-GB" sz="2800" dirty="0"/>
                    </a:p>
                  </a:txBody>
                  <a:tcPr/>
                </a:tc>
                <a:extLst>
                  <a:ext uri="{0D108BD9-81ED-4DB2-BD59-A6C34878D82A}">
                    <a16:rowId xmlns:a16="http://schemas.microsoft.com/office/drawing/2014/main" val="1224512035"/>
                  </a:ext>
                </a:extLst>
              </a:tr>
              <a:tr h="128186">
                <a:tc>
                  <a:txBody>
                    <a:bodyPr/>
                    <a:lstStyle/>
                    <a:p>
                      <a:r>
                        <a:rPr lang="en-US" sz="2800" dirty="0"/>
                        <a:t>Playing team sports</a:t>
                      </a:r>
                      <a:endParaRPr lang="en-GB" sz="2800" dirty="0"/>
                    </a:p>
                  </a:txBody>
                  <a:tcPr/>
                </a:tc>
                <a:tc>
                  <a:txBody>
                    <a:bodyPr/>
                    <a:lstStyle/>
                    <a:p>
                      <a:r>
                        <a:rPr lang="en-US" sz="2800" dirty="0"/>
                        <a:t>Creating a team of individuals who all have different skills, so that your team doesn’t have a weakness overall. </a:t>
                      </a:r>
                      <a:endParaRPr lang="en-GB" sz="2800" dirty="0"/>
                    </a:p>
                  </a:txBody>
                  <a:tcPr/>
                </a:tc>
                <a:extLst>
                  <a:ext uri="{0D108BD9-81ED-4DB2-BD59-A6C34878D82A}">
                    <a16:rowId xmlns:a16="http://schemas.microsoft.com/office/drawing/2014/main" val="4284458574"/>
                  </a:ext>
                </a:extLst>
              </a:tr>
              <a:tr h="507163">
                <a:tc>
                  <a:txBody>
                    <a:bodyPr/>
                    <a:lstStyle/>
                    <a:p>
                      <a:r>
                        <a:rPr lang="en-US" sz="2800" dirty="0"/>
                        <a:t>Working together on a project</a:t>
                      </a:r>
                      <a:endParaRPr lang="en-GB" sz="2800" dirty="0"/>
                    </a:p>
                  </a:txBody>
                  <a:tcPr/>
                </a:tc>
                <a:tc>
                  <a:txBody>
                    <a:bodyPr/>
                    <a:lstStyle/>
                    <a:p>
                      <a:r>
                        <a:rPr lang="en-US" sz="2800" dirty="0"/>
                        <a:t>Think about where your strengths are and if giving people roles would help divide up work positively. </a:t>
                      </a:r>
                      <a:endParaRPr lang="en-GB" sz="2800" dirty="0"/>
                    </a:p>
                  </a:txBody>
                  <a:tcPr/>
                </a:tc>
                <a:extLst>
                  <a:ext uri="{0D108BD9-81ED-4DB2-BD59-A6C34878D82A}">
                    <a16:rowId xmlns:a16="http://schemas.microsoft.com/office/drawing/2014/main" val="1800138312"/>
                  </a:ext>
                </a:extLst>
              </a:tr>
            </a:tbl>
          </a:graphicData>
        </a:graphic>
      </p:graphicFrame>
      <p:sp>
        <p:nvSpPr>
          <p:cNvPr id="6" name="Text Placeholder 1">
            <a:extLst>
              <a:ext uri="{FF2B5EF4-FFF2-40B4-BE49-F238E27FC236}">
                <a16:creationId xmlns:a16="http://schemas.microsoft.com/office/drawing/2014/main" id="{08DB263D-F35F-E8E5-A3E7-A1893EB1492B}"/>
              </a:ext>
            </a:extLst>
          </p:cNvPr>
          <p:cNvSpPr txBox="1">
            <a:spLocks/>
          </p:cNvSpPr>
          <p:nvPr/>
        </p:nvSpPr>
        <p:spPr>
          <a:xfrm>
            <a:off x="374651" y="5460215"/>
            <a:ext cx="8991600" cy="2990353"/>
          </a:xfrm>
          <a:prstGeom prst="rect">
            <a:avLst/>
          </a:prstGeom>
        </p:spPr>
        <p:style>
          <a:lnRef idx="2">
            <a:schemeClr val="accent4"/>
          </a:lnRef>
          <a:fillRef idx="1">
            <a:schemeClr val="lt1"/>
          </a:fillRef>
          <a:effectRef idx="0">
            <a:schemeClr val="accent4"/>
          </a:effectRef>
          <a:fontRef idx="minor">
            <a:schemeClr val="dk1"/>
          </a:fontRef>
        </p:style>
        <p:txBody>
          <a:bodyPr/>
          <a:lstStyle>
            <a:lvl1pPr marL="0">
              <a:lnSpc>
                <a:spcPts val="8000"/>
              </a:lnSpc>
              <a:defRPr sz="7500" b="1" i="1" spc="-150">
                <a:solidFill>
                  <a:schemeClr val="bg1"/>
                </a:solidFill>
                <a:latin typeface="Poppins" pitchFamily="2" charset="77"/>
                <a:ea typeface="+mn-ea"/>
                <a:cs typeface="Poppins" pitchFamily="2" charset="77"/>
              </a:defRPr>
            </a:lvl1pPr>
            <a:lvl2pPr marL="457206">
              <a:defRPr sz="8401">
                <a:solidFill>
                  <a:schemeClr val="dk1"/>
                </a:solidFill>
                <a:latin typeface="Poppins" pitchFamily="2" charset="77"/>
                <a:ea typeface="+mn-ea"/>
                <a:cs typeface="Poppins" pitchFamily="2" charset="77"/>
              </a:defRPr>
            </a:lvl2pPr>
            <a:lvl3pPr marL="914413">
              <a:defRPr sz="8401">
                <a:solidFill>
                  <a:schemeClr val="dk1"/>
                </a:solidFill>
                <a:latin typeface="Poppins" pitchFamily="2" charset="77"/>
                <a:ea typeface="+mn-ea"/>
                <a:cs typeface="Poppins" pitchFamily="2" charset="77"/>
              </a:defRPr>
            </a:lvl3pPr>
            <a:lvl4pPr marL="1371619">
              <a:defRPr sz="8401">
                <a:solidFill>
                  <a:schemeClr val="dk1"/>
                </a:solidFill>
                <a:latin typeface="Poppins" pitchFamily="2" charset="77"/>
                <a:ea typeface="+mn-ea"/>
                <a:cs typeface="Poppins" pitchFamily="2" charset="77"/>
              </a:defRPr>
            </a:lvl4pPr>
            <a:lvl5pPr marL="1828826">
              <a:defRPr sz="8401">
                <a:solidFill>
                  <a:schemeClr val="dk1"/>
                </a:solidFill>
                <a:latin typeface="Poppins" pitchFamily="2" charset="77"/>
                <a:ea typeface="+mn-ea"/>
                <a:cs typeface="Poppins" pitchFamily="2" charset="77"/>
              </a:defRPr>
            </a:lvl5pPr>
            <a:lvl6pPr marL="2286032">
              <a:defRPr>
                <a:solidFill>
                  <a:schemeClr val="dk1"/>
                </a:solidFill>
                <a:latin typeface="+mn-lt"/>
                <a:ea typeface="+mn-ea"/>
                <a:cs typeface="+mn-cs"/>
              </a:defRPr>
            </a:lvl6pPr>
            <a:lvl7pPr marL="2743238">
              <a:defRPr>
                <a:solidFill>
                  <a:schemeClr val="dk1"/>
                </a:solidFill>
                <a:latin typeface="+mn-lt"/>
                <a:ea typeface="+mn-ea"/>
                <a:cs typeface="+mn-cs"/>
              </a:defRPr>
            </a:lvl7pPr>
            <a:lvl8pPr marL="3200446">
              <a:defRPr>
                <a:solidFill>
                  <a:schemeClr val="dk1"/>
                </a:solidFill>
                <a:latin typeface="+mn-lt"/>
                <a:ea typeface="+mn-ea"/>
                <a:cs typeface="+mn-cs"/>
              </a:defRPr>
            </a:lvl8pPr>
            <a:lvl9pPr marL="3657653">
              <a:defRPr>
                <a:solidFill>
                  <a:schemeClr val="dk1"/>
                </a:solidFill>
                <a:latin typeface="+mn-lt"/>
                <a:ea typeface="+mn-ea"/>
                <a:cs typeface="+mn-cs"/>
              </a:defRPr>
            </a:lvl9pPr>
          </a:lstStyle>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At work, people work in teams all the time to help think of new ideas, to support each other’s workload and to bring in their individual expertise and skills to make an outcome better. </a:t>
            </a:r>
          </a:p>
          <a:p>
            <a:pPr defTabSz="914400">
              <a:lnSpc>
                <a:spcPct val="100000"/>
              </a:lnSpc>
              <a:buClr>
                <a:srgbClr val="282727"/>
              </a:buClr>
              <a:buSzPct val="120000"/>
              <a:defRPr/>
            </a:pPr>
            <a:endParaRPr lang="en-US" sz="2000" b="0" i="0" kern="0" spc="0" dirty="0">
              <a:solidFill>
                <a:srgbClr val="26213F"/>
              </a:solidFill>
              <a:latin typeface="Poppins Light" pitchFamily="2" charset="77"/>
              <a:cs typeface="Poppins Medium" pitchFamily="2" charset="77"/>
            </a:endParaRPr>
          </a:p>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Patty Srinath is a Test and Validation Engineer in the Digital Sport department at Nike. She works in a team to do a lot of testing on any new product to make the design the best it can be. </a:t>
            </a:r>
            <a:r>
              <a:rPr lang="en-US" sz="2000" b="0" i="0" kern="0" spc="0" dirty="0">
                <a:solidFill>
                  <a:srgbClr val="26213F"/>
                </a:solidFill>
                <a:latin typeface="Poppins Light" pitchFamily="2" charset="77"/>
                <a:cs typeface="Poppins Medium" pitchFamily="2" charset="77"/>
                <a:hlinkClick r:id="rId3"/>
              </a:rPr>
              <a:t>https://neonfutures.org.uk/case-study/sports-engineer-patty-srinath/</a:t>
            </a:r>
            <a:r>
              <a:rPr lang="en-US" sz="2000" b="0" i="0" kern="0" spc="0" dirty="0">
                <a:solidFill>
                  <a:srgbClr val="26213F"/>
                </a:solidFill>
                <a:latin typeface="Poppins Light" pitchFamily="2" charset="77"/>
                <a:cs typeface="Poppins Medium" pitchFamily="2" charset="77"/>
              </a:rPr>
              <a:t> </a:t>
            </a:r>
          </a:p>
        </p:txBody>
      </p:sp>
      <p:sp>
        <p:nvSpPr>
          <p:cNvPr id="8" name="TextBox 7">
            <a:extLst>
              <a:ext uri="{FF2B5EF4-FFF2-40B4-BE49-F238E27FC236}">
                <a16:creationId xmlns:a16="http://schemas.microsoft.com/office/drawing/2014/main" id="{7A290FF6-FA45-AE70-30F8-1D023DDFE328}"/>
              </a:ext>
            </a:extLst>
          </p:cNvPr>
          <p:cNvSpPr txBox="1"/>
          <p:nvPr/>
        </p:nvSpPr>
        <p:spPr>
          <a:xfrm>
            <a:off x="10716750" y="5772912"/>
            <a:ext cx="8991600"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u="sng" dirty="0"/>
              <a:t>Reflection</a:t>
            </a:r>
          </a:p>
          <a:p>
            <a:r>
              <a:rPr lang="en-US" sz="2800" dirty="0"/>
              <a:t>Think about what areas you are good in for teamworking – leadership, communication, problem solving, creativity or staying positive? Is there something you can do to strengthen any of the others, so you can support any team you work in?</a:t>
            </a:r>
          </a:p>
        </p:txBody>
      </p:sp>
      <p:pic>
        <p:nvPicPr>
          <p:cNvPr id="7" name="Picture 6">
            <a:extLst>
              <a:ext uri="{FF2B5EF4-FFF2-40B4-BE49-F238E27FC236}">
                <a16:creationId xmlns:a16="http://schemas.microsoft.com/office/drawing/2014/main" id="{E3FE7EDD-FDFE-7AC1-2846-352CA57CA91D}"/>
              </a:ext>
            </a:extLst>
          </p:cNvPr>
          <p:cNvPicPr>
            <a:picLocks noChangeAspect="1"/>
          </p:cNvPicPr>
          <p:nvPr/>
        </p:nvPicPr>
        <p:blipFill rotWithShape="1">
          <a:blip r:embed="rId4"/>
          <a:srcRect l="20511" t="12115" r="30689" b="2013"/>
          <a:stretch/>
        </p:blipFill>
        <p:spPr>
          <a:xfrm>
            <a:off x="6318250" y="8017101"/>
            <a:ext cx="3434916" cy="2677656"/>
          </a:xfrm>
          <a:prstGeom prst="rect">
            <a:avLst/>
          </a:prstGeom>
        </p:spPr>
      </p:pic>
    </p:spTree>
    <p:extLst>
      <p:ext uri="{BB962C8B-B14F-4D97-AF65-F5344CB8AC3E}">
        <p14:creationId xmlns:p14="http://schemas.microsoft.com/office/powerpoint/2010/main" val="3012261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831850" y="3521075"/>
            <a:ext cx="17976850" cy="1260475"/>
          </a:xfrm>
        </p:spPr>
        <p:txBody>
          <a:bodyPr/>
          <a:lstStyle/>
          <a:p>
            <a:r>
              <a:rPr lang="en-US" sz="6600" dirty="0"/>
              <a:t>Short activities to practice and develop key STEM skills</a:t>
            </a:r>
          </a:p>
          <a:p>
            <a:endParaRPr lang="en-US" sz="6600" dirty="0"/>
          </a:p>
          <a:p>
            <a:r>
              <a:rPr lang="en-US" sz="6600" dirty="0"/>
              <a:t>SOCIAL CONSCIENCE</a:t>
            </a:r>
          </a:p>
          <a:p>
            <a:r>
              <a:rPr lang="en-US" sz="6600" dirty="0"/>
              <a:t>Solve a problem thinking about the impact of your decisions.</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6334125" y="2225675"/>
            <a:ext cx="6972300" cy="1066800"/>
          </a:xfrm>
        </p:spPr>
        <p:txBody>
          <a:bodyPr/>
          <a:lstStyle/>
          <a:p>
            <a:r>
              <a:rPr lang="en-US" dirty="0"/>
              <a:t>STEM SKILLS</a:t>
            </a:r>
          </a:p>
        </p:txBody>
      </p:sp>
    </p:spTree>
    <p:extLst>
      <p:ext uri="{BB962C8B-B14F-4D97-AF65-F5344CB8AC3E}">
        <p14:creationId xmlns:p14="http://schemas.microsoft.com/office/powerpoint/2010/main" val="2881970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Oval 4">
            <a:extLst>
              <a:ext uri="{FF2B5EF4-FFF2-40B4-BE49-F238E27FC236}">
                <a16:creationId xmlns:a16="http://schemas.microsoft.com/office/drawing/2014/main" id="{BFE5DEEA-C55C-B442-9C7F-D5CE7CDC3BD1}"/>
              </a:ext>
            </a:extLst>
          </p:cNvPr>
          <p:cNvSpPr/>
          <p:nvPr/>
        </p:nvSpPr>
        <p:spPr>
          <a:xfrm>
            <a:off x="11898427" y="1087232"/>
            <a:ext cx="7831023" cy="2895222"/>
          </a:xfrm>
          <a:prstGeom prst="wedgeRoundRectCallout">
            <a:avLst/>
          </a:prstGeom>
          <a:noFill/>
          <a:ln>
            <a:solidFill>
              <a:srgbClr val="14E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718055" y="4594617"/>
            <a:ext cx="19014063" cy="5120056"/>
          </a:xfrm>
        </p:spPr>
        <p:txBody>
          <a:bodyPr lIns="91440" tIns="45720" rIns="91440" bIns="45720" anchor="t"/>
          <a:lstStyle/>
          <a:p>
            <a:pPr algn="l"/>
            <a:r>
              <a:rPr lang="en-US" sz="4400" dirty="0"/>
              <a:t>In their work engineers and technologists often solve problems that will make things better.</a:t>
            </a:r>
            <a:endParaRPr lang="en-US"/>
          </a:p>
          <a:p>
            <a:pPr algn="l"/>
            <a:r>
              <a:rPr lang="en-US" sz="4400" dirty="0"/>
              <a:t>Social Conscience: </a:t>
            </a:r>
            <a:r>
              <a:rPr lang="en-US" sz="4400" b="0" dirty="0"/>
              <a:t>Being aware of the values that you have and the impact of your choices and actions, and how other choices and actions impact you. </a:t>
            </a:r>
            <a:endParaRPr lang="en-US" sz="44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STEM Skill – Social Conscience</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4" name="TextBox 3">
            <a:extLst>
              <a:ext uri="{FF2B5EF4-FFF2-40B4-BE49-F238E27FC236}">
                <a16:creationId xmlns:a16="http://schemas.microsoft.com/office/drawing/2014/main" id="{D2D9190F-947C-E86B-585D-005FBD86B02B}"/>
              </a:ext>
            </a:extLst>
          </p:cNvPr>
          <p:cNvSpPr txBox="1"/>
          <p:nvPr/>
        </p:nvSpPr>
        <p:spPr>
          <a:xfrm>
            <a:off x="12761629" y="1593168"/>
            <a:ext cx="6115618" cy="1938992"/>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en-US" sz="2400" b="1" dirty="0">
                <a:latin typeface="Poppins"/>
                <a:cs typeface="Poppins"/>
              </a:rPr>
              <a:t>Have you ever said "I</a:t>
            </a:r>
            <a:r>
              <a:rPr lang="en-US" sz="2400" b="1" dirty="0">
                <a:solidFill>
                  <a:srgbClr val="14ED99"/>
                </a:solidFill>
                <a:latin typeface="Poppins"/>
                <a:cs typeface="Poppins"/>
              </a:rPr>
              <a:t> don’t get why they were annoyed</a:t>
            </a:r>
            <a:r>
              <a:rPr lang="en-US" sz="2400" b="1" dirty="0">
                <a:latin typeface="Poppins"/>
                <a:cs typeface="Poppins"/>
              </a:rPr>
              <a:t>’’? Understanding other’s reactions, or finding out more about them, helps you to think about your actions and the impact of them.</a:t>
            </a:r>
            <a:endParaRPr lang="en-GB" sz="2400" b="1">
              <a:latin typeface="Poppins"/>
              <a:cs typeface="Poppins"/>
            </a:endParaRPr>
          </a:p>
        </p:txBody>
      </p:sp>
    </p:spTree>
    <p:extLst>
      <p:ext uri="{BB962C8B-B14F-4D97-AF65-F5344CB8AC3E}">
        <p14:creationId xmlns:p14="http://schemas.microsoft.com/office/powerpoint/2010/main" val="1918075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95315" y="2369225"/>
            <a:ext cx="19989930" cy="7400249"/>
          </a:xfrm>
        </p:spPr>
        <p:txBody>
          <a:bodyPr/>
          <a:lstStyle/>
          <a:p>
            <a:pPr lvl="1" algn="ctr"/>
            <a:r>
              <a:rPr lang="en-US" sz="3200" dirty="0">
                <a:solidFill>
                  <a:schemeClr val="tx2"/>
                </a:solidFill>
              </a:rPr>
              <a:t>Social Conscience can mean making decisions based on what you think is important, and considering the impact these decisions have on other people. </a:t>
            </a:r>
          </a:p>
          <a:p>
            <a:pPr lvl="1" algn="ctr"/>
            <a:r>
              <a:rPr lang="en-US" sz="3200" dirty="0">
                <a:solidFill>
                  <a:schemeClr val="tx2"/>
                </a:solidFill>
              </a:rPr>
              <a:t>Your values are what you consider important and can guide your life. They are different for each person. </a:t>
            </a:r>
          </a:p>
          <a:p>
            <a:pPr lvl="1" algn="ctr"/>
            <a:r>
              <a:rPr lang="en-US" sz="3200" b="1" dirty="0">
                <a:solidFill>
                  <a:schemeClr val="tx2"/>
                </a:solidFill>
              </a:rPr>
              <a:t>Choose four of the following values that are important to you now or for your future.</a:t>
            </a:r>
          </a:p>
          <a:p>
            <a:pPr lvl="1" algn="ctr"/>
            <a:r>
              <a:rPr lang="en-US" sz="3200" b="1" dirty="0">
                <a:solidFill>
                  <a:schemeClr val="tx2"/>
                </a:solidFill>
              </a:rPr>
              <a:t>Then, select one and share with another person what impact this may have on your life and what your life may look like because of it. </a:t>
            </a:r>
          </a:p>
          <a:p>
            <a:pPr lvl="1" algn="ctr"/>
            <a:endParaRPr lang="en-US" sz="3600" dirty="0">
              <a:solidFill>
                <a:schemeClr val="tx2"/>
              </a:solidFill>
            </a:endParaRPr>
          </a:p>
          <a:p>
            <a:pPr lvl="1" algn="ctr"/>
            <a:endParaRPr lang="en-US" sz="3600" dirty="0">
              <a:solidFill>
                <a:schemeClr val="tx2"/>
              </a:solidFill>
            </a:endParaRPr>
          </a:p>
          <a:p>
            <a:pPr lvl="1" algn="ctr"/>
            <a:endParaRPr lang="en-US" sz="3600" dirty="0">
              <a:solidFill>
                <a:schemeClr val="tx2"/>
              </a:solidFill>
            </a:endParaRPr>
          </a:p>
          <a:p>
            <a:pPr lvl="1" algn="ctr"/>
            <a:endParaRPr lang="en-US" sz="3600" dirty="0">
              <a:solidFill>
                <a:schemeClr val="tx2"/>
              </a:solidFill>
            </a:endParaRPr>
          </a:p>
          <a:p>
            <a:pPr lvl="1" algn="ctr"/>
            <a:endParaRPr lang="en-US" sz="3600" dirty="0">
              <a:solidFill>
                <a:schemeClr val="tx2"/>
              </a:solidFill>
            </a:endParaRPr>
          </a:p>
          <a:p>
            <a:pPr lvl="1" algn="ctr"/>
            <a:r>
              <a:rPr lang="en-US" sz="3600" b="1" dirty="0">
                <a:solidFill>
                  <a:schemeClr val="tx2"/>
                </a:solidFill>
              </a:rPr>
              <a:t>Engineers and technicians work in many different jobs, from healthcare and transport to the environment. Why do you think understanding their values helps them in deciding where to work? </a:t>
            </a:r>
            <a:endParaRPr lang="en-US" sz="4000" dirty="0"/>
          </a:p>
          <a:p>
            <a:pPr lvl="1"/>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7"/>
            <a:ext cx="17886265" cy="738665"/>
          </a:xfrm>
        </p:spPr>
        <p:txBody>
          <a:bodyPr/>
          <a:lstStyle/>
          <a:p>
            <a:r>
              <a:rPr lang="en-US" dirty="0"/>
              <a:t>Scenario – what are your values?</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
        <p:nvSpPr>
          <p:cNvPr id="2" name="AutoShape 2" descr="Spot the Difference">
            <a:extLst>
              <a:ext uri="{FF2B5EF4-FFF2-40B4-BE49-F238E27FC236}">
                <a16:creationId xmlns:a16="http://schemas.microsoft.com/office/drawing/2014/main" id="{573A3E7A-1CE8-752A-3574-1143DC70C1F7}"/>
              </a:ext>
            </a:extLst>
          </p:cNvPr>
          <p:cNvSpPr>
            <a:spLocks noChangeAspect="1" noChangeArrowheads="1"/>
          </p:cNvSpPr>
          <p:nvPr/>
        </p:nvSpPr>
        <p:spPr bwMode="auto">
          <a:xfrm>
            <a:off x="9899650" y="5502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4" name="Table 3">
            <a:extLst>
              <a:ext uri="{FF2B5EF4-FFF2-40B4-BE49-F238E27FC236}">
                <a16:creationId xmlns:a16="http://schemas.microsoft.com/office/drawing/2014/main" id="{488E6F66-620A-44D2-E44D-839AA1FF6532}"/>
              </a:ext>
            </a:extLst>
          </p:cNvPr>
          <p:cNvGraphicFramePr>
            <a:graphicFrameLocks noGrp="1"/>
          </p:cNvGraphicFramePr>
          <p:nvPr>
            <p:extLst>
              <p:ext uri="{D42A27DB-BD31-4B8C-83A1-F6EECF244321}">
                <p14:modId xmlns:p14="http://schemas.microsoft.com/office/powerpoint/2010/main" val="3792650479"/>
              </p:ext>
            </p:extLst>
          </p:nvPr>
        </p:nvGraphicFramePr>
        <p:xfrm>
          <a:off x="3334571" y="6016267"/>
          <a:ext cx="13402730" cy="2316480"/>
        </p:xfrm>
        <a:graphic>
          <a:graphicData uri="http://schemas.openxmlformats.org/drawingml/2006/table">
            <a:tbl>
              <a:tblPr firstRow="1" bandRow="1">
                <a:tableStyleId>{C4B1156A-380E-4F78-BDF5-A606A8083BF9}</a:tableStyleId>
              </a:tblPr>
              <a:tblGrid>
                <a:gridCol w="2680546">
                  <a:extLst>
                    <a:ext uri="{9D8B030D-6E8A-4147-A177-3AD203B41FA5}">
                      <a16:colId xmlns:a16="http://schemas.microsoft.com/office/drawing/2014/main" val="3324833656"/>
                    </a:ext>
                  </a:extLst>
                </a:gridCol>
                <a:gridCol w="2680546">
                  <a:extLst>
                    <a:ext uri="{9D8B030D-6E8A-4147-A177-3AD203B41FA5}">
                      <a16:colId xmlns:a16="http://schemas.microsoft.com/office/drawing/2014/main" val="3390528355"/>
                    </a:ext>
                  </a:extLst>
                </a:gridCol>
                <a:gridCol w="2680546">
                  <a:extLst>
                    <a:ext uri="{9D8B030D-6E8A-4147-A177-3AD203B41FA5}">
                      <a16:colId xmlns:a16="http://schemas.microsoft.com/office/drawing/2014/main" val="3572136043"/>
                    </a:ext>
                  </a:extLst>
                </a:gridCol>
                <a:gridCol w="2680546">
                  <a:extLst>
                    <a:ext uri="{9D8B030D-6E8A-4147-A177-3AD203B41FA5}">
                      <a16:colId xmlns:a16="http://schemas.microsoft.com/office/drawing/2014/main" val="517368158"/>
                    </a:ext>
                  </a:extLst>
                </a:gridCol>
                <a:gridCol w="2680546">
                  <a:extLst>
                    <a:ext uri="{9D8B030D-6E8A-4147-A177-3AD203B41FA5}">
                      <a16:colId xmlns:a16="http://schemas.microsoft.com/office/drawing/2014/main" val="4201155299"/>
                    </a:ext>
                  </a:extLst>
                </a:gridCol>
              </a:tblGrid>
              <a:tr h="381000">
                <a:tc>
                  <a:txBody>
                    <a:bodyPr/>
                    <a:lstStyle/>
                    <a:p>
                      <a:r>
                        <a:rPr lang="en-US" sz="3200" b="1" dirty="0"/>
                        <a:t>Friends</a:t>
                      </a:r>
                      <a:endParaRPr lang="en-GB" sz="3200" b="1" dirty="0"/>
                    </a:p>
                  </a:txBody>
                  <a:tcPr/>
                </a:tc>
                <a:tc>
                  <a:txBody>
                    <a:bodyPr/>
                    <a:lstStyle/>
                    <a:p>
                      <a:r>
                        <a:rPr lang="en-US" sz="3200" b="1" dirty="0"/>
                        <a:t>Family</a:t>
                      </a:r>
                      <a:endParaRPr lang="en-GB" sz="3200" b="1" dirty="0"/>
                    </a:p>
                  </a:txBody>
                  <a:tcPr/>
                </a:tc>
                <a:tc>
                  <a:txBody>
                    <a:bodyPr/>
                    <a:lstStyle/>
                    <a:p>
                      <a:r>
                        <a:rPr lang="en-US" sz="3200" b="1" dirty="0"/>
                        <a:t>Money</a:t>
                      </a:r>
                      <a:endParaRPr lang="en-GB" sz="3200" b="1" dirty="0"/>
                    </a:p>
                  </a:txBody>
                  <a:tcPr/>
                </a:tc>
                <a:tc>
                  <a:txBody>
                    <a:bodyPr/>
                    <a:lstStyle/>
                    <a:p>
                      <a:r>
                        <a:rPr lang="en-US" sz="3200" b="1" dirty="0"/>
                        <a:t>Environment</a:t>
                      </a:r>
                      <a:endParaRPr lang="en-GB" sz="3200" b="1" dirty="0"/>
                    </a:p>
                  </a:txBody>
                  <a:tcPr/>
                </a:tc>
                <a:tc>
                  <a:txBody>
                    <a:bodyPr/>
                    <a:lstStyle/>
                    <a:p>
                      <a:r>
                        <a:rPr lang="en-US" sz="3200" b="1" dirty="0"/>
                        <a:t>Helpful</a:t>
                      </a:r>
                      <a:endParaRPr lang="en-GB" sz="3200" b="1" dirty="0"/>
                    </a:p>
                  </a:txBody>
                  <a:tcPr/>
                </a:tc>
                <a:extLst>
                  <a:ext uri="{0D108BD9-81ED-4DB2-BD59-A6C34878D82A}">
                    <a16:rowId xmlns:a16="http://schemas.microsoft.com/office/drawing/2014/main" val="2011250796"/>
                  </a:ext>
                </a:extLst>
              </a:tr>
              <a:tr h="381000">
                <a:tc>
                  <a:txBody>
                    <a:bodyPr/>
                    <a:lstStyle/>
                    <a:p>
                      <a:r>
                        <a:rPr lang="en-US" sz="3200" b="1" dirty="0"/>
                        <a:t>Creativity</a:t>
                      </a:r>
                      <a:endParaRPr lang="en-GB" sz="3200" b="1" dirty="0"/>
                    </a:p>
                  </a:txBody>
                  <a:tcPr/>
                </a:tc>
                <a:tc>
                  <a:txBody>
                    <a:bodyPr/>
                    <a:lstStyle/>
                    <a:p>
                      <a:r>
                        <a:rPr lang="en-US" sz="3200" b="1" dirty="0"/>
                        <a:t>Travel</a:t>
                      </a:r>
                      <a:endParaRPr lang="en-GB" sz="3200" b="1" dirty="0"/>
                    </a:p>
                  </a:txBody>
                  <a:tcPr/>
                </a:tc>
                <a:tc>
                  <a:txBody>
                    <a:bodyPr/>
                    <a:lstStyle/>
                    <a:p>
                      <a:r>
                        <a:rPr lang="en-US" sz="3200" b="1" dirty="0"/>
                        <a:t>Honesty</a:t>
                      </a:r>
                      <a:endParaRPr lang="en-GB" sz="3200" b="1" dirty="0"/>
                    </a:p>
                  </a:txBody>
                  <a:tcPr/>
                </a:tc>
                <a:tc>
                  <a:txBody>
                    <a:bodyPr/>
                    <a:lstStyle/>
                    <a:p>
                      <a:r>
                        <a:rPr lang="en-US" sz="3200" b="1" dirty="0"/>
                        <a:t>Kindness</a:t>
                      </a:r>
                      <a:endParaRPr lang="en-GB" sz="3200" b="1" dirty="0"/>
                    </a:p>
                  </a:txBody>
                  <a:tcPr/>
                </a:tc>
                <a:tc>
                  <a:txBody>
                    <a:bodyPr/>
                    <a:lstStyle/>
                    <a:p>
                      <a:r>
                        <a:rPr lang="en-US" sz="3200" b="1" dirty="0"/>
                        <a:t>Learning</a:t>
                      </a:r>
                      <a:endParaRPr lang="en-GB" sz="3200" b="1" dirty="0"/>
                    </a:p>
                  </a:txBody>
                  <a:tcPr/>
                </a:tc>
                <a:extLst>
                  <a:ext uri="{0D108BD9-81ED-4DB2-BD59-A6C34878D82A}">
                    <a16:rowId xmlns:a16="http://schemas.microsoft.com/office/drawing/2014/main" val="1243554158"/>
                  </a:ext>
                </a:extLst>
              </a:tr>
              <a:tr h="571500">
                <a:tc>
                  <a:txBody>
                    <a:bodyPr/>
                    <a:lstStyle/>
                    <a:p>
                      <a:r>
                        <a:rPr lang="en-US" sz="3200" b="1" dirty="0"/>
                        <a:t>Optimism</a:t>
                      </a:r>
                      <a:endParaRPr lang="en-GB" sz="3200" b="1" dirty="0"/>
                    </a:p>
                  </a:txBody>
                  <a:tcPr/>
                </a:tc>
                <a:tc>
                  <a:txBody>
                    <a:bodyPr/>
                    <a:lstStyle/>
                    <a:p>
                      <a:r>
                        <a:rPr lang="en-US" sz="3200" b="1" dirty="0"/>
                        <a:t>Compassion</a:t>
                      </a:r>
                      <a:endParaRPr lang="en-GB" sz="3200" b="1" dirty="0"/>
                    </a:p>
                  </a:txBody>
                  <a:tcPr/>
                </a:tc>
                <a:tc>
                  <a:txBody>
                    <a:bodyPr/>
                    <a:lstStyle/>
                    <a:p>
                      <a:r>
                        <a:rPr lang="en-US" sz="3200" b="1" dirty="0"/>
                        <a:t>Generosity</a:t>
                      </a:r>
                      <a:endParaRPr lang="en-GB" sz="3200" b="1" dirty="0"/>
                    </a:p>
                  </a:txBody>
                  <a:tcPr/>
                </a:tc>
                <a:tc>
                  <a:txBody>
                    <a:bodyPr/>
                    <a:lstStyle/>
                    <a:p>
                      <a:r>
                        <a:rPr lang="en-US" sz="3200" b="1" dirty="0"/>
                        <a:t>Courage</a:t>
                      </a:r>
                      <a:endParaRPr lang="en-GB" sz="3200" b="1" dirty="0"/>
                    </a:p>
                  </a:txBody>
                  <a:tcPr/>
                </a:tc>
                <a:tc>
                  <a:txBody>
                    <a:bodyPr/>
                    <a:lstStyle/>
                    <a:p>
                      <a:r>
                        <a:rPr lang="en-US" sz="3200" b="1" dirty="0"/>
                        <a:t>People</a:t>
                      </a:r>
                      <a:endParaRPr lang="en-GB" sz="3200" b="1" dirty="0"/>
                    </a:p>
                  </a:txBody>
                  <a:tcPr/>
                </a:tc>
                <a:extLst>
                  <a:ext uri="{0D108BD9-81ED-4DB2-BD59-A6C34878D82A}">
                    <a16:rowId xmlns:a16="http://schemas.microsoft.com/office/drawing/2014/main" val="3445073177"/>
                  </a:ext>
                </a:extLst>
              </a:tr>
              <a:tr h="381000">
                <a:tc>
                  <a:txBody>
                    <a:bodyPr/>
                    <a:lstStyle/>
                    <a:p>
                      <a:r>
                        <a:rPr lang="en-US" sz="3200" b="1" dirty="0"/>
                        <a:t>Active</a:t>
                      </a:r>
                      <a:endParaRPr lang="en-GB" sz="3200" b="1" dirty="0"/>
                    </a:p>
                  </a:txBody>
                  <a:tcPr/>
                </a:tc>
                <a:tc>
                  <a:txBody>
                    <a:bodyPr/>
                    <a:lstStyle/>
                    <a:p>
                      <a:r>
                        <a:rPr lang="en-US" sz="3200" b="1" dirty="0"/>
                        <a:t>Challenge</a:t>
                      </a:r>
                      <a:endParaRPr lang="en-GB" sz="3200" b="1" dirty="0"/>
                    </a:p>
                  </a:txBody>
                  <a:tcPr/>
                </a:tc>
                <a:tc>
                  <a:txBody>
                    <a:bodyPr/>
                    <a:lstStyle/>
                    <a:p>
                      <a:r>
                        <a:rPr lang="en-US" sz="3200" b="1" dirty="0"/>
                        <a:t>Patience</a:t>
                      </a:r>
                      <a:endParaRPr lang="en-GB" sz="3200" b="1" dirty="0"/>
                    </a:p>
                  </a:txBody>
                  <a:tcPr/>
                </a:tc>
                <a:tc>
                  <a:txBody>
                    <a:bodyPr/>
                    <a:lstStyle/>
                    <a:p>
                      <a:r>
                        <a:rPr lang="en-US" sz="3200" b="1" dirty="0"/>
                        <a:t>Independence</a:t>
                      </a:r>
                      <a:endParaRPr lang="en-GB" sz="3200" b="1" dirty="0"/>
                    </a:p>
                  </a:txBody>
                  <a:tcPr/>
                </a:tc>
                <a:tc>
                  <a:txBody>
                    <a:bodyPr/>
                    <a:lstStyle/>
                    <a:p>
                      <a:r>
                        <a:rPr lang="en-US" sz="3200" b="1" dirty="0"/>
                        <a:t>Consistency</a:t>
                      </a:r>
                      <a:endParaRPr lang="en-GB" sz="3200" b="1" dirty="0"/>
                    </a:p>
                  </a:txBody>
                  <a:tcPr/>
                </a:tc>
                <a:extLst>
                  <a:ext uri="{0D108BD9-81ED-4DB2-BD59-A6C34878D82A}">
                    <a16:rowId xmlns:a16="http://schemas.microsoft.com/office/drawing/2014/main" val="1471796205"/>
                  </a:ext>
                </a:extLst>
              </a:tr>
            </a:tbl>
          </a:graphicData>
        </a:graphic>
      </p:graphicFrame>
    </p:spTree>
    <p:extLst>
      <p:ext uri="{BB962C8B-B14F-4D97-AF65-F5344CB8AC3E}">
        <p14:creationId xmlns:p14="http://schemas.microsoft.com/office/powerpoint/2010/main" val="294079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Oval 4">
            <a:extLst>
              <a:ext uri="{FF2B5EF4-FFF2-40B4-BE49-F238E27FC236}">
                <a16:creationId xmlns:a16="http://schemas.microsoft.com/office/drawing/2014/main" id="{BFE5DEEA-C55C-B442-9C7F-D5CE7CDC3BD1}"/>
              </a:ext>
            </a:extLst>
          </p:cNvPr>
          <p:cNvSpPr/>
          <p:nvPr/>
        </p:nvSpPr>
        <p:spPr>
          <a:xfrm>
            <a:off x="13746072" y="1313615"/>
            <a:ext cx="4915272" cy="2744686"/>
          </a:xfrm>
          <a:prstGeom prst="wedgeRoundRectCallout">
            <a:avLst/>
          </a:prstGeom>
          <a:noFill/>
          <a:ln>
            <a:solidFill>
              <a:srgbClr val="14E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383778" y="4381793"/>
            <a:ext cx="19336543" cy="6155532"/>
          </a:xfrm>
        </p:spPr>
        <p:txBody>
          <a:bodyPr lIns="91440" tIns="45720" rIns="91440" bIns="45720" anchor="t"/>
          <a:lstStyle/>
          <a:p>
            <a:pPr algn="l"/>
            <a:r>
              <a:rPr lang="en-US" sz="4400" dirty="0"/>
              <a:t>People working in engineering and technology are celebrated for having a growth mindset (rather than a fixed mindset).</a:t>
            </a:r>
            <a:endParaRPr lang="en-US" sz="4800" dirty="0"/>
          </a:p>
          <a:p>
            <a:pPr algn="l"/>
            <a:r>
              <a:rPr lang="en-US" sz="4800" dirty="0"/>
              <a:t>Growth Mindset: </a:t>
            </a:r>
            <a:r>
              <a:rPr lang="en-US" sz="4800" b="0" dirty="0"/>
              <a:t>your skills, talent and knowledge can grow.</a:t>
            </a:r>
          </a:p>
          <a:p>
            <a:pPr algn="l"/>
            <a:r>
              <a:rPr lang="en-US" sz="4800" dirty="0"/>
              <a:t>Fixed Mindset: </a:t>
            </a:r>
            <a:r>
              <a:rPr lang="en-US" sz="4800" b="0" dirty="0"/>
              <a:t>your skills, talent and knowledge are fixed. </a:t>
            </a:r>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a:lstStyle/>
          <a:p>
            <a:r>
              <a:rPr lang="en-US" dirty="0"/>
              <a:t>STEM Skill – Growth Mindset</a:t>
            </a:r>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4" name="TextBox 3">
            <a:extLst>
              <a:ext uri="{FF2B5EF4-FFF2-40B4-BE49-F238E27FC236}">
                <a16:creationId xmlns:a16="http://schemas.microsoft.com/office/drawing/2014/main" id="{D2D9190F-947C-E86B-585D-005FBD86B02B}"/>
              </a:ext>
            </a:extLst>
          </p:cNvPr>
          <p:cNvSpPr txBox="1"/>
          <p:nvPr/>
        </p:nvSpPr>
        <p:spPr>
          <a:xfrm>
            <a:off x="14303882" y="1570777"/>
            <a:ext cx="3796813" cy="2308324"/>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en-US" sz="2400" b="1" dirty="0">
                <a:latin typeface="Poppins"/>
                <a:cs typeface="Poppins"/>
              </a:rPr>
              <a:t>Have you ever said </a:t>
            </a:r>
            <a:r>
              <a:rPr lang="en-US" sz="2400" b="1" dirty="0">
                <a:solidFill>
                  <a:srgbClr val="14ED99"/>
                </a:solidFill>
                <a:latin typeface="Poppins"/>
                <a:cs typeface="Poppins"/>
              </a:rPr>
              <a:t>‘’I’m just not good at that’’</a:t>
            </a:r>
            <a:r>
              <a:rPr lang="en-US" sz="2400" b="1" dirty="0">
                <a:latin typeface="Poppins"/>
                <a:cs typeface="Poppins"/>
              </a:rPr>
              <a:t>? Instead, maybe with the right support, guidance and time you could be. </a:t>
            </a:r>
            <a:endParaRPr lang="en-GB" sz="2400" b="1">
              <a:latin typeface="Poppins"/>
              <a:cs typeface="Poppins"/>
            </a:endParaRPr>
          </a:p>
        </p:txBody>
      </p:sp>
    </p:spTree>
    <p:extLst>
      <p:ext uri="{BB962C8B-B14F-4D97-AF65-F5344CB8AC3E}">
        <p14:creationId xmlns:p14="http://schemas.microsoft.com/office/powerpoint/2010/main" val="12350323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8380510" cy="7202217"/>
          </a:xfrm>
        </p:spPr>
        <p:txBody>
          <a:bodyPr/>
          <a:lstStyle/>
          <a:p>
            <a:pPr marL="1143000" indent="-1143000">
              <a:buFont typeface="Arial" panose="020B0604020202020204" pitchFamily="34" charset="0"/>
              <a:buChar char="•"/>
            </a:pPr>
            <a:r>
              <a:rPr lang="en-US" sz="5400" i="0" dirty="0"/>
              <a:t>Groups of 4</a:t>
            </a:r>
          </a:p>
          <a:p>
            <a:pPr marL="1143000" indent="-1143000">
              <a:buFont typeface="Arial" panose="020B0604020202020204" pitchFamily="34" charset="0"/>
              <a:buChar char="•"/>
            </a:pPr>
            <a:r>
              <a:rPr lang="en-US" sz="5400" i="0" dirty="0"/>
              <a:t>Challenge: Work together to make a solution thinking about the impact it might make</a:t>
            </a:r>
          </a:p>
          <a:p>
            <a:pPr marL="1600206" lvl="1" indent="-1143000">
              <a:buFont typeface="Arial" panose="020B0604020202020204" pitchFamily="34" charset="0"/>
              <a:buChar char="•"/>
            </a:pPr>
            <a:r>
              <a:rPr lang="en-US" sz="6301" i="0" dirty="0">
                <a:solidFill>
                  <a:schemeClr val="accent3"/>
                </a:solidFill>
              </a:rPr>
              <a:t>Skills Applied: Problem solving, social conscience, listening, teamwork, creativity</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374650" y="675522"/>
            <a:ext cx="19729450" cy="907158"/>
          </a:xfrm>
        </p:spPr>
        <p:txBody>
          <a:bodyPr/>
          <a:lstStyle/>
          <a:p>
            <a:r>
              <a:rPr lang="en-US" i="0" dirty="0"/>
              <a:t>Activity: Apply Social Conscience </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3998433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284808" y="3600718"/>
            <a:ext cx="12403704" cy="6174221"/>
          </a:xfrm>
        </p:spPr>
        <p:txBody>
          <a:bodyPr/>
          <a:lstStyle/>
          <a:p>
            <a:r>
              <a:rPr lang="en-US" b="1" i="0" dirty="0"/>
              <a:t>Activity 1: Choose one of these questions to solve. 5 minutes</a:t>
            </a:r>
          </a:p>
          <a:p>
            <a:r>
              <a:rPr lang="en-US" i="0" dirty="0"/>
              <a:t>Think of ideas to solve it, and each person should suggest at least 1 idea.</a:t>
            </a:r>
          </a:p>
          <a:p>
            <a:endParaRPr lang="en-US" i="0" dirty="0"/>
          </a:p>
          <a:p>
            <a:r>
              <a:rPr lang="en-US" b="1" i="0" dirty="0"/>
              <a:t>- How would you make sure your home or school doesn’t waste any food?</a:t>
            </a:r>
          </a:p>
          <a:p>
            <a:r>
              <a:rPr lang="en-US" b="1" i="0" dirty="0"/>
              <a:t>- How could the UK stop using plastic in its food packaging?</a:t>
            </a:r>
          </a:p>
          <a:p>
            <a:endParaRPr lang="en-US" b="1" i="0" u="sng" dirty="0"/>
          </a:p>
          <a:p>
            <a:r>
              <a:rPr lang="en-US" b="1" i="0" dirty="0"/>
              <a:t>Activity 2: Choose your </a:t>
            </a:r>
            <a:r>
              <a:rPr lang="en-US" b="1" i="0" dirty="0" err="1"/>
              <a:t>favourite</a:t>
            </a:r>
            <a:r>
              <a:rPr lang="en-US" b="1" i="0" dirty="0"/>
              <a:t> idea to solve the problem.</a:t>
            </a:r>
          </a:p>
          <a:p>
            <a:r>
              <a:rPr lang="en-US" b="1" i="0" u="sng" dirty="0"/>
              <a:t> </a:t>
            </a:r>
          </a:p>
          <a:p>
            <a:r>
              <a:rPr lang="en-US" b="1" i="0" dirty="0"/>
              <a:t>Activity 3: Who would like your solution? Who wouldn’t? 5 minutes </a:t>
            </a:r>
          </a:p>
          <a:p>
            <a:r>
              <a:rPr lang="en-US" i="0" dirty="0"/>
              <a:t>Pick either the group of family, friends or businesses and think of 3 reasons why they might like your idea and 3 reasons why they might not. How could it impact them or change their lives?</a:t>
            </a:r>
          </a:p>
          <a:p>
            <a:endParaRPr lang="en-US" b="1" i="0" u="sng" dirty="0"/>
          </a:p>
          <a:p>
            <a:r>
              <a:rPr lang="en-US" b="1" i="0" dirty="0"/>
              <a:t>Activity 4: What could you do to help convince people who wouldn’t like your solution? 5 minutes</a:t>
            </a:r>
          </a:p>
          <a:p>
            <a:r>
              <a:rPr lang="en-US" i="0" dirty="0"/>
              <a:t>What could you do to convince them or is there something you might change or tweak about your idea to get their support. </a:t>
            </a:r>
            <a:endParaRPr lang="en-US" b="1" i="0" dirty="0"/>
          </a:p>
          <a:p>
            <a:endParaRPr lang="en-US" i="0" dirty="0"/>
          </a:p>
          <a:p>
            <a:r>
              <a:rPr lang="en-US" b="1" i="0" dirty="0"/>
              <a:t>Activity 5:  Reflection</a:t>
            </a:r>
            <a:r>
              <a:rPr lang="en-US" i="0" dirty="0"/>
              <a:t>. </a:t>
            </a:r>
            <a:r>
              <a:rPr lang="en-US" b="1" i="0" dirty="0"/>
              <a:t>5 minutes</a:t>
            </a:r>
            <a:endParaRPr lang="en-US" i="0" dirty="0"/>
          </a:p>
          <a:p>
            <a:r>
              <a:rPr lang="en-US" i="0" dirty="0"/>
              <a:t>How many changes did you make to your original idea based on thinking who might not like it? How important do you think is it to think about the impact of your design when designing it? What values did you put into your design or came up in discussion – were you creative, optimistic, showed kindness, happy with a challenge, did you think big or focus small? </a:t>
            </a:r>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715882" y="617785"/>
            <a:ext cx="19388218" cy="845891"/>
          </a:xfrm>
        </p:spPr>
        <p:txBody>
          <a:bodyPr/>
          <a:lstStyle/>
          <a:p>
            <a:r>
              <a:rPr lang="en-US" dirty="0"/>
              <a:t>Activity: Applying social conscience</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19" name="TextBox 18">
            <a:extLst>
              <a:ext uri="{FF2B5EF4-FFF2-40B4-BE49-F238E27FC236}">
                <a16:creationId xmlns:a16="http://schemas.microsoft.com/office/drawing/2014/main" id="{3A1C19AC-EA94-F76F-5CCD-A2C68A9D66CC}"/>
              </a:ext>
            </a:extLst>
          </p:cNvPr>
          <p:cNvSpPr txBox="1"/>
          <p:nvPr/>
        </p:nvSpPr>
        <p:spPr>
          <a:xfrm>
            <a:off x="246213" y="1336107"/>
            <a:ext cx="19388217" cy="1938992"/>
          </a:xfrm>
          <a:prstGeom prst="rect">
            <a:avLst/>
          </a:prstGeom>
          <a:solidFill>
            <a:schemeClr val="accent1">
              <a:lumMod val="20000"/>
              <a:lumOff val="80000"/>
            </a:schemeClr>
          </a:solidFill>
          <a:ln w="38100">
            <a:solidFill>
              <a:schemeClr val="accent1"/>
            </a:solidFill>
          </a:ln>
        </p:spPr>
        <p:txBody>
          <a:bodyPr wrap="square" rtlCol="0">
            <a:spAutoFit/>
          </a:bodyPr>
          <a:lstStyle/>
          <a:p>
            <a:pPr algn="ctr"/>
            <a:r>
              <a:rPr lang="en-US" sz="2400" b="1" i="0" u="sng" dirty="0">
                <a:latin typeface="Poppins" panose="00000500000000000000" pitchFamily="2" charset="0"/>
                <a:cs typeface="Poppins" panose="00000500000000000000" pitchFamily="2" charset="0"/>
              </a:rPr>
              <a:t>The Problem: How do we </a:t>
            </a:r>
            <a:r>
              <a:rPr lang="en-US" sz="2400" b="1" u="sng" dirty="0">
                <a:latin typeface="Poppins" panose="00000500000000000000" pitchFamily="2" charset="0"/>
                <a:cs typeface="Poppins" panose="00000500000000000000" pitchFamily="2" charset="0"/>
              </a:rPr>
              <a:t>eat and get food in a more environmentally friendly way</a:t>
            </a:r>
            <a:r>
              <a:rPr lang="en-US" sz="2400" b="1" i="0" u="sng" dirty="0">
                <a:latin typeface="Poppins" panose="00000500000000000000" pitchFamily="2" charset="0"/>
                <a:cs typeface="Poppins" panose="00000500000000000000" pitchFamily="2" charset="0"/>
              </a:rPr>
              <a:t>?</a:t>
            </a:r>
          </a:p>
          <a:p>
            <a:pPr marL="342900" indent="-342900" algn="ctr">
              <a:buFontTx/>
              <a:buChar char="-"/>
            </a:pPr>
            <a:r>
              <a:rPr lang="en-US" sz="2400" b="1" dirty="0">
                <a:latin typeface="Poppins" panose="00000500000000000000" pitchFamily="2" charset="0"/>
                <a:cs typeface="Poppins" panose="00000500000000000000" pitchFamily="2" charset="0"/>
              </a:rPr>
              <a:t>On average each person in the UK wastes around 70kg of food per year (or 140 meals) and secondary schools waste 25 million kg of food (or 357,000 meals). </a:t>
            </a:r>
            <a:endParaRPr lang="en-GB" sz="2400" b="1" dirty="0">
              <a:latin typeface="Poppins" panose="00000500000000000000" pitchFamily="2" charset="0"/>
              <a:cs typeface="Poppins" panose="00000500000000000000" pitchFamily="2" charset="0"/>
            </a:endParaRPr>
          </a:p>
          <a:p>
            <a:pPr marL="342900" indent="-342900" algn="ctr">
              <a:buFontTx/>
              <a:buChar char="-"/>
            </a:pPr>
            <a:r>
              <a:rPr lang="en-GB" sz="2400" b="1" dirty="0">
                <a:latin typeface="Poppins" panose="00000500000000000000" pitchFamily="2" charset="0"/>
                <a:cs typeface="Poppins" panose="00000500000000000000" pitchFamily="2" charset="0"/>
              </a:rPr>
              <a:t>In 2020 UK supermarkets used 114 billion pieces of single use plastic in their packaging of food (the equivalent weight as 3,000 jumbo jet planes). This is plastic that is thrown away once the food is unwrapped. </a:t>
            </a:r>
            <a:endParaRPr lang="en-US" sz="2400" b="1" dirty="0">
              <a:latin typeface="Poppins" panose="00000500000000000000" pitchFamily="2" charset="0"/>
              <a:cs typeface="Poppins" panose="00000500000000000000" pitchFamily="2" charset="0"/>
            </a:endParaRPr>
          </a:p>
        </p:txBody>
      </p:sp>
      <p:pic>
        <p:nvPicPr>
          <p:cNvPr id="18" name="Picture 17">
            <a:extLst>
              <a:ext uri="{FF2B5EF4-FFF2-40B4-BE49-F238E27FC236}">
                <a16:creationId xmlns:a16="http://schemas.microsoft.com/office/drawing/2014/main" id="{316919A3-52DA-CEC6-8097-38C19B7CF926}"/>
              </a:ext>
            </a:extLst>
          </p:cNvPr>
          <p:cNvPicPr>
            <a:picLocks noChangeAspect="1"/>
          </p:cNvPicPr>
          <p:nvPr/>
        </p:nvPicPr>
        <p:blipFill rotWithShape="1">
          <a:blip r:embed="rId3"/>
          <a:srcRect t="17774"/>
          <a:stretch/>
        </p:blipFill>
        <p:spPr>
          <a:xfrm>
            <a:off x="16017936" y="3572819"/>
            <a:ext cx="3429000" cy="4221446"/>
          </a:xfrm>
          <a:prstGeom prst="rect">
            <a:avLst/>
          </a:prstGeom>
        </p:spPr>
      </p:pic>
      <p:pic>
        <p:nvPicPr>
          <p:cNvPr id="2" name="Picture 1">
            <a:extLst>
              <a:ext uri="{FF2B5EF4-FFF2-40B4-BE49-F238E27FC236}">
                <a16:creationId xmlns:a16="http://schemas.microsoft.com/office/drawing/2014/main" id="{449C81FD-EF83-85D4-C592-067CA7D69A16}"/>
              </a:ext>
            </a:extLst>
          </p:cNvPr>
          <p:cNvPicPr>
            <a:picLocks noChangeAspect="1"/>
          </p:cNvPicPr>
          <p:nvPr/>
        </p:nvPicPr>
        <p:blipFill rotWithShape="1">
          <a:blip r:embed="rId4"/>
          <a:srcRect t="35311"/>
          <a:stretch/>
        </p:blipFill>
        <p:spPr>
          <a:xfrm>
            <a:off x="14186877" y="6687828"/>
            <a:ext cx="3411193" cy="3306504"/>
          </a:xfrm>
          <a:prstGeom prst="rect">
            <a:avLst/>
          </a:prstGeom>
        </p:spPr>
      </p:pic>
      <p:pic>
        <p:nvPicPr>
          <p:cNvPr id="20" name="Picture 19">
            <a:extLst>
              <a:ext uri="{FF2B5EF4-FFF2-40B4-BE49-F238E27FC236}">
                <a16:creationId xmlns:a16="http://schemas.microsoft.com/office/drawing/2014/main" id="{AB9D14AB-D3C4-52A9-2AD4-CC9A4415AFBD}"/>
              </a:ext>
            </a:extLst>
          </p:cNvPr>
          <p:cNvPicPr>
            <a:picLocks noChangeAspect="1"/>
          </p:cNvPicPr>
          <p:nvPr/>
        </p:nvPicPr>
        <p:blipFill rotWithShape="1">
          <a:blip r:embed="rId5"/>
          <a:srcRect l="18544" r="22116"/>
          <a:stretch/>
        </p:blipFill>
        <p:spPr>
          <a:xfrm>
            <a:off x="12636233" y="4500082"/>
            <a:ext cx="3230435" cy="2366920"/>
          </a:xfrm>
          <a:prstGeom prst="rect">
            <a:avLst/>
          </a:prstGeom>
        </p:spPr>
      </p:pic>
    </p:spTree>
    <p:extLst>
      <p:ext uri="{BB962C8B-B14F-4D97-AF65-F5344CB8AC3E}">
        <p14:creationId xmlns:p14="http://schemas.microsoft.com/office/powerpoint/2010/main" val="271547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4" end="1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0B4FF2-E02A-A62F-94D6-0B6A25E7EF46}"/>
              </a:ext>
            </a:extLst>
          </p:cNvPr>
          <p:cNvSpPr>
            <a:spLocks noGrp="1"/>
          </p:cNvSpPr>
          <p:nvPr>
            <p:ph type="body" sz="quarter" idx="15"/>
          </p:nvPr>
        </p:nvSpPr>
        <p:spPr>
          <a:xfrm>
            <a:off x="715882" y="1089917"/>
            <a:ext cx="15051168" cy="774396"/>
          </a:xfrm>
        </p:spPr>
        <p:txBody>
          <a:bodyPr/>
          <a:lstStyle/>
          <a:p>
            <a:r>
              <a:rPr lang="en-US" dirty="0"/>
              <a:t>Real world – Applying Social Conscience </a:t>
            </a:r>
            <a:endParaRPr lang="en-GB" dirty="0"/>
          </a:p>
        </p:txBody>
      </p:sp>
      <p:graphicFrame>
        <p:nvGraphicFramePr>
          <p:cNvPr id="5" name="Table 4">
            <a:extLst>
              <a:ext uri="{FF2B5EF4-FFF2-40B4-BE49-F238E27FC236}">
                <a16:creationId xmlns:a16="http://schemas.microsoft.com/office/drawing/2014/main" id="{428A9880-F619-49DF-48B1-AB8A0C8C1739}"/>
              </a:ext>
            </a:extLst>
          </p:cNvPr>
          <p:cNvGraphicFramePr>
            <a:graphicFrameLocks noGrp="1"/>
          </p:cNvGraphicFramePr>
          <p:nvPr>
            <p:extLst>
              <p:ext uri="{D42A27DB-BD31-4B8C-83A1-F6EECF244321}">
                <p14:modId xmlns:p14="http://schemas.microsoft.com/office/powerpoint/2010/main" val="2462405487"/>
              </p:ext>
            </p:extLst>
          </p:nvPr>
        </p:nvGraphicFramePr>
        <p:xfrm>
          <a:off x="374651" y="1953421"/>
          <a:ext cx="19354797" cy="2499360"/>
        </p:xfrm>
        <a:graphic>
          <a:graphicData uri="http://schemas.openxmlformats.org/drawingml/2006/table">
            <a:tbl>
              <a:tblPr firstRow="1" bandRow="1">
                <a:tableStyleId>{073A0DAA-6AF3-43AB-8588-CEC1D06C72B9}</a:tableStyleId>
              </a:tblPr>
              <a:tblGrid>
                <a:gridCol w="6400799">
                  <a:extLst>
                    <a:ext uri="{9D8B030D-6E8A-4147-A177-3AD203B41FA5}">
                      <a16:colId xmlns:a16="http://schemas.microsoft.com/office/drawing/2014/main" val="2827241489"/>
                    </a:ext>
                  </a:extLst>
                </a:gridCol>
                <a:gridCol w="12953998">
                  <a:extLst>
                    <a:ext uri="{9D8B030D-6E8A-4147-A177-3AD203B41FA5}">
                      <a16:colId xmlns:a16="http://schemas.microsoft.com/office/drawing/2014/main" val="35711107"/>
                    </a:ext>
                  </a:extLst>
                </a:gridCol>
              </a:tblGrid>
              <a:tr h="507163">
                <a:tc gridSpan="2">
                  <a:txBody>
                    <a:bodyPr/>
                    <a:lstStyle/>
                    <a:p>
                      <a:r>
                        <a:rPr lang="en-US" sz="2800" dirty="0"/>
                        <a:t>Applying social conscience to your life / thinking about impact and values ….</a:t>
                      </a:r>
                      <a:endParaRPr lang="en-GB" sz="2800" dirty="0"/>
                    </a:p>
                  </a:txBody>
                  <a:tcPr/>
                </a:tc>
                <a:tc hMerge="1">
                  <a:txBody>
                    <a:bodyPr/>
                    <a:lstStyle/>
                    <a:p>
                      <a:endParaRPr lang="en-GB" dirty="0"/>
                    </a:p>
                  </a:txBody>
                  <a:tcPr/>
                </a:tc>
                <a:extLst>
                  <a:ext uri="{0D108BD9-81ED-4DB2-BD59-A6C34878D82A}">
                    <a16:rowId xmlns:a16="http://schemas.microsoft.com/office/drawing/2014/main" val="574065075"/>
                  </a:ext>
                </a:extLst>
              </a:tr>
              <a:tr h="660052">
                <a:tc>
                  <a:txBody>
                    <a:bodyPr/>
                    <a:lstStyle/>
                    <a:p>
                      <a:r>
                        <a:rPr lang="en-US" sz="2800" dirty="0"/>
                        <a:t>Struggling to make a decision</a:t>
                      </a:r>
                      <a:endParaRPr lang="en-GB" sz="2800" dirty="0"/>
                    </a:p>
                  </a:txBody>
                  <a:tcPr/>
                </a:tc>
                <a:tc>
                  <a:txBody>
                    <a:bodyPr/>
                    <a:lstStyle/>
                    <a:p>
                      <a:r>
                        <a:rPr lang="en-US" sz="2800" dirty="0"/>
                        <a:t>Remembering your values and what are the most important things to you to help narrow options down.</a:t>
                      </a:r>
                      <a:endParaRPr lang="en-GB" sz="2800" dirty="0"/>
                    </a:p>
                  </a:txBody>
                  <a:tcPr/>
                </a:tc>
                <a:extLst>
                  <a:ext uri="{0D108BD9-81ED-4DB2-BD59-A6C34878D82A}">
                    <a16:rowId xmlns:a16="http://schemas.microsoft.com/office/drawing/2014/main" val="1224512035"/>
                  </a:ext>
                </a:extLst>
              </a:tr>
              <a:tr h="128186">
                <a:tc>
                  <a:txBody>
                    <a:bodyPr/>
                    <a:lstStyle/>
                    <a:p>
                      <a:r>
                        <a:rPr lang="en-US" sz="2800" dirty="0"/>
                        <a:t>Working in groups or teams</a:t>
                      </a:r>
                      <a:endParaRPr lang="en-GB" sz="2800" dirty="0"/>
                    </a:p>
                  </a:txBody>
                  <a:tcPr/>
                </a:tc>
                <a:tc>
                  <a:txBody>
                    <a:bodyPr/>
                    <a:lstStyle/>
                    <a:p>
                      <a:r>
                        <a:rPr lang="en-US" sz="2800" dirty="0"/>
                        <a:t>Making sure everyone is heard and listened to get all points of view.</a:t>
                      </a:r>
                    </a:p>
                  </a:txBody>
                  <a:tcPr/>
                </a:tc>
                <a:extLst>
                  <a:ext uri="{0D108BD9-81ED-4DB2-BD59-A6C34878D82A}">
                    <a16:rowId xmlns:a16="http://schemas.microsoft.com/office/drawing/2014/main" val="4284458574"/>
                  </a:ext>
                </a:extLst>
              </a:tr>
              <a:tr h="507163">
                <a:tc>
                  <a:txBody>
                    <a:bodyPr/>
                    <a:lstStyle/>
                    <a:p>
                      <a:r>
                        <a:rPr lang="en-US" sz="2800" dirty="0"/>
                        <a:t>If you disagree with someone</a:t>
                      </a:r>
                      <a:endParaRPr lang="en-GB" sz="2800" dirty="0"/>
                    </a:p>
                  </a:txBody>
                  <a:tcPr/>
                </a:tc>
                <a:tc>
                  <a:txBody>
                    <a:bodyPr/>
                    <a:lstStyle/>
                    <a:p>
                      <a:r>
                        <a:rPr lang="en-US" sz="2800" dirty="0"/>
                        <a:t>Understanding they may have different values to you and that is why you disagree.</a:t>
                      </a:r>
                      <a:endParaRPr lang="en-GB" sz="2800" dirty="0"/>
                    </a:p>
                  </a:txBody>
                  <a:tcPr/>
                </a:tc>
                <a:extLst>
                  <a:ext uri="{0D108BD9-81ED-4DB2-BD59-A6C34878D82A}">
                    <a16:rowId xmlns:a16="http://schemas.microsoft.com/office/drawing/2014/main" val="1800138312"/>
                  </a:ext>
                </a:extLst>
              </a:tr>
            </a:tbl>
          </a:graphicData>
        </a:graphic>
      </p:graphicFrame>
      <p:sp>
        <p:nvSpPr>
          <p:cNvPr id="6" name="Text Placeholder 1">
            <a:extLst>
              <a:ext uri="{FF2B5EF4-FFF2-40B4-BE49-F238E27FC236}">
                <a16:creationId xmlns:a16="http://schemas.microsoft.com/office/drawing/2014/main" id="{08DB263D-F35F-E8E5-A3E7-A1893EB1492B}"/>
              </a:ext>
            </a:extLst>
          </p:cNvPr>
          <p:cNvSpPr txBox="1">
            <a:spLocks/>
          </p:cNvSpPr>
          <p:nvPr/>
        </p:nvSpPr>
        <p:spPr>
          <a:xfrm>
            <a:off x="408856" y="5025176"/>
            <a:ext cx="9643194" cy="3224188"/>
          </a:xfrm>
          <a:prstGeom prst="rect">
            <a:avLst/>
          </a:prstGeom>
        </p:spPr>
        <p:style>
          <a:lnRef idx="2">
            <a:schemeClr val="accent4"/>
          </a:lnRef>
          <a:fillRef idx="1">
            <a:schemeClr val="lt1"/>
          </a:fillRef>
          <a:effectRef idx="0">
            <a:schemeClr val="accent4"/>
          </a:effectRef>
          <a:fontRef idx="minor">
            <a:schemeClr val="dk1"/>
          </a:fontRef>
        </p:style>
        <p:txBody>
          <a:bodyPr/>
          <a:lstStyle>
            <a:lvl1pPr marL="0">
              <a:lnSpc>
                <a:spcPts val="8000"/>
              </a:lnSpc>
              <a:defRPr sz="7500" b="1" i="1" spc="-150">
                <a:solidFill>
                  <a:schemeClr val="bg1"/>
                </a:solidFill>
                <a:latin typeface="Poppins" pitchFamily="2" charset="77"/>
                <a:ea typeface="+mn-ea"/>
                <a:cs typeface="Poppins" pitchFamily="2" charset="77"/>
              </a:defRPr>
            </a:lvl1pPr>
            <a:lvl2pPr marL="457206">
              <a:defRPr sz="8401">
                <a:solidFill>
                  <a:schemeClr val="dk1"/>
                </a:solidFill>
                <a:latin typeface="Poppins" pitchFamily="2" charset="77"/>
                <a:ea typeface="+mn-ea"/>
                <a:cs typeface="Poppins" pitchFamily="2" charset="77"/>
              </a:defRPr>
            </a:lvl2pPr>
            <a:lvl3pPr marL="914413">
              <a:defRPr sz="8401">
                <a:solidFill>
                  <a:schemeClr val="dk1"/>
                </a:solidFill>
                <a:latin typeface="Poppins" pitchFamily="2" charset="77"/>
                <a:ea typeface="+mn-ea"/>
                <a:cs typeface="Poppins" pitchFamily="2" charset="77"/>
              </a:defRPr>
            </a:lvl3pPr>
            <a:lvl4pPr marL="1371619">
              <a:defRPr sz="8401">
                <a:solidFill>
                  <a:schemeClr val="dk1"/>
                </a:solidFill>
                <a:latin typeface="Poppins" pitchFamily="2" charset="77"/>
                <a:ea typeface="+mn-ea"/>
                <a:cs typeface="Poppins" pitchFamily="2" charset="77"/>
              </a:defRPr>
            </a:lvl4pPr>
            <a:lvl5pPr marL="1828826">
              <a:defRPr sz="8401">
                <a:solidFill>
                  <a:schemeClr val="dk1"/>
                </a:solidFill>
                <a:latin typeface="Poppins" pitchFamily="2" charset="77"/>
                <a:ea typeface="+mn-ea"/>
                <a:cs typeface="Poppins" pitchFamily="2" charset="77"/>
              </a:defRPr>
            </a:lvl5pPr>
            <a:lvl6pPr marL="2286032">
              <a:defRPr>
                <a:solidFill>
                  <a:schemeClr val="dk1"/>
                </a:solidFill>
                <a:latin typeface="+mn-lt"/>
                <a:ea typeface="+mn-ea"/>
                <a:cs typeface="+mn-cs"/>
              </a:defRPr>
            </a:lvl6pPr>
            <a:lvl7pPr marL="2743238">
              <a:defRPr>
                <a:solidFill>
                  <a:schemeClr val="dk1"/>
                </a:solidFill>
                <a:latin typeface="+mn-lt"/>
                <a:ea typeface="+mn-ea"/>
                <a:cs typeface="+mn-cs"/>
              </a:defRPr>
            </a:lvl7pPr>
            <a:lvl8pPr marL="3200446">
              <a:defRPr>
                <a:solidFill>
                  <a:schemeClr val="dk1"/>
                </a:solidFill>
                <a:latin typeface="+mn-lt"/>
                <a:ea typeface="+mn-ea"/>
                <a:cs typeface="+mn-cs"/>
              </a:defRPr>
            </a:lvl8pPr>
            <a:lvl9pPr marL="3657653">
              <a:defRPr>
                <a:solidFill>
                  <a:schemeClr val="dk1"/>
                </a:solidFill>
                <a:latin typeface="+mn-lt"/>
                <a:ea typeface="+mn-ea"/>
                <a:cs typeface="+mn-cs"/>
              </a:defRPr>
            </a:lvl9pPr>
          </a:lstStyle>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At work, people often choose a job that links to their values. They may want to work somewhere that helps communities, pays well, and is creative. They can then focus on all the jobs that offer these. </a:t>
            </a:r>
          </a:p>
          <a:p>
            <a:pPr defTabSz="914400">
              <a:lnSpc>
                <a:spcPct val="100000"/>
              </a:lnSpc>
              <a:buClr>
                <a:srgbClr val="282727"/>
              </a:buClr>
              <a:buSzPct val="120000"/>
              <a:defRPr/>
            </a:pPr>
            <a:endParaRPr lang="en-US" sz="2000" b="0" i="0" kern="0" spc="0" dirty="0">
              <a:solidFill>
                <a:srgbClr val="26213F"/>
              </a:solidFill>
              <a:latin typeface="Poppins Light" pitchFamily="2" charset="77"/>
              <a:cs typeface="Poppins Medium" pitchFamily="2" charset="77"/>
            </a:endParaRPr>
          </a:p>
          <a:p>
            <a:pPr defTabSz="914400">
              <a:lnSpc>
                <a:spcPct val="100000"/>
              </a:lnSpc>
              <a:buClr>
                <a:srgbClr val="282727"/>
              </a:buClr>
              <a:buSzPct val="120000"/>
              <a:defRPr/>
            </a:pPr>
            <a:r>
              <a:rPr lang="en-US" sz="2000" b="0" i="0" kern="0" spc="0" dirty="0">
                <a:solidFill>
                  <a:srgbClr val="26213F"/>
                </a:solidFill>
                <a:latin typeface="Poppins Light" pitchFamily="2" charset="77"/>
                <a:cs typeface="Poppins Medium" pitchFamily="2" charset="77"/>
              </a:rPr>
              <a:t>Sean McDermott is a Civil Engineer at South Wales Sports Ground. He has worked at </a:t>
            </a:r>
            <a:r>
              <a:rPr lang="en-US" sz="2000" b="0" i="0" kern="0" spc="0" dirty="0" err="1">
                <a:solidFill>
                  <a:srgbClr val="26213F"/>
                </a:solidFill>
                <a:latin typeface="Poppins Light" pitchFamily="2" charset="77"/>
                <a:cs typeface="Poppins Medium" pitchFamily="2" charset="77"/>
              </a:rPr>
              <a:t>Carmathen</a:t>
            </a:r>
            <a:r>
              <a:rPr lang="en-US" sz="2000" b="0" i="0" kern="0" spc="0" dirty="0">
                <a:solidFill>
                  <a:srgbClr val="26213F"/>
                </a:solidFill>
                <a:latin typeface="Poppins Light" pitchFamily="2" charset="77"/>
                <a:cs typeface="Poppins Medium" pitchFamily="2" charset="77"/>
              </a:rPr>
              <a:t> Town Football Club to develop a new FIFA approved football pitch so the community can use it all year round. His values were wanting a job that included problem solving and gave back to the community as this would make him proud. </a:t>
            </a:r>
            <a:r>
              <a:rPr lang="en-US" sz="2000" b="0" i="0" kern="0" spc="0" dirty="0">
                <a:solidFill>
                  <a:srgbClr val="26213F"/>
                </a:solidFill>
                <a:latin typeface="Poppins Light" pitchFamily="2" charset="77"/>
                <a:cs typeface="Poppins Medium" pitchFamily="2" charset="77"/>
                <a:hlinkClick r:id="rId3"/>
              </a:rPr>
              <a:t>https://neonfutures.org.uk/case-study/sports-engineer-sean-mcdermott/</a:t>
            </a:r>
            <a:r>
              <a:rPr lang="en-US" sz="2000" b="0" i="0" kern="0" spc="0" dirty="0">
                <a:solidFill>
                  <a:srgbClr val="26213F"/>
                </a:solidFill>
                <a:latin typeface="Poppins Light" pitchFamily="2" charset="77"/>
                <a:cs typeface="Poppins Medium" pitchFamily="2" charset="77"/>
              </a:rPr>
              <a:t> </a:t>
            </a:r>
          </a:p>
        </p:txBody>
      </p:sp>
      <p:sp>
        <p:nvSpPr>
          <p:cNvPr id="8" name="TextBox 7">
            <a:extLst>
              <a:ext uri="{FF2B5EF4-FFF2-40B4-BE49-F238E27FC236}">
                <a16:creationId xmlns:a16="http://schemas.microsoft.com/office/drawing/2014/main" id="{7A290FF6-FA45-AE70-30F8-1D023DDFE328}"/>
              </a:ext>
            </a:extLst>
          </p:cNvPr>
          <p:cNvSpPr txBox="1"/>
          <p:nvPr/>
        </p:nvSpPr>
        <p:spPr>
          <a:xfrm>
            <a:off x="10716750" y="5772912"/>
            <a:ext cx="8991600"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u="sng" dirty="0"/>
              <a:t>Reflection</a:t>
            </a:r>
          </a:p>
          <a:p>
            <a:r>
              <a:rPr lang="en-US" sz="2800" dirty="0"/>
              <a:t>Your values may change over time and reflect the impact you may want to make. So, when big decisions need to be made spend some time before to reflect on what is important to you to help you make decisions in a positive way. </a:t>
            </a:r>
          </a:p>
        </p:txBody>
      </p:sp>
      <p:pic>
        <p:nvPicPr>
          <p:cNvPr id="2" name="Picture 1">
            <a:extLst>
              <a:ext uri="{FF2B5EF4-FFF2-40B4-BE49-F238E27FC236}">
                <a16:creationId xmlns:a16="http://schemas.microsoft.com/office/drawing/2014/main" id="{55051216-1BD1-74C0-614F-7A157996BF7C}"/>
              </a:ext>
            </a:extLst>
          </p:cNvPr>
          <p:cNvPicPr>
            <a:picLocks noChangeAspect="1"/>
          </p:cNvPicPr>
          <p:nvPr/>
        </p:nvPicPr>
        <p:blipFill>
          <a:blip r:embed="rId4"/>
          <a:stretch>
            <a:fillRect/>
          </a:stretch>
        </p:blipFill>
        <p:spPr>
          <a:xfrm>
            <a:off x="2694596" y="8232544"/>
            <a:ext cx="5071713" cy="2246769"/>
          </a:xfrm>
          <a:prstGeom prst="rect">
            <a:avLst/>
          </a:prstGeom>
        </p:spPr>
      </p:pic>
    </p:spTree>
    <p:extLst>
      <p:ext uri="{BB962C8B-B14F-4D97-AF65-F5344CB8AC3E}">
        <p14:creationId xmlns:p14="http://schemas.microsoft.com/office/powerpoint/2010/main" val="1381637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BD0856-9F8E-4B48-9D05-44588D79E5ED}"/>
              </a:ext>
            </a:extLst>
          </p:cNvPr>
          <p:cNvSpPr>
            <a:spLocks noGrp="1"/>
          </p:cNvSpPr>
          <p:nvPr>
            <p:ph type="body" sz="quarter" idx="11"/>
          </p:nvPr>
        </p:nvSpPr>
        <p:spPr>
          <a:xfrm>
            <a:off x="507207" y="1997075"/>
            <a:ext cx="19089686" cy="6155532"/>
          </a:xfrm>
        </p:spPr>
        <p:txBody>
          <a:bodyPr/>
          <a:lstStyle/>
          <a:p>
            <a:pPr marL="1371600" indent="-1371600">
              <a:buAutoNum type="arabicPeriod"/>
            </a:pPr>
            <a:r>
              <a:rPr lang="en-US" sz="3200" dirty="0"/>
              <a:t>Receiving Feedback on a piece of homework</a:t>
            </a:r>
          </a:p>
          <a:p>
            <a:pPr marL="1828806" lvl="1" indent="-1371600">
              <a:buFont typeface="+mj-lt"/>
              <a:buAutoNum type="alphaUcPeriod"/>
            </a:pPr>
            <a:r>
              <a:rPr lang="en-US" sz="3600" dirty="0"/>
              <a:t>Growth – use it to set goals and focus on future actions</a:t>
            </a:r>
          </a:p>
          <a:p>
            <a:pPr marL="1828806" lvl="1" indent="-1371600">
              <a:buFont typeface="+mj-lt"/>
              <a:buAutoNum type="alphaUcPeriod"/>
            </a:pPr>
            <a:r>
              <a:rPr lang="en-US" sz="3600" dirty="0"/>
              <a:t>Fixed – it is felt as criticism and pointless as you cannot improve</a:t>
            </a:r>
          </a:p>
          <a:p>
            <a:pPr marL="1371600" indent="-1371600">
              <a:buAutoNum type="arabicPeriod"/>
            </a:pPr>
            <a:r>
              <a:rPr lang="en-US" sz="3200" dirty="0"/>
              <a:t>Asked to do something you have never done before in a lesson</a:t>
            </a:r>
          </a:p>
          <a:p>
            <a:pPr marL="1828806" lvl="1" indent="-1371600">
              <a:buFont typeface="+mj-lt"/>
              <a:buAutoNum type="alphaUcPeriod"/>
            </a:pPr>
            <a:r>
              <a:rPr lang="en-US" sz="3600" dirty="0"/>
              <a:t>Growth – a chance to learn something new, to plan and ask questions</a:t>
            </a:r>
          </a:p>
          <a:p>
            <a:pPr marL="1828806" lvl="1" indent="-1371600">
              <a:buFont typeface="+mj-lt"/>
              <a:buAutoNum type="alphaUcPeriod"/>
            </a:pPr>
            <a:r>
              <a:rPr lang="en-US" sz="3600" dirty="0"/>
              <a:t>Fixed – try and get out of it or not try as you worry you won’t succeed</a:t>
            </a:r>
          </a:p>
          <a:p>
            <a:pPr marL="1371600" indent="-1371600">
              <a:buAutoNum type="arabicPeriod"/>
            </a:pPr>
            <a:r>
              <a:rPr lang="en-US" sz="3200" dirty="0"/>
              <a:t>Getting a bad grade on an exam</a:t>
            </a:r>
          </a:p>
          <a:p>
            <a:pPr marL="1828806" lvl="1" indent="-1371600">
              <a:buFont typeface="+mj-lt"/>
              <a:buAutoNum type="alphaUcPeriod"/>
            </a:pPr>
            <a:r>
              <a:rPr lang="en-US" sz="3600" dirty="0"/>
              <a:t>Growth – think about the changes needed to succeed next time</a:t>
            </a:r>
          </a:p>
          <a:p>
            <a:pPr marL="1828806" lvl="1" indent="-1371600">
              <a:buFont typeface="+mj-lt"/>
              <a:buAutoNum type="alphaUcPeriod"/>
            </a:pPr>
            <a:r>
              <a:rPr lang="en-US" sz="3600" dirty="0"/>
              <a:t>Fixed – want to drop the subject as this is something you are not good at</a:t>
            </a:r>
          </a:p>
          <a:p>
            <a:pPr lvl="1" algn="ctr"/>
            <a:endParaRPr lang="en-US" sz="4800" b="1" dirty="0">
              <a:solidFill>
                <a:schemeClr val="tx2"/>
              </a:solidFill>
            </a:endParaRPr>
          </a:p>
          <a:p>
            <a:pPr lvl="1" algn="ctr"/>
            <a:r>
              <a:rPr lang="en-US" sz="4800" b="1" dirty="0">
                <a:solidFill>
                  <a:schemeClr val="tx2"/>
                </a:solidFill>
              </a:rPr>
              <a:t>Why do you think a growth mindset is seen as positive in the workplace and in engineering and technology? </a:t>
            </a:r>
            <a:endParaRPr lang="en-US" sz="5400" dirty="0"/>
          </a:p>
          <a:p>
            <a:pPr lvl="1"/>
            <a:endParaRPr lang="en-US" dirty="0"/>
          </a:p>
        </p:txBody>
      </p:sp>
      <p:sp>
        <p:nvSpPr>
          <p:cNvPr id="15" name="Text Placeholder 14">
            <a:extLst>
              <a:ext uri="{FF2B5EF4-FFF2-40B4-BE49-F238E27FC236}">
                <a16:creationId xmlns:a16="http://schemas.microsoft.com/office/drawing/2014/main" id="{AB5E7E13-E891-364C-9421-960BE99EC990}"/>
              </a:ext>
            </a:extLst>
          </p:cNvPr>
          <p:cNvSpPr>
            <a:spLocks noGrp="1"/>
          </p:cNvSpPr>
          <p:nvPr>
            <p:ph type="body" sz="quarter" idx="15"/>
          </p:nvPr>
        </p:nvSpPr>
        <p:spPr>
          <a:xfrm>
            <a:off x="715881" y="1089917"/>
            <a:ext cx="17886265" cy="738665"/>
          </a:xfrm>
        </p:spPr>
        <p:txBody>
          <a:bodyPr/>
          <a:lstStyle/>
          <a:p>
            <a:r>
              <a:rPr lang="en-US" dirty="0"/>
              <a:t>Scenarios – how would the different mindsets respond? </a:t>
            </a:r>
          </a:p>
        </p:txBody>
      </p:sp>
      <p:grpSp>
        <p:nvGrpSpPr>
          <p:cNvPr id="5" name="Group 4">
            <a:extLst>
              <a:ext uri="{FF2B5EF4-FFF2-40B4-BE49-F238E27FC236}">
                <a16:creationId xmlns:a16="http://schemas.microsoft.com/office/drawing/2014/main" id="{B4ED0E33-CFE4-0242-9EEC-40143A59DFD5}"/>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31700D6D-A28C-414E-B24E-14975BD0EB8D}"/>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4963EA16-3969-C442-A4D7-57F8248DC7F3}"/>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66023F5D-93B4-EC47-B7F1-F0A0F7507009}"/>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0ABC8EB-90BF-EF4F-A0EF-27D10C37D6BA}"/>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1BD8B091-7D8B-2543-A445-08C4DA43A3E8}"/>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435A83CA-4A04-D240-AB84-3511D8BBC11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401AC583-4A8D-8E48-9CD7-9D2DD1F9759D}"/>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70EFA4CC-3D39-CF41-A0B9-01972CBF5A94}"/>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4" name="object 30">
              <a:extLst>
                <a:ext uri="{FF2B5EF4-FFF2-40B4-BE49-F238E27FC236}">
                  <a16:creationId xmlns:a16="http://schemas.microsoft.com/office/drawing/2014/main" id="{7122C2B8-B250-AE45-B142-300CF0C82D28}"/>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404710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67FE5-01F0-1A41-A7FA-6D862A13BFBF}"/>
              </a:ext>
            </a:extLst>
          </p:cNvPr>
          <p:cNvSpPr>
            <a:spLocks noGrp="1"/>
          </p:cNvSpPr>
          <p:nvPr>
            <p:ph type="body" sz="quarter" idx="11"/>
          </p:nvPr>
        </p:nvSpPr>
        <p:spPr>
          <a:xfrm>
            <a:off x="715964" y="2567253"/>
            <a:ext cx="18380510" cy="7202217"/>
          </a:xfrm>
        </p:spPr>
        <p:txBody>
          <a:bodyPr/>
          <a:lstStyle/>
          <a:p>
            <a:pPr marL="1143000" indent="-1143000">
              <a:buFont typeface="Arial" panose="020B0604020202020204" pitchFamily="34" charset="0"/>
              <a:buChar char="•"/>
            </a:pPr>
            <a:r>
              <a:rPr lang="en-US" dirty="0"/>
              <a:t>Get in pairs </a:t>
            </a:r>
          </a:p>
          <a:p>
            <a:pPr marL="1143000" indent="-1143000">
              <a:buFont typeface="Arial" panose="020B0604020202020204" pitchFamily="34" charset="0"/>
              <a:buChar char="•"/>
            </a:pPr>
            <a:r>
              <a:rPr lang="en-US" dirty="0"/>
              <a:t>Take one piece of paper</a:t>
            </a:r>
          </a:p>
          <a:p>
            <a:pPr marL="1143000" indent="-1143000">
              <a:buFont typeface="Arial" panose="020B0604020202020204" pitchFamily="34" charset="0"/>
              <a:buChar char="•"/>
            </a:pPr>
            <a:r>
              <a:rPr lang="en-US" dirty="0"/>
              <a:t>Create a paper airplane</a:t>
            </a:r>
          </a:p>
          <a:p>
            <a:pPr marL="1143000" indent="-1143000">
              <a:buFont typeface="Arial" panose="020B0604020202020204" pitchFamily="34" charset="0"/>
              <a:buChar char="•"/>
            </a:pPr>
            <a:r>
              <a:rPr lang="en-US" dirty="0"/>
              <a:t>Fly it across the room against everyone in 4 minutes </a:t>
            </a:r>
          </a:p>
        </p:txBody>
      </p:sp>
      <p:sp>
        <p:nvSpPr>
          <p:cNvPr id="15" name="Text Placeholder 14">
            <a:extLst>
              <a:ext uri="{FF2B5EF4-FFF2-40B4-BE49-F238E27FC236}">
                <a16:creationId xmlns:a16="http://schemas.microsoft.com/office/drawing/2014/main" id="{D8D6E024-FB28-AE4E-8CFA-5E7228D6F977}"/>
              </a:ext>
            </a:extLst>
          </p:cNvPr>
          <p:cNvSpPr>
            <a:spLocks noGrp="1"/>
          </p:cNvSpPr>
          <p:nvPr>
            <p:ph type="body" sz="quarter" idx="15"/>
          </p:nvPr>
        </p:nvSpPr>
        <p:spPr>
          <a:xfrm>
            <a:off x="715882" y="1089917"/>
            <a:ext cx="14156572" cy="1059558"/>
          </a:xfrm>
        </p:spPr>
        <p:txBody>
          <a:bodyPr/>
          <a:lstStyle/>
          <a:p>
            <a:r>
              <a:rPr lang="en-US" dirty="0"/>
              <a:t>Activity: Design and fly a paper airplane</a:t>
            </a:r>
          </a:p>
        </p:txBody>
      </p:sp>
      <p:grpSp>
        <p:nvGrpSpPr>
          <p:cNvPr id="4" name="Group 3">
            <a:extLst>
              <a:ext uri="{FF2B5EF4-FFF2-40B4-BE49-F238E27FC236}">
                <a16:creationId xmlns:a16="http://schemas.microsoft.com/office/drawing/2014/main" id="{C2A84F80-0D97-194B-BDD9-570702D51874}"/>
              </a:ext>
            </a:extLst>
          </p:cNvPr>
          <p:cNvGrpSpPr/>
          <p:nvPr/>
        </p:nvGrpSpPr>
        <p:grpSpPr>
          <a:xfrm>
            <a:off x="12338050" y="0"/>
            <a:ext cx="7108886" cy="549273"/>
            <a:chOff x="691727" y="2"/>
            <a:chExt cx="4881727" cy="377190"/>
          </a:xfrm>
        </p:grpSpPr>
        <p:sp>
          <p:nvSpPr>
            <p:cNvPr id="6" name="object 22">
              <a:extLst>
                <a:ext uri="{FF2B5EF4-FFF2-40B4-BE49-F238E27FC236}">
                  <a16:creationId xmlns:a16="http://schemas.microsoft.com/office/drawing/2014/main" id="{BE6FADF6-79A9-C44D-9BDC-7A681E7B1F8B}"/>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7" name="object 23">
              <a:extLst>
                <a:ext uri="{FF2B5EF4-FFF2-40B4-BE49-F238E27FC236}">
                  <a16:creationId xmlns:a16="http://schemas.microsoft.com/office/drawing/2014/main" id="{94072B06-0E3D-874A-9D01-B606823F64E9}"/>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8" name="object 24">
              <a:extLst>
                <a:ext uri="{FF2B5EF4-FFF2-40B4-BE49-F238E27FC236}">
                  <a16:creationId xmlns:a16="http://schemas.microsoft.com/office/drawing/2014/main" id="{BABDE5C7-0132-4343-A0D6-2AF48E008A92}"/>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9" name="object 25">
              <a:extLst>
                <a:ext uri="{FF2B5EF4-FFF2-40B4-BE49-F238E27FC236}">
                  <a16:creationId xmlns:a16="http://schemas.microsoft.com/office/drawing/2014/main" id="{120FDBC9-A778-BB4D-981E-5BB3F276C29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0" name="object 26">
              <a:extLst>
                <a:ext uri="{FF2B5EF4-FFF2-40B4-BE49-F238E27FC236}">
                  <a16:creationId xmlns:a16="http://schemas.microsoft.com/office/drawing/2014/main" id="{F6E1E666-3605-1549-809A-D35165023E7D}"/>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1" name="object 27">
              <a:extLst>
                <a:ext uri="{FF2B5EF4-FFF2-40B4-BE49-F238E27FC236}">
                  <a16:creationId xmlns:a16="http://schemas.microsoft.com/office/drawing/2014/main" id="{7D2C43AA-D058-F14D-9CF8-EA64F0E1E089}"/>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FFFFFF"/>
            </a:solidFill>
          </p:spPr>
          <p:txBody>
            <a:bodyPr wrap="square" lIns="0" tIns="0" rIns="0" bIns="0" rtlCol="0"/>
            <a:lstStyle/>
            <a:p>
              <a:endParaRPr/>
            </a:p>
          </p:txBody>
        </p:sp>
        <p:sp>
          <p:nvSpPr>
            <p:cNvPr id="12" name="object 28">
              <a:extLst>
                <a:ext uri="{FF2B5EF4-FFF2-40B4-BE49-F238E27FC236}">
                  <a16:creationId xmlns:a16="http://schemas.microsoft.com/office/drawing/2014/main" id="{A7DFBEA1-F431-7544-846E-C8F8B63B444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sp>
          <p:nvSpPr>
            <p:cNvPr id="13" name="object 29">
              <a:extLst>
                <a:ext uri="{FF2B5EF4-FFF2-40B4-BE49-F238E27FC236}">
                  <a16:creationId xmlns:a16="http://schemas.microsoft.com/office/drawing/2014/main" id="{07406717-674B-BA4F-9C8D-F16FF9F7C515}"/>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4" name="object 30">
              <a:extLst>
                <a:ext uri="{FF2B5EF4-FFF2-40B4-BE49-F238E27FC236}">
                  <a16:creationId xmlns:a16="http://schemas.microsoft.com/office/drawing/2014/main" id="{12988BAC-7B59-7D45-8DF3-D2364F16C4C6}"/>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3825211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0D22B2-B1CE-344B-BD40-99045E7D1159}"/>
              </a:ext>
            </a:extLst>
          </p:cNvPr>
          <p:cNvSpPr>
            <a:spLocks noGrp="1"/>
          </p:cNvSpPr>
          <p:nvPr>
            <p:ph type="body" sz="quarter" idx="11"/>
          </p:nvPr>
        </p:nvSpPr>
        <p:spPr>
          <a:xfrm>
            <a:off x="715882" y="2628753"/>
            <a:ext cx="8773678" cy="7270534"/>
          </a:xfrm>
        </p:spPr>
        <p:txBody>
          <a:bodyPr/>
          <a:lstStyle/>
          <a:p>
            <a:r>
              <a:rPr lang="en-US" dirty="0"/>
              <a:t>Approach the same task, but explicitly with a growth mindset. </a:t>
            </a:r>
          </a:p>
          <a:p>
            <a:r>
              <a:rPr lang="en-US" dirty="0"/>
              <a:t>In your pairs take one piece of paper and build a paper airplane in 4 minutes that will fly the furthest. </a:t>
            </a:r>
          </a:p>
          <a:p>
            <a:endParaRPr lang="en-US" dirty="0"/>
          </a:p>
          <a:p>
            <a:r>
              <a:rPr lang="en-US" dirty="0"/>
              <a:t>Before we begin, what questions do you want to ask to get as much knowledge as possible? </a:t>
            </a:r>
          </a:p>
          <a:p>
            <a:endParaRPr lang="en-US" dirty="0"/>
          </a:p>
          <a:p>
            <a:r>
              <a:rPr lang="en-US" dirty="0"/>
              <a:t>Resources? </a:t>
            </a:r>
          </a:p>
          <a:p>
            <a:r>
              <a:rPr lang="en-US" dirty="0"/>
              <a:t>Planning? </a:t>
            </a:r>
          </a:p>
          <a:p>
            <a:r>
              <a:rPr lang="en-US" dirty="0"/>
              <a:t>Testing? </a:t>
            </a:r>
          </a:p>
          <a:p>
            <a:r>
              <a:rPr lang="en-US" dirty="0"/>
              <a:t>Time updates? </a:t>
            </a:r>
          </a:p>
          <a:p>
            <a:r>
              <a:rPr lang="en-US" dirty="0"/>
              <a:t>Design? </a:t>
            </a:r>
          </a:p>
          <a:p>
            <a:endParaRPr lang="en-US" dirty="0"/>
          </a:p>
        </p:txBody>
      </p:sp>
      <p:sp>
        <p:nvSpPr>
          <p:cNvPr id="17" name="Text Placeholder 16">
            <a:extLst>
              <a:ext uri="{FF2B5EF4-FFF2-40B4-BE49-F238E27FC236}">
                <a16:creationId xmlns:a16="http://schemas.microsoft.com/office/drawing/2014/main" id="{3D5DE83D-8A73-8F4F-947D-5515D9EBC950}"/>
              </a:ext>
            </a:extLst>
          </p:cNvPr>
          <p:cNvSpPr>
            <a:spLocks noGrp="1"/>
          </p:cNvSpPr>
          <p:nvPr>
            <p:ph type="body" sz="quarter" idx="16"/>
          </p:nvPr>
        </p:nvSpPr>
        <p:spPr/>
        <p:txBody>
          <a:bodyPr/>
          <a:lstStyle/>
          <a:p>
            <a:r>
              <a:rPr lang="en-US" dirty="0"/>
              <a:t>Timings: to build in planning, testing and tweaking. This is to develop your knowledge, skills and talent </a:t>
            </a:r>
          </a:p>
          <a:p>
            <a:pPr marL="0" indent="0">
              <a:buNone/>
            </a:pPr>
            <a:endParaRPr lang="en-US" dirty="0"/>
          </a:p>
          <a:p>
            <a:r>
              <a:rPr lang="en-US" dirty="0"/>
              <a:t>30 seconds to plan your design (discuss what you will do and also who will do what) You may want to research ideas to </a:t>
            </a:r>
            <a:r>
              <a:rPr lang="en-US" b="1" dirty="0"/>
              <a:t>gain more knowledge</a:t>
            </a:r>
          </a:p>
          <a:p>
            <a:r>
              <a:rPr lang="en-US" dirty="0"/>
              <a:t>90 seconds (1 and a half minutes) to build your plane and mark it with your initials / design </a:t>
            </a:r>
          </a:p>
          <a:p>
            <a:r>
              <a:rPr lang="en-US" dirty="0"/>
              <a:t>Do one test, and fly the plane. Look and learn what to tweak. Make sure the person flying it is testing it – is it a tweak to the plane or to your flying technique? </a:t>
            </a:r>
            <a:r>
              <a:rPr lang="en-US" b="1" dirty="0"/>
              <a:t>This is developing your skills and talent to make the best flight</a:t>
            </a:r>
          </a:p>
          <a:p>
            <a:r>
              <a:rPr lang="en-US" dirty="0"/>
              <a:t>Make a tweak and do another test</a:t>
            </a:r>
          </a:p>
          <a:p>
            <a:r>
              <a:rPr lang="en-US" dirty="0"/>
              <a:t>Make a final tweak. </a:t>
            </a:r>
            <a:r>
              <a:rPr lang="en-US" b="1" dirty="0"/>
              <a:t>This is an opportunity to improve</a:t>
            </a:r>
          </a:p>
          <a:p>
            <a:r>
              <a:rPr lang="en-US" dirty="0"/>
              <a:t>One person from your pair flies your plane and see who wins </a:t>
            </a:r>
          </a:p>
          <a:p>
            <a:endParaRPr lang="en-US" dirty="0"/>
          </a:p>
          <a:p>
            <a:pPr marL="0" indent="0">
              <a:buNone/>
            </a:pPr>
            <a:endParaRPr lang="en-US" dirty="0"/>
          </a:p>
        </p:txBody>
      </p:sp>
      <p:sp>
        <p:nvSpPr>
          <p:cNvPr id="16" name="Text Placeholder 15">
            <a:extLst>
              <a:ext uri="{FF2B5EF4-FFF2-40B4-BE49-F238E27FC236}">
                <a16:creationId xmlns:a16="http://schemas.microsoft.com/office/drawing/2014/main" id="{A083A200-F85A-B641-8370-47838726A66C}"/>
              </a:ext>
            </a:extLst>
          </p:cNvPr>
          <p:cNvSpPr>
            <a:spLocks noGrp="1"/>
          </p:cNvSpPr>
          <p:nvPr>
            <p:ph type="body" sz="quarter" idx="15"/>
          </p:nvPr>
        </p:nvSpPr>
        <p:spPr>
          <a:xfrm>
            <a:off x="357941" y="549273"/>
            <a:ext cx="19388218" cy="1059558"/>
          </a:xfrm>
        </p:spPr>
        <p:txBody>
          <a:bodyPr/>
          <a:lstStyle/>
          <a:p>
            <a:r>
              <a:rPr lang="en-US" dirty="0"/>
              <a:t>Activity:</a:t>
            </a:r>
          </a:p>
          <a:p>
            <a:r>
              <a:rPr lang="en-US" dirty="0"/>
              <a:t>Apply a Growth Mindset to designing a paper airplane</a:t>
            </a:r>
          </a:p>
        </p:txBody>
      </p:sp>
      <p:grpSp>
        <p:nvGrpSpPr>
          <p:cNvPr id="5" name="Group 4">
            <a:extLst>
              <a:ext uri="{FF2B5EF4-FFF2-40B4-BE49-F238E27FC236}">
                <a16:creationId xmlns:a16="http://schemas.microsoft.com/office/drawing/2014/main" id="{998A5895-9529-2047-B73B-F552D96249FE}"/>
              </a:ext>
            </a:extLst>
          </p:cNvPr>
          <p:cNvGrpSpPr/>
          <p:nvPr/>
        </p:nvGrpSpPr>
        <p:grpSpPr>
          <a:xfrm>
            <a:off x="12338050" y="0"/>
            <a:ext cx="7108886" cy="549273"/>
            <a:chOff x="691727" y="2"/>
            <a:chExt cx="4881727" cy="377190"/>
          </a:xfrm>
        </p:grpSpPr>
        <p:sp>
          <p:nvSpPr>
            <p:cNvPr id="7" name="object 22">
              <a:extLst>
                <a:ext uri="{FF2B5EF4-FFF2-40B4-BE49-F238E27FC236}">
                  <a16:creationId xmlns:a16="http://schemas.microsoft.com/office/drawing/2014/main" id="{4296657E-0A7A-B14A-A26D-4BBE0B1F495F}"/>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8" name="object 23">
              <a:extLst>
                <a:ext uri="{FF2B5EF4-FFF2-40B4-BE49-F238E27FC236}">
                  <a16:creationId xmlns:a16="http://schemas.microsoft.com/office/drawing/2014/main" id="{49A067F2-8E7B-574A-8FBC-486C6A3C869D}"/>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9" name="object 24">
              <a:extLst>
                <a:ext uri="{FF2B5EF4-FFF2-40B4-BE49-F238E27FC236}">
                  <a16:creationId xmlns:a16="http://schemas.microsoft.com/office/drawing/2014/main" id="{AD072827-B0B9-F14E-840B-D3A2EB3B5426}"/>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0" name="object 25">
              <a:extLst>
                <a:ext uri="{FF2B5EF4-FFF2-40B4-BE49-F238E27FC236}">
                  <a16:creationId xmlns:a16="http://schemas.microsoft.com/office/drawing/2014/main" id="{E5FB7329-9B12-4743-BC99-A551C2FDD2BF}"/>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1" name="object 26">
              <a:extLst>
                <a:ext uri="{FF2B5EF4-FFF2-40B4-BE49-F238E27FC236}">
                  <a16:creationId xmlns:a16="http://schemas.microsoft.com/office/drawing/2014/main" id="{24A33426-7A39-CA4A-985A-602CF8E63C7E}"/>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2" name="object 27">
              <a:extLst>
                <a:ext uri="{FF2B5EF4-FFF2-40B4-BE49-F238E27FC236}">
                  <a16:creationId xmlns:a16="http://schemas.microsoft.com/office/drawing/2014/main" id="{9AC36BDD-8EE3-6D46-89F4-A13037221EDC}"/>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13" name="object 28">
              <a:extLst>
                <a:ext uri="{FF2B5EF4-FFF2-40B4-BE49-F238E27FC236}">
                  <a16:creationId xmlns:a16="http://schemas.microsoft.com/office/drawing/2014/main" id="{D5DA807A-71DA-E244-A9E9-AD8A511818C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4" name="object 29">
              <a:extLst>
                <a:ext uri="{FF2B5EF4-FFF2-40B4-BE49-F238E27FC236}">
                  <a16:creationId xmlns:a16="http://schemas.microsoft.com/office/drawing/2014/main" id="{71818B89-7D1D-324A-B984-36809EE288DA}"/>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15" name="object 30">
              <a:extLst>
                <a:ext uri="{FF2B5EF4-FFF2-40B4-BE49-F238E27FC236}">
                  <a16:creationId xmlns:a16="http://schemas.microsoft.com/office/drawing/2014/main" id="{56735935-125F-304A-9D09-98272D3A91C5}"/>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2" name="TextBox 1">
            <a:extLst>
              <a:ext uri="{FF2B5EF4-FFF2-40B4-BE49-F238E27FC236}">
                <a16:creationId xmlns:a16="http://schemas.microsoft.com/office/drawing/2014/main" id="{6215C13A-9358-3693-A011-DAD88391BD9F}"/>
              </a:ext>
            </a:extLst>
          </p:cNvPr>
          <p:cNvSpPr txBox="1"/>
          <p:nvPr/>
        </p:nvSpPr>
        <p:spPr>
          <a:xfrm>
            <a:off x="3116089" y="7826269"/>
            <a:ext cx="14290769" cy="181588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indent="0">
              <a:buNone/>
            </a:pPr>
            <a:r>
              <a:rPr lang="en-US" sz="2800" b="1" dirty="0"/>
              <a:t>Reflection: </a:t>
            </a:r>
          </a:p>
          <a:p>
            <a:pPr marL="0" indent="0">
              <a:buNone/>
            </a:pPr>
            <a:r>
              <a:rPr lang="en-US" sz="2800" b="1" dirty="0"/>
              <a:t>What difference did having a structured approach make? </a:t>
            </a:r>
          </a:p>
          <a:p>
            <a:pPr marL="0" indent="0">
              <a:buNone/>
            </a:pPr>
            <a:r>
              <a:rPr lang="en-US" sz="2800" b="1" dirty="0"/>
              <a:t>Who preferred the planning and who preferred to start making straight away? Who didn’t? </a:t>
            </a:r>
          </a:p>
          <a:p>
            <a:pPr marL="0" indent="0">
              <a:buNone/>
            </a:pPr>
            <a:r>
              <a:rPr lang="en-US" sz="2800" b="1" dirty="0"/>
              <a:t>How was ‘failure’ approached in this task? </a:t>
            </a:r>
            <a:endParaRPr lang="en-GB" sz="2000" dirty="0"/>
          </a:p>
        </p:txBody>
      </p:sp>
    </p:spTree>
    <p:extLst>
      <p:ext uri="{BB962C8B-B14F-4D97-AF65-F5344CB8AC3E}">
        <p14:creationId xmlns:p14="http://schemas.microsoft.com/office/powerpoint/2010/main" val="428348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774342-72A0-3521-CE83-00DDA098800D}"/>
              </a:ext>
            </a:extLst>
          </p:cNvPr>
          <p:cNvSpPr>
            <a:spLocks noGrp="1"/>
          </p:cNvSpPr>
          <p:nvPr>
            <p:ph type="body" sz="quarter" idx="11"/>
          </p:nvPr>
        </p:nvSpPr>
        <p:spPr>
          <a:xfrm>
            <a:off x="374651" y="5460216"/>
            <a:ext cx="8991600" cy="3623460"/>
          </a:xfrm>
        </p:spPr>
        <p:style>
          <a:lnRef idx="2">
            <a:schemeClr val="accent4"/>
          </a:lnRef>
          <a:fillRef idx="1">
            <a:schemeClr val="lt1"/>
          </a:fillRef>
          <a:effectRef idx="0">
            <a:schemeClr val="accent4"/>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kumimoji="0" lang="en-US"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rPr>
              <a:t>At work, when presented with a new task </a:t>
            </a:r>
            <a:r>
              <a:rPr lang="en-US" sz="2000" b="0" i="0" spc="0" dirty="0">
                <a:solidFill>
                  <a:srgbClr val="26213F"/>
                </a:solidFill>
                <a:latin typeface="Poppins Light" pitchFamily="2" charset="77"/>
                <a:cs typeface="Poppins Medium" pitchFamily="2" charset="77"/>
              </a:rPr>
              <a:t>people you can apply a growth mindset by asking </a:t>
            </a:r>
            <a:r>
              <a:rPr kumimoji="0" lang="en-US"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rPr>
              <a:t>as many questions as possible at the start to understand more, such as when is the deadline, what resources do I have, when should I present a draft, do you want it to be tested or get feedback on it? </a:t>
            </a:r>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endParaRPr kumimoji="0" lang="en-US"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endParaRPr>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kumimoji="0" lang="en-US"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rPr>
              <a:t>Ian Rawlings. A Senior Testing Manager, uses this approach in his work on the London Underground, as he tests all new equipment before running it. </a:t>
            </a:r>
          </a:p>
          <a:p>
            <a:pPr marL="0" marR="0" lvl="0" indent="0" defTabSz="914400" eaLnBrk="1" fontAlgn="auto" latinLnBrk="0" hangingPunct="1">
              <a:lnSpc>
                <a:spcPct val="100000"/>
              </a:lnSpc>
              <a:spcBef>
                <a:spcPts val="0"/>
              </a:spcBef>
              <a:spcAft>
                <a:spcPts val="0"/>
              </a:spcAft>
              <a:buClr>
                <a:srgbClr val="282727"/>
              </a:buClr>
              <a:buSzPct val="120000"/>
              <a:buFontTx/>
              <a:buNone/>
              <a:tabLst/>
              <a:defRPr/>
            </a:pPr>
            <a:r>
              <a:rPr kumimoji="0" lang="en-GB"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hlinkClick r:id="rId2"/>
              </a:rPr>
              <a:t>Fast-track engineering | Case Study | Neon - Brilliant inspiration (neonfutures.org.uk)</a:t>
            </a:r>
            <a:endParaRPr kumimoji="0" lang="en-US" sz="2000" b="0" i="0" u="none" strike="noStrike" kern="0" cap="none" spc="0" normalizeH="0" baseline="0" noProof="0" dirty="0">
              <a:ln>
                <a:noFill/>
              </a:ln>
              <a:solidFill>
                <a:srgbClr val="26213F"/>
              </a:solidFill>
              <a:effectLst/>
              <a:uLnTx/>
              <a:uFillTx/>
              <a:latin typeface="Poppins Light" pitchFamily="2" charset="77"/>
              <a:ea typeface="+mn-ea"/>
              <a:cs typeface="Poppins Medium" pitchFamily="2" charset="77"/>
            </a:endParaRPr>
          </a:p>
        </p:txBody>
      </p:sp>
      <p:sp>
        <p:nvSpPr>
          <p:cNvPr id="3" name="Text Placeholder 2">
            <a:extLst>
              <a:ext uri="{FF2B5EF4-FFF2-40B4-BE49-F238E27FC236}">
                <a16:creationId xmlns:a16="http://schemas.microsoft.com/office/drawing/2014/main" id="{824F8F9D-EF34-946E-8384-B9119146546D}"/>
              </a:ext>
            </a:extLst>
          </p:cNvPr>
          <p:cNvSpPr>
            <a:spLocks noGrp="1"/>
          </p:cNvSpPr>
          <p:nvPr>
            <p:ph type="body" sz="quarter" idx="15"/>
          </p:nvPr>
        </p:nvSpPr>
        <p:spPr/>
        <p:txBody>
          <a:bodyPr/>
          <a:lstStyle/>
          <a:p>
            <a:r>
              <a:rPr lang="en-US" dirty="0"/>
              <a:t>Real world – Apply a Growth Mindset</a:t>
            </a:r>
            <a:endParaRPr lang="en-GB" dirty="0"/>
          </a:p>
        </p:txBody>
      </p:sp>
      <p:graphicFrame>
        <p:nvGraphicFramePr>
          <p:cNvPr id="5" name="Table 4">
            <a:extLst>
              <a:ext uri="{FF2B5EF4-FFF2-40B4-BE49-F238E27FC236}">
                <a16:creationId xmlns:a16="http://schemas.microsoft.com/office/drawing/2014/main" id="{BE0801D8-90CF-C3CF-B250-6984133D9285}"/>
              </a:ext>
            </a:extLst>
          </p:cNvPr>
          <p:cNvGraphicFramePr>
            <a:graphicFrameLocks noGrp="1"/>
          </p:cNvGraphicFramePr>
          <p:nvPr>
            <p:extLst>
              <p:ext uri="{D42A27DB-BD31-4B8C-83A1-F6EECF244321}">
                <p14:modId xmlns:p14="http://schemas.microsoft.com/office/powerpoint/2010/main" val="3127362765"/>
              </p:ext>
            </p:extLst>
          </p:nvPr>
        </p:nvGraphicFramePr>
        <p:xfrm>
          <a:off x="2355850" y="2434401"/>
          <a:ext cx="16230600" cy="2529840"/>
        </p:xfrm>
        <a:graphic>
          <a:graphicData uri="http://schemas.openxmlformats.org/drawingml/2006/table">
            <a:tbl>
              <a:tblPr firstRow="1" bandRow="1">
                <a:tableStyleId>{073A0DAA-6AF3-43AB-8588-CEC1D06C72B9}</a:tableStyleId>
              </a:tblPr>
              <a:tblGrid>
                <a:gridCol w="8115300">
                  <a:extLst>
                    <a:ext uri="{9D8B030D-6E8A-4147-A177-3AD203B41FA5}">
                      <a16:colId xmlns:a16="http://schemas.microsoft.com/office/drawing/2014/main" val="1324938215"/>
                    </a:ext>
                  </a:extLst>
                </a:gridCol>
                <a:gridCol w="8115300">
                  <a:extLst>
                    <a:ext uri="{9D8B030D-6E8A-4147-A177-3AD203B41FA5}">
                      <a16:colId xmlns:a16="http://schemas.microsoft.com/office/drawing/2014/main" val="1823908619"/>
                    </a:ext>
                  </a:extLst>
                </a:gridCol>
              </a:tblGrid>
              <a:tr h="370840">
                <a:tc>
                  <a:txBody>
                    <a:bodyPr/>
                    <a:lstStyle/>
                    <a:p>
                      <a:pPr algn="ctr"/>
                      <a:r>
                        <a:rPr lang="en-US" sz="4000" dirty="0"/>
                        <a:t>Change Fixed Mindset Language …</a:t>
                      </a:r>
                      <a:endParaRPr lang="en-GB" sz="4000" dirty="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mn-lt"/>
                          <a:ea typeface="+mn-ea"/>
                          <a:cs typeface="+mn-cs"/>
                        </a:rPr>
                        <a:t>…To Growth Mindset Language</a:t>
                      </a:r>
                      <a:endParaRPr kumimoji="0" lang="en-GB" sz="4000" b="1" i="0" u="none" strike="noStrike" kern="0" cap="none" spc="0" normalizeH="0" baseline="0" noProof="0" dirty="0">
                        <a:ln>
                          <a:noFill/>
                        </a:ln>
                        <a:solidFill>
                          <a:srgbClr val="FFFFFF"/>
                        </a:solidFill>
                        <a:effectLst/>
                        <a:uLnTx/>
                        <a:uFillTx/>
                        <a:latin typeface="+mn-lt"/>
                        <a:ea typeface="+mn-ea"/>
                        <a:cs typeface="+mn-cs"/>
                      </a:endParaRPr>
                    </a:p>
                  </a:txBody>
                  <a:tcPr/>
                </a:tc>
                <a:extLst>
                  <a:ext uri="{0D108BD9-81ED-4DB2-BD59-A6C34878D82A}">
                    <a16:rowId xmlns:a16="http://schemas.microsoft.com/office/drawing/2014/main" val="4027360066"/>
                  </a:ext>
                </a:extLst>
              </a:tr>
              <a:tr h="370840">
                <a:tc>
                  <a:txBody>
                    <a:bodyPr/>
                    <a:lstStyle/>
                    <a:p>
                      <a:pPr algn="ctr"/>
                      <a:r>
                        <a:rPr lang="en-US" sz="2400" dirty="0"/>
                        <a:t>‘‘I’m not good at this’’</a:t>
                      </a:r>
                      <a:endParaRPr lang="en-GB" sz="2400" dirty="0"/>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A2B"/>
                          </a:solidFill>
                          <a:effectLst/>
                          <a:uLnTx/>
                          <a:uFillTx/>
                          <a:latin typeface="+mn-lt"/>
                          <a:ea typeface="+mn-ea"/>
                          <a:cs typeface="+mn-cs"/>
                        </a:rPr>
                        <a:t>‘‘I’m not good at this…yet’’</a:t>
                      </a:r>
                      <a:endParaRPr kumimoji="0" lang="en-GB" sz="2400" b="0" i="0" u="none" strike="noStrike" kern="0" cap="none" spc="0" normalizeH="0" baseline="0" noProof="0" dirty="0">
                        <a:ln>
                          <a:noFill/>
                        </a:ln>
                        <a:solidFill>
                          <a:srgbClr val="000A2B"/>
                        </a:solidFill>
                        <a:effectLst/>
                        <a:uLnTx/>
                        <a:uFillTx/>
                        <a:latin typeface="+mn-lt"/>
                        <a:ea typeface="+mn-ea"/>
                        <a:cs typeface="+mn-cs"/>
                      </a:endParaRPr>
                    </a:p>
                  </a:txBody>
                  <a:tcPr/>
                </a:tc>
                <a:extLst>
                  <a:ext uri="{0D108BD9-81ED-4DB2-BD59-A6C34878D82A}">
                    <a16:rowId xmlns:a16="http://schemas.microsoft.com/office/drawing/2014/main" val="384541548"/>
                  </a:ext>
                </a:extLst>
              </a:tr>
              <a:tr h="370840">
                <a:tc>
                  <a:txBody>
                    <a:bodyPr/>
                    <a:lstStyle/>
                    <a:p>
                      <a:pPr algn="ctr"/>
                      <a:r>
                        <a:rPr lang="en-US" sz="2400" dirty="0"/>
                        <a:t>‘’I’ll never be as good as them’’.</a:t>
                      </a:r>
                      <a:endParaRPr lang="en-GB" sz="2400" dirty="0"/>
                    </a:p>
                  </a:txBody>
                  <a:tcPr/>
                </a:tc>
                <a:tc>
                  <a:txBody>
                    <a:bodyPr/>
                    <a:lstStyle/>
                    <a:p>
                      <a:pPr algn="ctr"/>
                      <a:r>
                        <a:rPr lang="en-US" sz="2400" dirty="0"/>
                        <a:t>‘’What would I need to be as good as them?’’</a:t>
                      </a:r>
                      <a:endParaRPr lang="en-GB" sz="2400" dirty="0"/>
                    </a:p>
                  </a:txBody>
                  <a:tcPr/>
                </a:tc>
                <a:extLst>
                  <a:ext uri="{0D108BD9-81ED-4DB2-BD59-A6C34878D82A}">
                    <a16:rowId xmlns:a16="http://schemas.microsoft.com/office/drawing/2014/main" val="2652191938"/>
                  </a:ext>
                </a:extLst>
              </a:tr>
              <a:tr h="154658">
                <a:tc>
                  <a:txBody>
                    <a:bodyPr/>
                    <a:lstStyle/>
                    <a:p>
                      <a:pPr algn="ctr"/>
                      <a:r>
                        <a:rPr lang="en-US" sz="2400" dirty="0"/>
                        <a:t>‘’I give up’’</a:t>
                      </a:r>
                      <a:endParaRPr lang="en-GB" sz="2400" dirty="0"/>
                    </a:p>
                  </a:txBody>
                  <a:tcPr/>
                </a:tc>
                <a:tc>
                  <a:txBody>
                    <a:bodyPr/>
                    <a:lstStyle/>
                    <a:p>
                      <a:pPr algn="ctr"/>
                      <a:r>
                        <a:rPr lang="en-US" sz="2400" dirty="0"/>
                        <a:t>‘’What is another way of doing this?’’ Who can I ask for help?’’</a:t>
                      </a:r>
                      <a:endParaRPr lang="en-GB" sz="2400" dirty="0"/>
                    </a:p>
                  </a:txBody>
                  <a:tcPr/>
                </a:tc>
                <a:extLst>
                  <a:ext uri="{0D108BD9-81ED-4DB2-BD59-A6C34878D82A}">
                    <a16:rowId xmlns:a16="http://schemas.microsoft.com/office/drawing/2014/main" val="481491943"/>
                  </a:ext>
                </a:extLst>
              </a:tr>
              <a:tr h="370840">
                <a:tc>
                  <a:txBody>
                    <a:bodyPr/>
                    <a:lstStyle/>
                    <a:p>
                      <a:pPr algn="ctr"/>
                      <a:r>
                        <a:rPr lang="en-US" sz="2400" dirty="0"/>
                        <a:t>‘I made a mistake’’</a:t>
                      </a:r>
                      <a:endParaRPr lang="en-GB" sz="2400" dirty="0"/>
                    </a:p>
                  </a:txBody>
                  <a:tcPr/>
                </a:tc>
                <a:tc>
                  <a:txBody>
                    <a:bodyPr/>
                    <a:lstStyle/>
                    <a:p>
                      <a:pPr algn="ctr"/>
                      <a:r>
                        <a:rPr lang="en-US" sz="2400" dirty="0"/>
                        <a:t>‘’I know what to differently next time.’’</a:t>
                      </a:r>
                      <a:endParaRPr lang="en-GB" sz="2400" dirty="0"/>
                    </a:p>
                  </a:txBody>
                  <a:tcPr/>
                </a:tc>
                <a:extLst>
                  <a:ext uri="{0D108BD9-81ED-4DB2-BD59-A6C34878D82A}">
                    <a16:rowId xmlns:a16="http://schemas.microsoft.com/office/drawing/2014/main" val="3446779624"/>
                  </a:ext>
                </a:extLst>
              </a:tr>
            </a:tbl>
          </a:graphicData>
        </a:graphic>
      </p:graphicFrame>
      <p:sp>
        <p:nvSpPr>
          <p:cNvPr id="7" name="TextBox 6">
            <a:extLst>
              <a:ext uri="{FF2B5EF4-FFF2-40B4-BE49-F238E27FC236}">
                <a16:creationId xmlns:a16="http://schemas.microsoft.com/office/drawing/2014/main" id="{CB72E213-3CB9-938D-1B95-4BEBAFFCC712}"/>
              </a:ext>
            </a:extLst>
          </p:cNvPr>
          <p:cNvSpPr txBox="1"/>
          <p:nvPr/>
        </p:nvSpPr>
        <p:spPr>
          <a:xfrm>
            <a:off x="10737850" y="6340475"/>
            <a:ext cx="8991600" cy="35394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b="1" u="sng" dirty="0"/>
              <a:t>Reflection</a:t>
            </a:r>
          </a:p>
          <a:p>
            <a:r>
              <a:rPr lang="en-US" sz="2800" dirty="0"/>
              <a:t>Are there examples of ‘fixed mindset’ language you tell yourself? How could you change them to be more positive and kind to yourself?</a:t>
            </a:r>
          </a:p>
          <a:p>
            <a:r>
              <a:rPr lang="en-US" sz="2800" dirty="0"/>
              <a:t> </a:t>
            </a:r>
          </a:p>
          <a:p>
            <a:r>
              <a:rPr lang="en-US" sz="2800" dirty="0"/>
              <a:t>Where in your life can you apply a growth mindset? Putting together a revision timetable?  Receiving feedback?</a:t>
            </a:r>
            <a:r>
              <a:rPr lang="en-GB" sz="2800" dirty="0"/>
              <a:t> Testing something first? Trying something new?</a:t>
            </a:r>
            <a:endParaRPr lang="en-US" sz="2800" dirty="0"/>
          </a:p>
        </p:txBody>
      </p:sp>
      <p:pic>
        <p:nvPicPr>
          <p:cNvPr id="8" name="Picture 7">
            <a:extLst>
              <a:ext uri="{FF2B5EF4-FFF2-40B4-BE49-F238E27FC236}">
                <a16:creationId xmlns:a16="http://schemas.microsoft.com/office/drawing/2014/main" id="{25835875-10F4-27C3-DE48-48F18D445198}"/>
              </a:ext>
            </a:extLst>
          </p:cNvPr>
          <p:cNvPicPr>
            <a:picLocks noChangeAspect="1"/>
          </p:cNvPicPr>
          <p:nvPr/>
        </p:nvPicPr>
        <p:blipFill rotWithShape="1">
          <a:blip r:embed="rId3"/>
          <a:srcRect l="30000" r="11600"/>
          <a:stretch/>
        </p:blipFill>
        <p:spPr>
          <a:xfrm>
            <a:off x="7699771" y="8535551"/>
            <a:ext cx="2765029" cy="2097445"/>
          </a:xfrm>
          <a:prstGeom prst="rect">
            <a:avLst/>
          </a:prstGeom>
        </p:spPr>
      </p:pic>
    </p:spTree>
    <p:extLst>
      <p:ext uri="{BB962C8B-B14F-4D97-AF65-F5344CB8AC3E}">
        <p14:creationId xmlns:p14="http://schemas.microsoft.com/office/powerpoint/2010/main" val="1786649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ADBB2-66D9-DB4E-8B99-75EB813C976C}"/>
              </a:ext>
            </a:extLst>
          </p:cNvPr>
          <p:cNvSpPr>
            <a:spLocks noGrp="1"/>
          </p:cNvSpPr>
          <p:nvPr>
            <p:ph type="body" sz="quarter" idx="15"/>
          </p:nvPr>
        </p:nvSpPr>
        <p:spPr>
          <a:xfrm>
            <a:off x="831850" y="3521075"/>
            <a:ext cx="17976850" cy="1260475"/>
          </a:xfrm>
        </p:spPr>
        <p:txBody>
          <a:bodyPr/>
          <a:lstStyle/>
          <a:p>
            <a:r>
              <a:rPr lang="en-US" sz="6600" dirty="0"/>
              <a:t>Short activities to practice and develop key STEM skills</a:t>
            </a:r>
          </a:p>
          <a:p>
            <a:endParaRPr lang="en-US" sz="6600" dirty="0"/>
          </a:p>
          <a:p>
            <a:r>
              <a:rPr lang="en-US" sz="6600" dirty="0"/>
              <a:t>DESIGN THINKING</a:t>
            </a:r>
          </a:p>
          <a:p>
            <a:r>
              <a:rPr lang="en-US" sz="6600" dirty="0"/>
              <a:t>Apply design thinking to making a ball run that transports a ball the slowest.</a:t>
            </a:r>
          </a:p>
        </p:txBody>
      </p:sp>
      <p:sp>
        <p:nvSpPr>
          <p:cNvPr id="3" name="Text Placeholder 2">
            <a:extLst>
              <a:ext uri="{FF2B5EF4-FFF2-40B4-BE49-F238E27FC236}">
                <a16:creationId xmlns:a16="http://schemas.microsoft.com/office/drawing/2014/main" id="{9DEC677A-BCCF-D246-9BFE-A9BE1D3F7EBA}"/>
              </a:ext>
            </a:extLst>
          </p:cNvPr>
          <p:cNvSpPr>
            <a:spLocks noGrp="1"/>
          </p:cNvSpPr>
          <p:nvPr>
            <p:ph type="body" sz="quarter" idx="16"/>
          </p:nvPr>
        </p:nvSpPr>
        <p:spPr>
          <a:xfrm>
            <a:off x="6334125" y="2225675"/>
            <a:ext cx="6972300" cy="1066800"/>
          </a:xfrm>
        </p:spPr>
        <p:txBody>
          <a:bodyPr/>
          <a:lstStyle/>
          <a:p>
            <a:r>
              <a:rPr lang="en-US" dirty="0"/>
              <a:t>STEM SKILLS</a:t>
            </a:r>
          </a:p>
        </p:txBody>
      </p:sp>
    </p:spTree>
    <p:extLst>
      <p:ext uri="{BB962C8B-B14F-4D97-AF65-F5344CB8AC3E}">
        <p14:creationId xmlns:p14="http://schemas.microsoft.com/office/powerpoint/2010/main" val="866624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Oval 4">
            <a:extLst>
              <a:ext uri="{FF2B5EF4-FFF2-40B4-BE49-F238E27FC236}">
                <a16:creationId xmlns:a16="http://schemas.microsoft.com/office/drawing/2014/main" id="{BFE5DEEA-C55C-B442-9C7F-D5CE7CDC3BD1}"/>
              </a:ext>
            </a:extLst>
          </p:cNvPr>
          <p:cNvSpPr/>
          <p:nvPr/>
        </p:nvSpPr>
        <p:spPr>
          <a:xfrm>
            <a:off x="13049819" y="909260"/>
            <a:ext cx="6388277" cy="2679969"/>
          </a:xfrm>
          <a:prstGeom prst="wedgeRoundRectCallout">
            <a:avLst/>
          </a:prstGeom>
          <a:noFill/>
          <a:ln>
            <a:solidFill>
              <a:srgbClr val="14E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921B7A62-2A03-A249-8879-9BA0D7307DB3}"/>
              </a:ext>
            </a:extLst>
          </p:cNvPr>
          <p:cNvSpPr>
            <a:spLocks noGrp="1"/>
          </p:cNvSpPr>
          <p:nvPr>
            <p:ph type="body" sz="quarter" idx="11"/>
          </p:nvPr>
        </p:nvSpPr>
        <p:spPr>
          <a:xfrm>
            <a:off x="383778" y="3961249"/>
            <a:ext cx="19336543" cy="6155532"/>
          </a:xfrm>
        </p:spPr>
        <p:txBody>
          <a:bodyPr lIns="91440" tIns="45720" rIns="91440" bIns="45720" anchor="t"/>
          <a:lstStyle/>
          <a:p>
            <a:pPr algn="l"/>
            <a:r>
              <a:rPr lang="en-US" sz="4400" dirty="0"/>
              <a:t>People working in engineering and technology are celebrated for having design thinking skills when solving problems.</a:t>
            </a:r>
            <a:endParaRPr lang="en-US"/>
          </a:p>
          <a:p>
            <a:pPr algn="l"/>
            <a:r>
              <a:rPr lang="en-US" sz="4400" dirty="0">
                <a:latin typeface="Poppins"/>
                <a:cs typeface="Poppins"/>
              </a:rPr>
              <a:t>Design thinking skills: </a:t>
            </a:r>
            <a:r>
              <a:rPr lang="en-US" sz="4400" b="0" dirty="0">
                <a:latin typeface="Poppins"/>
                <a:cs typeface="Poppins"/>
              </a:rPr>
              <a:t>A way to solve problems that focuses on what the problem is, thinking of many different solutions – often innovative ones, experimenting with one, and making tweaks to make it better.</a:t>
            </a:r>
          </a:p>
          <a:p>
            <a:pPr algn="ctr"/>
            <a:endParaRPr lang="en-US" sz="4400" dirty="0"/>
          </a:p>
        </p:txBody>
      </p:sp>
      <p:sp>
        <p:nvSpPr>
          <p:cNvPr id="3" name="Text Placeholder 2">
            <a:extLst>
              <a:ext uri="{FF2B5EF4-FFF2-40B4-BE49-F238E27FC236}">
                <a16:creationId xmlns:a16="http://schemas.microsoft.com/office/drawing/2014/main" id="{EE4BC02F-F1F3-654D-99FB-4BA00BFAF3A2}"/>
              </a:ext>
            </a:extLst>
          </p:cNvPr>
          <p:cNvSpPr>
            <a:spLocks noGrp="1"/>
          </p:cNvSpPr>
          <p:nvPr>
            <p:ph type="body" sz="quarter" idx="15"/>
          </p:nvPr>
        </p:nvSpPr>
        <p:spPr/>
        <p:txBody>
          <a:bodyPr lIns="91440" tIns="45720" rIns="91440" bIns="45720" anchor="t"/>
          <a:lstStyle/>
          <a:p>
            <a:r>
              <a:rPr lang="en-US" sz="4800" dirty="0">
                <a:latin typeface="Poppins"/>
                <a:cs typeface="Poppins"/>
              </a:rPr>
              <a:t>STEM Skill – Design thinking</a:t>
            </a:r>
            <a:endParaRPr lang="en-US" dirty="0"/>
          </a:p>
        </p:txBody>
      </p:sp>
      <p:grpSp>
        <p:nvGrpSpPr>
          <p:cNvPr id="17" name="Group 16">
            <a:extLst>
              <a:ext uri="{FF2B5EF4-FFF2-40B4-BE49-F238E27FC236}">
                <a16:creationId xmlns:a16="http://schemas.microsoft.com/office/drawing/2014/main" id="{BCA2B640-04D2-E947-99D2-615E93F8838D}"/>
              </a:ext>
            </a:extLst>
          </p:cNvPr>
          <p:cNvGrpSpPr/>
          <p:nvPr/>
        </p:nvGrpSpPr>
        <p:grpSpPr>
          <a:xfrm>
            <a:off x="12338050" y="0"/>
            <a:ext cx="7108886" cy="549273"/>
            <a:chOff x="691727" y="2"/>
            <a:chExt cx="4881727" cy="377190"/>
          </a:xfrm>
        </p:grpSpPr>
        <p:sp>
          <p:nvSpPr>
            <p:cNvPr id="18" name="object 22">
              <a:extLst>
                <a:ext uri="{FF2B5EF4-FFF2-40B4-BE49-F238E27FC236}">
                  <a16:creationId xmlns:a16="http://schemas.microsoft.com/office/drawing/2014/main" id="{725193AD-2FBC-F64D-A3E7-D0AFA130A128}"/>
                </a:ext>
              </a:extLst>
            </p:cNvPr>
            <p:cNvSpPr/>
            <p:nvPr/>
          </p:nvSpPr>
          <p:spPr>
            <a:xfrm>
              <a:off x="5332789"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19" name="object 23">
              <a:extLst>
                <a:ext uri="{FF2B5EF4-FFF2-40B4-BE49-F238E27FC236}">
                  <a16:creationId xmlns:a16="http://schemas.microsoft.com/office/drawing/2014/main" id="{1EC1D1DB-035F-5B4A-A093-7CB2F7762AFB}"/>
                </a:ext>
              </a:extLst>
            </p:cNvPr>
            <p:cNvSpPr/>
            <p:nvPr/>
          </p:nvSpPr>
          <p:spPr>
            <a:xfrm>
              <a:off x="475266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0" name="object 24">
              <a:extLst>
                <a:ext uri="{FF2B5EF4-FFF2-40B4-BE49-F238E27FC236}">
                  <a16:creationId xmlns:a16="http://schemas.microsoft.com/office/drawing/2014/main" id="{3C832A62-C30F-B441-A406-D3DF52B01301}"/>
                </a:ext>
              </a:extLst>
            </p:cNvPr>
            <p:cNvSpPr/>
            <p:nvPr/>
          </p:nvSpPr>
          <p:spPr>
            <a:xfrm>
              <a:off x="4172517"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1" name="object 25">
              <a:extLst>
                <a:ext uri="{FF2B5EF4-FFF2-40B4-BE49-F238E27FC236}">
                  <a16:creationId xmlns:a16="http://schemas.microsoft.com/office/drawing/2014/main" id="{0ACBEF82-EEB8-814A-B3B2-6259AF52D110}"/>
                </a:ext>
              </a:extLst>
            </p:cNvPr>
            <p:cNvSpPr/>
            <p:nvPr/>
          </p:nvSpPr>
          <p:spPr>
            <a:xfrm>
              <a:off x="3592394"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2" name="object 26">
              <a:extLst>
                <a:ext uri="{FF2B5EF4-FFF2-40B4-BE49-F238E27FC236}">
                  <a16:creationId xmlns:a16="http://schemas.microsoft.com/office/drawing/2014/main" id="{7C3CE599-E391-0A4A-8959-A7E89899BCD4}"/>
                </a:ext>
              </a:extLst>
            </p:cNvPr>
            <p:cNvSpPr/>
            <p:nvPr/>
          </p:nvSpPr>
          <p:spPr>
            <a:xfrm>
              <a:off x="3012245"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3" name="object 27">
              <a:extLst>
                <a:ext uri="{FF2B5EF4-FFF2-40B4-BE49-F238E27FC236}">
                  <a16:creationId xmlns:a16="http://schemas.microsoft.com/office/drawing/2014/main" id="{112AA0CC-9CF4-C440-A1ED-6895079C9827}"/>
                </a:ext>
              </a:extLst>
            </p:cNvPr>
            <p:cNvSpPr/>
            <p:nvPr/>
          </p:nvSpPr>
          <p:spPr>
            <a:xfrm>
              <a:off x="2432122" y="2"/>
              <a:ext cx="240665" cy="377190"/>
            </a:xfrm>
            <a:custGeom>
              <a:avLst/>
              <a:gdLst/>
              <a:ahLst/>
              <a:cxnLst/>
              <a:rect l="l" t="t" r="r" b="b"/>
              <a:pathLst>
                <a:path w="240664" h="377190">
                  <a:moveTo>
                    <a:pt x="187731" y="376593"/>
                  </a:moveTo>
                  <a:lnTo>
                    <a:pt x="0" y="376593"/>
                  </a:lnTo>
                  <a:lnTo>
                    <a:pt x="52926" y="0"/>
                  </a:lnTo>
                  <a:lnTo>
                    <a:pt x="240658" y="0"/>
                  </a:lnTo>
                  <a:lnTo>
                    <a:pt x="187731" y="376593"/>
                  </a:lnTo>
                  <a:close/>
                </a:path>
              </a:pathLst>
            </a:custGeom>
            <a:solidFill>
              <a:srgbClr val="26213F"/>
            </a:solidFill>
          </p:spPr>
          <p:txBody>
            <a:bodyPr wrap="square" lIns="0" tIns="0" rIns="0" bIns="0" rtlCol="0"/>
            <a:lstStyle/>
            <a:p>
              <a:endParaRPr/>
            </a:p>
          </p:txBody>
        </p:sp>
        <p:sp>
          <p:nvSpPr>
            <p:cNvPr id="24" name="object 28">
              <a:extLst>
                <a:ext uri="{FF2B5EF4-FFF2-40B4-BE49-F238E27FC236}">
                  <a16:creationId xmlns:a16="http://schemas.microsoft.com/office/drawing/2014/main" id="{6D652898-4CF4-F145-BE48-5392618C88B5}"/>
                </a:ext>
              </a:extLst>
            </p:cNvPr>
            <p:cNvSpPr/>
            <p:nvPr/>
          </p:nvSpPr>
          <p:spPr>
            <a:xfrm>
              <a:off x="1851986" y="2"/>
              <a:ext cx="240665" cy="377190"/>
            </a:xfrm>
            <a:custGeom>
              <a:avLst/>
              <a:gdLst/>
              <a:ahLst/>
              <a:cxnLst/>
              <a:rect l="l" t="t" r="r" b="b"/>
              <a:pathLst>
                <a:path w="240664"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sp>
          <p:nvSpPr>
            <p:cNvPr id="25" name="object 29">
              <a:extLst>
                <a:ext uri="{FF2B5EF4-FFF2-40B4-BE49-F238E27FC236}">
                  <a16:creationId xmlns:a16="http://schemas.microsoft.com/office/drawing/2014/main" id="{7AC0CB54-A7B4-A14C-9159-0EA465EB7196}"/>
                </a:ext>
              </a:extLst>
            </p:cNvPr>
            <p:cNvSpPr/>
            <p:nvPr/>
          </p:nvSpPr>
          <p:spPr>
            <a:xfrm>
              <a:off x="1271850" y="2"/>
              <a:ext cx="240665" cy="377190"/>
            </a:xfrm>
            <a:custGeom>
              <a:avLst/>
              <a:gdLst/>
              <a:ahLst/>
              <a:cxnLst/>
              <a:rect l="l" t="t" r="r" b="b"/>
              <a:pathLst>
                <a:path w="240665" h="377190">
                  <a:moveTo>
                    <a:pt x="187731" y="376593"/>
                  </a:moveTo>
                  <a:lnTo>
                    <a:pt x="0" y="376593"/>
                  </a:lnTo>
                  <a:lnTo>
                    <a:pt x="52926" y="0"/>
                  </a:lnTo>
                  <a:lnTo>
                    <a:pt x="240658" y="0"/>
                  </a:lnTo>
                  <a:lnTo>
                    <a:pt x="187731" y="376593"/>
                  </a:lnTo>
                  <a:close/>
                </a:path>
              </a:pathLst>
            </a:custGeom>
            <a:solidFill>
              <a:srgbClr val="14ED99"/>
            </a:solidFill>
          </p:spPr>
          <p:txBody>
            <a:bodyPr wrap="square" lIns="0" tIns="0" rIns="0" bIns="0" rtlCol="0"/>
            <a:lstStyle/>
            <a:p>
              <a:endParaRPr dirty="0"/>
            </a:p>
          </p:txBody>
        </p:sp>
        <p:sp>
          <p:nvSpPr>
            <p:cNvPr id="26" name="object 30">
              <a:extLst>
                <a:ext uri="{FF2B5EF4-FFF2-40B4-BE49-F238E27FC236}">
                  <a16:creationId xmlns:a16="http://schemas.microsoft.com/office/drawing/2014/main" id="{B15985A7-17FF-1F45-AD93-7F77A41FC8A1}"/>
                </a:ext>
              </a:extLst>
            </p:cNvPr>
            <p:cNvSpPr/>
            <p:nvPr/>
          </p:nvSpPr>
          <p:spPr>
            <a:xfrm>
              <a:off x="691727" y="2"/>
              <a:ext cx="240665" cy="377190"/>
            </a:xfrm>
            <a:custGeom>
              <a:avLst/>
              <a:gdLst/>
              <a:ahLst/>
              <a:cxnLst/>
              <a:rect l="l" t="t" r="r" b="b"/>
              <a:pathLst>
                <a:path w="240665" h="377190">
                  <a:moveTo>
                    <a:pt x="187718" y="376593"/>
                  </a:moveTo>
                  <a:lnTo>
                    <a:pt x="0" y="376593"/>
                  </a:lnTo>
                  <a:lnTo>
                    <a:pt x="52926" y="0"/>
                  </a:lnTo>
                  <a:lnTo>
                    <a:pt x="240645" y="0"/>
                  </a:lnTo>
                  <a:lnTo>
                    <a:pt x="187718" y="376593"/>
                  </a:lnTo>
                  <a:close/>
                </a:path>
              </a:pathLst>
            </a:custGeom>
            <a:solidFill>
              <a:srgbClr val="26213F"/>
            </a:solidFill>
          </p:spPr>
          <p:txBody>
            <a:bodyPr wrap="square" lIns="0" tIns="0" rIns="0" bIns="0" rtlCol="0"/>
            <a:lstStyle/>
            <a:p>
              <a:endParaRPr/>
            </a:p>
          </p:txBody>
        </p:sp>
      </p:grpSp>
      <p:sp>
        <p:nvSpPr>
          <p:cNvPr id="4" name="TextBox 3">
            <a:extLst>
              <a:ext uri="{FF2B5EF4-FFF2-40B4-BE49-F238E27FC236}">
                <a16:creationId xmlns:a16="http://schemas.microsoft.com/office/drawing/2014/main" id="{D2D9190F-947C-E86B-585D-005FBD86B02B}"/>
              </a:ext>
            </a:extLst>
          </p:cNvPr>
          <p:cNvSpPr txBox="1"/>
          <p:nvPr/>
        </p:nvSpPr>
        <p:spPr>
          <a:xfrm>
            <a:off x="13657595" y="1456207"/>
            <a:ext cx="5172698" cy="156966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lIns="91440" tIns="45720" rIns="91440" bIns="45720" rtlCol="0" anchor="t">
            <a:spAutoFit/>
          </a:bodyPr>
          <a:lstStyle/>
          <a:p>
            <a:pPr algn="ctr"/>
            <a:r>
              <a:rPr lang="en-US" sz="2400" b="1" dirty="0">
                <a:latin typeface="Poppins"/>
                <a:cs typeface="Poppins"/>
              </a:rPr>
              <a:t>Have you ever said ‘</a:t>
            </a:r>
            <a:r>
              <a:rPr lang="en-US" sz="2400" b="1" dirty="0">
                <a:solidFill>
                  <a:srgbClr val="14ED99"/>
                </a:solidFill>
                <a:latin typeface="Poppins"/>
                <a:cs typeface="Poppins"/>
              </a:rPr>
              <a:t>’I don’t know how to start</a:t>
            </a:r>
            <a:r>
              <a:rPr lang="en-US" sz="2400" b="1" dirty="0">
                <a:latin typeface="Poppins"/>
                <a:cs typeface="Poppins"/>
              </a:rPr>
              <a:t>’’ when faced with a problem. This process is used by many to help with this.</a:t>
            </a:r>
            <a:endParaRPr lang="en-GB" sz="2400" b="1">
              <a:latin typeface="Poppins"/>
              <a:cs typeface="Poppins"/>
            </a:endParaRPr>
          </a:p>
        </p:txBody>
      </p:sp>
    </p:spTree>
    <p:extLst>
      <p:ext uri="{BB962C8B-B14F-4D97-AF65-F5344CB8AC3E}">
        <p14:creationId xmlns:p14="http://schemas.microsoft.com/office/powerpoint/2010/main" val="286118578"/>
      </p:ext>
    </p:extLst>
  </p:cSld>
  <p:clrMapOvr>
    <a:masterClrMapping/>
  </p:clrMapOvr>
</p:sld>
</file>

<file path=ppt/theme/theme1.xml><?xml version="1.0" encoding="utf-8"?>
<a:theme xmlns:a="http://schemas.openxmlformats.org/drawingml/2006/main" name="Office Theme">
  <a:themeElements>
    <a:clrScheme name="Custom 1">
      <a:dk1>
        <a:srgbClr val="000A2B"/>
      </a:dk1>
      <a:lt1>
        <a:srgbClr val="FFFFFF"/>
      </a:lt1>
      <a:dk2>
        <a:srgbClr val="494949"/>
      </a:dk2>
      <a:lt2>
        <a:srgbClr val="E7E6E6"/>
      </a:lt2>
      <a:accent1>
        <a:srgbClr val="8DBF2A"/>
      </a:accent1>
      <a:accent2>
        <a:srgbClr val="4C576E"/>
      </a:accent2>
      <a:accent3>
        <a:srgbClr val="33B793"/>
      </a:accent3>
      <a:accent4>
        <a:srgbClr val="005EB8"/>
      </a:accent4>
      <a:accent5>
        <a:srgbClr val="767776"/>
      </a:accent5>
      <a:accent6>
        <a:srgbClr val="33B734"/>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1EAF855CF7BD4693979D8A9BA7B2FA" ma:contentTypeVersion="14" ma:contentTypeDescription="Create a new document." ma:contentTypeScope="" ma:versionID="eb3205ee8125f8d8f8682dcdb10b9530">
  <xsd:schema xmlns:xsd="http://www.w3.org/2001/XMLSchema" xmlns:xs="http://www.w3.org/2001/XMLSchema" xmlns:p="http://schemas.microsoft.com/office/2006/metadata/properties" xmlns:ns2="0befba30-5e88-4887-b2a6-d954fe54006f" xmlns:ns3="1c5f394f-947a-44cf-b0b7-8f7362a3aeb8" targetNamespace="http://schemas.microsoft.com/office/2006/metadata/properties" ma:root="true" ma:fieldsID="3660d8f14f6f1ed53ff539dc22717089" ns2:_="" ns3:_="">
    <xsd:import namespace="0befba30-5e88-4887-b2a6-d954fe54006f"/>
    <xsd:import namespace="1c5f394f-947a-44cf-b0b7-8f7362a3ae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efba30-5e88-4887-b2a6-d954fe54006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c5f394f-947a-44cf-b0b7-8f7362a3ae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403119dd-3c40-4b1b-a889-5a6aa143bfbb}" ma:internalName="TaxCatchAll" ma:showField="CatchAllData" ma:web="1c5f394f-947a-44cf-b0b7-8f7362a3aeb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c5f394f-947a-44cf-b0b7-8f7362a3aeb8" xsi:nil="true"/>
    <lcf76f155ced4ddcb4097134ff3c332f xmlns="0befba30-5e88-4887-b2a6-d954fe54006f">
      <Terms xmlns="http://schemas.microsoft.com/office/infopath/2007/PartnerControls"/>
    </lcf76f155ced4ddcb4097134ff3c332f>
    <SharedWithUsers xmlns="1c5f394f-947a-44cf-b0b7-8f7362a3aeb8">
      <UserInfo>
        <DisplayName>Arran Goodchild</DisplayName>
        <AccountId>33</AccountId>
        <AccountType/>
      </UserInfo>
      <UserInfo>
        <DisplayName>Rebecca Hale</DisplayName>
        <AccountId>152</AccountId>
        <AccountType/>
      </UserInfo>
      <UserInfo>
        <DisplayName>Phillip McShane</DisplayName>
        <AccountId>17</AccountId>
        <AccountType/>
      </UserInfo>
      <UserInfo>
        <DisplayName>Charlie Cantwell</DisplayName>
        <AccountId>43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0E6B20-ABEB-4BAB-A9A3-C20329B10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efba30-5e88-4887-b2a6-d954fe54006f"/>
    <ds:schemaRef ds:uri="1c5f394f-947a-44cf-b0b7-8f7362a3ae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7ADA36-CE95-43B8-A711-7BF3CD0E0FAD}">
  <ds:schemaRefs>
    <ds:schemaRef ds:uri="http://schemas.microsoft.com/office/2006/metadata/properties"/>
    <ds:schemaRef ds:uri="0befba30-5e88-4887-b2a6-d954fe54006f"/>
    <ds:schemaRef ds:uri="http://schemas.microsoft.com/office/2006/documentManagement/types"/>
    <ds:schemaRef ds:uri="http://purl.org/dc/terms/"/>
    <ds:schemaRef ds:uri="http://purl.org/dc/elements/1.1/"/>
    <ds:schemaRef ds:uri="http://purl.org/dc/dcmitype/"/>
    <ds:schemaRef ds:uri="1c5f394f-947a-44cf-b0b7-8f7362a3aeb8"/>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9E86A40-8D30-4719-B8BA-EFF5548D337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5288</TotalTime>
  <Words>9603</Words>
  <Application>Microsoft Office PowerPoint</Application>
  <PresentationFormat>Custom</PresentationFormat>
  <Paragraphs>652</Paragraphs>
  <Slides>32</Slides>
  <Notes>31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Jenny Karlsson</dc:creator>
  <cp:keywords/>
  <dc:description/>
  <cp:lastModifiedBy>Rebecca Hale</cp:lastModifiedBy>
  <cp:revision>705</cp:revision>
  <dcterms:created xsi:type="dcterms:W3CDTF">2020-11-12T11:18:59Z</dcterms:created>
  <dcterms:modified xsi:type="dcterms:W3CDTF">2024-05-15T14:24:28Z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2020-11-12T10:00:00Z</vt:filetime>
  </property>
  <property fmtid="{D5CDD505-2E9C-101B-9397-08002B2CF9AE}" pid="3" name="Creator">
    <vt:lpwstr>Adobe InDesign 16.0 (Macintosh)</vt:lpwstr>
  </property>
  <property fmtid="{D5CDD505-2E9C-101B-9397-08002B2CF9AE}" pid="4" name="LastSaved">
    <vt:filetime>2020-11-12T10:00:00Z</vt:filetime>
  </property>
  <property fmtid="{D5CDD505-2E9C-101B-9397-08002B2CF9AE}" pid="5" name="ContentTypeId">
    <vt:lpwstr>0x010100DF1EAF855CF7BD4693979D8A9BA7B2FA</vt:lpwstr>
  </property>
  <property fmtid="{D5CDD505-2E9C-101B-9397-08002B2CF9AE}" pid="6" name="MediaServiceImageTags">
    <vt:lpwstr/>
  </property>
</Properties>
</file>