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3"/>
  </p:sldMasterIdLst>
  <p:notesMasterIdLst>
    <p:notesMasterId r:id="rId47"/>
  </p:notesMasterIdLst>
  <p:sldIdLst>
    <p:sldId id="279" r:id="rId4"/>
    <p:sldId id="286" r:id="rId5"/>
    <p:sldId id="389" r:id="rId6"/>
    <p:sldId id="379" r:id="rId7"/>
    <p:sldId id="393" r:id="rId8"/>
    <p:sldId id="395" r:id="rId9"/>
    <p:sldId id="404" r:id="rId10"/>
    <p:sldId id="391" r:id="rId11"/>
    <p:sldId id="397" r:id="rId12"/>
    <p:sldId id="409" r:id="rId13"/>
    <p:sldId id="358" r:id="rId14"/>
    <p:sldId id="423" r:id="rId15"/>
    <p:sldId id="406" r:id="rId16"/>
    <p:sldId id="407" r:id="rId17"/>
    <p:sldId id="408" r:id="rId18"/>
    <p:sldId id="399" r:id="rId19"/>
    <p:sldId id="410" r:id="rId20"/>
    <p:sldId id="411" r:id="rId21"/>
    <p:sldId id="412" r:id="rId22"/>
    <p:sldId id="413" r:id="rId23"/>
    <p:sldId id="398" r:id="rId24"/>
    <p:sldId id="414" r:id="rId25"/>
    <p:sldId id="415" r:id="rId26"/>
    <p:sldId id="417" r:id="rId27"/>
    <p:sldId id="416" r:id="rId28"/>
    <p:sldId id="418" r:id="rId29"/>
    <p:sldId id="419" r:id="rId30"/>
    <p:sldId id="401" r:id="rId31"/>
    <p:sldId id="420" r:id="rId32"/>
    <p:sldId id="421" r:id="rId33"/>
    <p:sldId id="422" r:id="rId34"/>
    <p:sldId id="405" r:id="rId35"/>
    <p:sldId id="424" r:id="rId36"/>
    <p:sldId id="402" r:id="rId37"/>
    <p:sldId id="425" r:id="rId38"/>
    <p:sldId id="426" r:id="rId39"/>
    <p:sldId id="427" r:id="rId40"/>
    <p:sldId id="429" r:id="rId41"/>
    <p:sldId id="428" r:id="rId42"/>
    <p:sldId id="430" r:id="rId43"/>
    <p:sldId id="400" r:id="rId44"/>
    <p:sldId id="432" r:id="rId45"/>
    <p:sldId id="433" r:id="rId46"/>
  </p:sldIdLst>
  <p:sldSz cx="20104100" cy="11309350"/>
  <p:notesSz cx="20104100" cy="11309350"/>
  <p:embeddedFontLst>
    <p:embeddedFont>
      <p:font typeface="Helvetica" panose="020B0604020202020204" pitchFamily="34" charset="0"/>
      <p:regular r:id="rId48"/>
      <p:bold r:id="rId49"/>
      <p:italic r:id="rId50"/>
      <p:boldItalic r:id="rId51"/>
    </p:embeddedFont>
    <p:embeddedFont>
      <p:font typeface="Poppins" panose="00000500000000000000" pitchFamily="2" charset="0"/>
      <p:regular r:id="rId52"/>
      <p:bold r:id="rId53"/>
      <p:italic r:id="rId54"/>
      <p:boldItalic r:id="rId55"/>
    </p:embeddedFont>
    <p:embeddedFont>
      <p:font typeface="Poppins Light" panose="00000400000000000000" pitchFamily="2" charset="0"/>
      <p:regular r:id="rId56"/>
      <p:italic r:id="rId57"/>
    </p:embeddedFont>
    <p:embeddedFont>
      <p:font typeface="Poppins SemiBold" panose="00000700000000000000" pitchFamily="2" charset="0"/>
      <p:regular r:id="rId58"/>
      <p:bold r:id="rId59"/>
      <p:italic r:id="rId60"/>
      <p:boldItalic r:id="rId61"/>
    </p:embeddedFont>
    <p:embeddedFont>
      <p:font typeface="Roboto" panose="02000000000000000000" pitchFamily="2" charset="0"/>
      <p:regular r:id="rId62"/>
      <p:bold r:id="rId63"/>
      <p:italic r:id="rId64"/>
      <p:boldItalic r:id="rId65"/>
    </p:embeddedFont>
  </p:embeddedFontLst>
  <p:defaultTextStyle>
    <a:defPPr>
      <a:defRPr lang="en-US"/>
    </a:defPPr>
    <a:lvl1pPr marL="0" algn="l" defTabSz="914357" rtl="0" eaLnBrk="1" latinLnBrk="0" hangingPunct="1">
      <a:defRPr sz="1801" kern="1200">
        <a:solidFill>
          <a:schemeClr val="tx1"/>
        </a:solidFill>
        <a:latin typeface="+mn-lt"/>
        <a:ea typeface="+mn-ea"/>
        <a:cs typeface="+mn-cs"/>
      </a:defRPr>
    </a:lvl1pPr>
    <a:lvl2pPr marL="457179" algn="l" defTabSz="914357" rtl="0" eaLnBrk="1" latinLnBrk="0" hangingPunct="1">
      <a:defRPr sz="1801" kern="1200">
        <a:solidFill>
          <a:schemeClr val="tx1"/>
        </a:solidFill>
        <a:latin typeface="+mn-lt"/>
        <a:ea typeface="+mn-ea"/>
        <a:cs typeface="+mn-cs"/>
      </a:defRPr>
    </a:lvl2pPr>
    <a:lvl3pPr marL="914357" algn="l" defTabSz="914357" rtl="0" eaLnBrk="1" latinLnBrk="0" hangingPunct="1">
      <a:defRPr sz="1801" kern="1200">
        <a:solidFill>
          <a:schemeClr val="tx1"/>
        </a:solidFill>
        <a:latin typeface="+mn-lt"/>
        <a:ea typeface="+mn-ea"/>
        <a:cs typeface="+mn-cs"/>
      </a:defRPr>
    </a:lvl3pPr>
    <a:lvl4pPr marL="1371536" algn="l" defTabSz="914357" rtl="0" eaLnBrk="1" latinLnBrk="0" hangingPunct="1">
      <a:defRPr sz="1801" kern="1200">
        <a:solidFill>
          <a:schemeClr val="tx1"/>
        </a:solidFill>
        <a:latin typeface="+mn-lt"/>
        <a:ea typeface="+mn-ea"/>
        <a:cs typeface="+mn-cs"/>
      </a:defRPr>
    </a:lvl4pPr>
    <a:lvl5pPr marL="1828715" algn="l" defTabSz="914357" rtl="0" eaLnBrk="1" latinLnBrk="0" hangingPunct="1">
      <a:defRPr sz="1801" kern="1200">
        <a:solidFill>
          <a:schemeClr val="tx1"/>
        </a:solidFill>
        <a:latin typeface="+mn-lt"/>
        <a:ea typeface="+mn-ea"/>
        <a:cs typeface="+mn-cs"/>
      </a:defRPr>
    </a:lvl5pPr>
    <a:lvl6pPr marL="2285893" algn="l" defTabSz="914357" rtl="0" eaLnBrk="1" latinLnBrk="0" hangingPunct="1">
      <a:defRPr sz="1801" kern="1200">
        <a:solidFill>
          <a:schemeClr val="tx1"/>
        </a:solidFill>
        <a:latin typeface="+mn-lt"/>
        <a:ea typeface="+mn-ea"/>
        <a:cs typeface="+mn-cs"/>
      </a:defRPr>
    </a:lvl6pPr>
    <a:lvl7pPr marL="2743072" algn="l" defTabSz="914357" rtl="0" eaLnBrk="1" latinLnBrk="0" hangingPunct="1">
      <a:defRPr sz="1801" kern="1200">
        <a:solidFill>
          <a:schemeClr val="tx1"/>
        </a:solidFill>
        <a:latin typeface="+mn-lt"/>
        <a:ea typeface="+mn-ea"/>
        <a:cs typeface="+mn-cs"/>
      </a:defRPr>
    </a:lvl7pPr>
    <a:lvl8pPr marL="3200252" algn="l" defTabSz="914357" rtl="0" eaLnBrk="1" latinLnBrk="0" hangingPunct="1">
      <a:defRPr sz="1801" kern="1200">
        <a:solidFill>
          <a:schemeClr val="tx1"/>
        </a:solidFill>
        <a:latin typeface="+mn-lt"/>
        <a:ea typeface="+mn-ea"/>
        <a:cs typeface="+mn-cs"/>
      </a:defRPr>
    </a:lvl8pPr>
    <a:lvl9pPr marL="3657431" algn="l" defTabSz="914357" rtl="0" eaLnBrk="1" latinLnBrk="0" hangingPunct="1">
      <a:defRPr sz="1801" kern="1200">
        <a:solidFill>
          <a:schemeClr val="tx1"/>
        </a:solidFill>
        <a:latin typeface="+mn-lt"/>
        <a:ea typeface="+mn-ea"/>
        <a:cs typeface="+mn-cs"/>
      </a:defRPr>
    </a:lvl9pPr>
  </p:defaultTextStyle>
  <p:extLst>
    <p:ext uri="{EFAFB233-063F-42B5-8137-9DF3F51BA10A}">
      <p15:sldGuideLst xmlns:p15="http://schemas.microsoft.com/office/powerpoint/2012/main">
        <p15:guide id="1" pos="6332" userDrawn="1">
          <p15:clr>
            <a:srgbClr val="A4A3A4"/>
          </p15:clr>
        </p15:guide>
        <p15:guide id="2" pos="476" userDrawn="1">
          <p15:clr>
            <a:srgbClr val="A4A3A4"/>
          </p15:clr>
        </p15:guide>
        <p15:guide id="3" pos="8924" userDrawn="1">
          <p15:clr>
            <a:srgbClr val="A4A3A4"/>
          </p15:clr>
        </p15:guide>
        <p15:guide id="4" pos="12188" userDrawn="1">
          <p15:clr>
            <a:srgbClr val="A4A3A4"/>
          </p15:clr>
        </p15:guide>
        <p15:guide id="5" orient="horz" pos="35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ED99"/>
    <a:srgbClr val="26213F"/>
    <a:srgbClr val="3DFAF5"/>
    <a:srgbClr val="FEC700"/>
    <a:srgbClr val="3DF9F4"/>
    <a:srgbClr val="27203E"/>
    <a:srgbClr val="F70059"/>
    <a:srgbClr val="C114C6"/>
    <a:srgbClr val="E20014"/>
    <a:srgbClr val="F700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61"/>
    <p:restoredTop sz="95918"/>
  </p:normalViewPr>
  <p:slideViewPr>
    <p:cSldViewPr>
      <p:cViewPr varScale="1">
        <p:scale>
          <a:sx n="67" d="100"/>
          <a:sy n="67" d="100"/>
        </p:scale>
        <p:origin x="1164" y="60"/>
      </p:cViewPr>
      <p:guideLst>
        <p:guide pos="6332"/>
        <p:guide pos="476"/>
        <p:guide pos="8924"/>
        <p:guide pos="12188"/>
        <p:guide orient="horz" pos="356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1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3.fntdata"/><Relationship Id="rId5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b="0" i="0">
                <a:latin typeface="Poppins Light" pitchFamily="2" charset="77"/>
              </a:defRPr>
            </a:lvl1pPr>
          </a:lstStyle>
          <a:p>
            <a:endParaRPr lang="en-US" dirty="0"/>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b="0" i="0">
                <a:latin typeface="Poppins Light" pitchFamily="2" charset="77"/>
              </a:defRPr>
            </a:lvl1pPr>
          </a:lstStyle>
          <a:p>
            <a:fld id="{F49D8397-BAE7-8C41-B51B-46E6286A9C08}" type="datetimeFigureOut">
              <a:rPr lang="en-US" smtClean="0"/>
              <a:pPr/>
              <a:t>2/19/2024</a:t>
            </a:fld>
            <a:endParaRPr lang="en-US" dirty="0"/>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b="0" i="0">
                <a:latin typeface="Poppins Light" pitchFamily="2" charset="77"/>
              </a:defRPr>
            </a:lvl1pPr>
          </a:lstStyle>
          <a:p>
            <a:endParaRPr lang="en-US" dirty="0"/>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b="0" i="0">
                <a:latin typeface="Poppins Light" pitchFamily="2" charset="77"/>
              </a:defRPr>
            </a:lvl1pPr>
          </a:lstStyle>
          <a:p>
            <a:fld id="{B0F6247D-5FE6-DE41-92C7-B7BE717BF38F}" type="slidenum">
              <a:rPr lang="en-US" smtClean="0"/>
              <a:pPr/>
              <a:t>‹#›</a:t>
            </a:fld>
            <a:endParaRPr lang="en-US" dirty="0"/>
          </a:p>
        </p:txBody>
      </p:sp>
    </p:spTree>
    <p:extLst>
      <p:ext uri="{BB962C8B-B14F-4D97-AF65-F5344CB8AC3E}">
        <p14:creationId xmlns:p14="http://schemas.microsoft.com/office/powerpoint/2010/main" val="3293966806"/>
      </p:ext>
    </p:extLst>
  </p:cSld>
  <p:clrMap bg1="lt1" tx1="dk1" bg2="lt2" tx2="dk2" accent1="accent1" accent2="accent2" accent3="accent3" accent4="accent4" accent5="accent5" accent6="accent6" hlink="hlink" folHlink="folHlink"/>
  <p:notesStyle>
    <a:lvl1pPr marL="0" algn="l" defTabSz="914357" rtl="0" eaLnBrk="1" latinLnBrk="0" hangingPunct="1">
      <a:defRPr sz="1200" b="0" i="0" kern="1200">
        <a:solidFill>
          <a:schemeClr val="tx1"/>
        </a:solidFill>
        <a:latin typeface="Poppins Light" pitchFamily="2" charset="77"/>
        <a:ea typeface="+mn-ea"/>
        <a:cs typeface="+mn-cs"/>
      </a:defRPr>
    </a:lvl1pPr>
    <a:lvl2pPr marL="457179" algn="l" defTabSz="914357" rtl="0" eaLnBrk="1" latinLnBrk="0" hangingPunct="1">
      <a:defRPr sz="1200" b="0" i="0" kern="1200">
        <a:solidFill>
          <a:schemeClr val="tx1"/>
        </a:solidFill>
        <a:latin typeface="Poppins Light" pitchFamily="2" charset="77"/>
        <a:ea typeface="+mn-ea"/>
        <a:cs typeface="+mn-cs"/>
      </a:defRPr>
    </a:lvl2pPr>
    <a:lvl3pPr marL="914357" algn="l" defTabSz="914357" rtl="0" eaLnBrk="1" latinLnBrk="0" hangingPunct="1">
      <a:defRPr sz="1200" b="0" i="0" kern="1200">
        <a:solidFill>
          <a:schemeClr val="tx1"/>
        </a:solidFill>
        <a:latin typeface="Poppins Light" pitchFamily="2" charset="77"/>
        <a:ea typeface="+mn-ea"/>
        <a:cs typeface="+mn-cs"/>
      </a:defRPr>
    </a:lvl3pPr>
    <a:lvl4pPr marL="1371536" algn="l" defTabSz="914357" rtl="0" eaLnBrk="1" latinLnBrk="0" hangingPunct="1">
      <a:defRPr sz="1200" b="0" i="0" kern="1200">
        <a:solidFill>
          <a:schemeClr val="tx1"/>
        </a:solidFill>
        <a:latin typeface="Poppins Light" pitchFamily="2" charset="77"/>
        <a:ea typeface="+mn-ea"/>
        <a:cs typeface="+mn-cs"/>
      </a:defRPr>
    </a:lvl4pPr>
    <a:lvl5pPr marL="1828715" algn="l" defTabSz="914357" rtl="0" eaLnBrk="1" latinLnBrk="0" hangingPunct="1">
      <a:defRPr sz="1200" b="0" i="0" kern="1200">
        <a:solidFill>
          <a:schemeClr val="tx1"/>
        </a:solidFill>
        <a:latin typeface="Poppins Light" pitchFamily="2" charset="77"/>
        <a:ea typeface="+mn-ea"/>
        <a:cs typeface="+mn-cs"/>
      </a:defRPr>
    </a:lvl5pPr>
    <a:lvl6pPr marL="2285893" algn="l" defTabSz="914357" rtl="0" eaLnBrk="1" latinLnBrk="0" hangingPunct="1">
      <a:defRPr sz="1200" kern="1200">
        <a:solidFill>
          <a:schemeClr val="tx1"/>
        </a:solidFill>
        <a:latin typeface="+mn-lt"/>
        <a:ea typeface="+mn-ea"/>
        <a:cs typeface="+mn-cs"/>
      </a:defRPr>
    </a:lvl6pPr>
    <a:lvl7pPr marL="2743072" algn="l" defTabSz="914357" rtl="0" eaLnBrk="1" latinLnBrk="0" hangingPunct="1">
      <a:defRPr sz="1200" kern="1200">
        <a:solidFill>
          <a:schemeClr val="tx1"/>
        </a:solidFill>
        <a:latin typeface="+mn-lt"/>
        <a:ea typeface="+mn-ea"/>
        <a:cs typeface="+mn-cs"/>
      </a:defRPr>
    </a:lvl7pPr>
    <a:lvl8pPr marL="3200252" algn="l" defTabSz="914357" rtl="0" eaLnBrk="1" latinLnBrk="0" hangingPunct="1">
      <a:defRPr sz="1200" kern="1200">
        <a:solidFill>
          <a:schemeClr val="tx1"/>
        </a:solidFill>
        <a:latin typeface="+mn-lt"/>
        <a:ea typeface="+mn-ea"/>
        <a:cs typeface="+mn-cs"/>
      </a:defRPr>
    </a:lvl8pPr>
    <a:lvl9pPr marL="3657431" algn="l" defTabSz="91435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allerin.com/blog/robotics-is-taking-over-the-entertainment-industry" TargetMode="External"/><Relationship Id="rId3" Type="http://schemas.openxmlformats.org/officeDocument/2006/relationships/hyperlink" Target="https://www.cnbc.com/2019/06/26/robots-could-take-over-20-million-jobs-by-2030-study-claims.html" TargetMode="External"/><Relationship Id="rId7" Type="http://schemas.openxmlformats.org/officeDocument/2006/relationships/hyperlink" Target="https://www.ipalrobot.com/"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railwayrobotics.com/" TargetMode="External"/><Relationship Id="rId5" Type="http://schemas.openxmlformats.org/officeDocument/2006/relationships/hyperlink" Target="https://emerj.com/ai-sector-overviews/search-and-rescue-robots-current-applications/" TargetMode="External"/><Relationship Id="rId10" Type="http://schemas.openxmlformats.org/officeDocument/2006/relationships/hyperlink" Target="https://www.youtube.com/watch?v=1SgGfMlbCoM" TargetMode="External"/><Relationship Id="rId4" Type="http://schemas.openxmlformats.org/officeDocument/2006/relationships/hyperlink" Target="https://earthsky.org/earth/sloth-robot-video/" TargetMode="External"/><Relationship Id="rId9" Type="http://schemas.openxmlformats.org/officeDocument/2006/relationships/hyperlink" Target="https://www.ucl.ac.uk/news/2022/may/robotic-surgery-safer-and-improves-patient-recovery-tim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tem.org.uk/stem-ambassadors/request-stem-ambassador"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tarship.xyz/business/"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starship.xyz/press_releases/starship-technologies-introduces-delivery-robots-to-great-british-public/"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Sophia_(robo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ciencedaily.com/releases/2022/01/220126143954.ht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ciencedaily.com/releases/2022/01/220126143954.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bstudiotour.co.uk/explore-the-tour/creature-effect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techcrunch.com/2018/06/28/disney-imagineering-has-created-autonomous-robot-stunt-double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10</a:t>
            </a:fld>
            <a:endParaRPr lang="en-US" dirty="0"/>
          </a:p>
        </p:txBody>
      </p:sp>
    </p:spTree>
    <p:extLst>
      <p:ext uri="{BB962C8B-B14F-4D97-AF65-F5344CB8AC3E}">
        <p14:creationId xmlns:p14="http://schemas.microsoft.com/office/powerpoint/2010/main" val="3344069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Use this slide to help students work well in their teams. You might like to link the skills and qualities on the slide, and the important concept of a growth mindset, to your school’s own values and ethos.</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Review each helpful skill and quality. If you have time, ask students to suggest how each one will help them to work well together and get their robot making some great moves!</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Emphasise the importance of a growth mindset. One important aspect of this is that we can only ever do our best. So some teams might get their robot to do some simple moves. If they did their best and learned some new stuff - that’s great! Other teams might set more ambitious challenges for themselves - and that’s great, too.</a:t>
            </a:r>
          </a:p>
          <a:p>
            <a:pPr rtl="0"/>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23</a:t>
            </a:fld>
            <a:endParaRPr lang="en-US" dirty="0"/>
          </a:p>
        </p:txBody>
      </p:sp>
    </p:spTree>
    <p:extLst>
      <p:ext uri="{BB962C8B-B14F-4D97-AF65-F5344CB8AC3E}">
        <p14:creationId xmlns:p14="http://schemas.microsoft.com/office/powerpoint/2010/main" val="3114411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24</a:t>
            </a:fld>
            <a:endParaRPr lang="en-US" dirty="0"/>
          </a:p>
        </p:txBody>
      </p:sp>
    </p:spTree>
    <p:extLst>
      <p:ext uri="{BB962C8B-B14F-4D97-AF65-F5344CB8AC3E}">
        <p14:creationId xmlns:p14="http://schemas.microsoft.com/office/powerpoint/2010/main" val="1523881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25</a:t>
            </a:fld>
            <a:endParaRPr lang="en-US" dirty="0"/>
          </a:p>
        </p:txBody>
      </p:sp>
    </p:spTree>
    <p:extLst>
      <p:ext uri="{BB962C8B-B14F-4D97-AF65-F5344CB8AC3E}">
        <p14:creationId xmlns:p14="http://schemas.microsoft.com/office/powerpoint/2010/main" val="1379091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26</a:t>
            </a:fld>
            <a:endParaRPr lang="en-US" dirty="0"/>
          </a:p>
        </p:txBody>
      </p:sp>
    </p:spTree>
    <p:extLst>
      <p:ext uri="{BB962C8B-B14F-4D97-AF65-F5344CB8AC3E}">
        <p14:creationId xmlns:p14="http://schemas.microsoft.com/office/powerpoint/2010/main" val="3253181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27</a:t>
            </a:fld>
            <a:endParaRPr lang="en-US" dirty="0"/>
          </a:p>
        </p:txBody>
      </p:sp>
    </p:spTree>
    <p:extLst>
      <p:ext uri="{BB962C8B-B14F-4D97-AF65-F5344CB8AC3E}">
        <p14:creationId xmlns:p14="http://schemas.microsoft.com/office/powerpoint/2010/main" val="3050263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sng" strike="noStrike" kern="1200" dirty="0">
                <a:solidFill>
                  <a:schemeClr val="tx1"/>
                </a:solidFill>
                <a:effectLst/>
                <a:latin typeface="+mn-lt"/>
                <a:ea typeface="+mn-ea"/>
                <a:cs typeface="+mn-cs"/>
                <a:hlinkClick r:id="rId3"/>
              </a:rPr>
              <a:t>https://www.cnbc.com/2019/06/26/robots-could-take-over-20-million-jobs-by-2030-study-claims.html</a:t>
            </a:r>
            <a:endParaRPr lang="en-GB" sz="1200" b="0" i="0" u="none" strike="noStrike" kern="1200" dirty="0">
              <a:solidFill>
                <a:schemeClr val="tx1"/>
              </a:solidFill>
              <a:effectLst/>
              <a:latin typeface="+mn-lt"/>
              <a:ea typeface="+mn-ea"/>
              <a:cs typeface="+mn-cs"/>
            </a:endParaRPr>
          </a:p>
          <a:p>
            <a:pPr rtl="0"/>
            <a:br>
              <a:rPr lang="en-GB" sz="1200" b="0" i="0" u="none" strike="noStrike" kern="1200" dirty="0">
                <a:solidFill>
                  <a:schemeClr val="tx1"/>
                </a:solidFill>
                <a:effectLst/>
                <a:latin typeface="+mn-lt"/>
                <a:ea typeface="+mn-ea"/>
                <a:cs typeface="+mn-cs"/>
              </a:rPr>
            </a:br>
            <a:r>
              <a:rPr lang="en-GB" sz="1200" b="0" i="0" u="none" strike="noStrike" kern="1200" dirty="0" err="1">
                <a:solidFill>
                  <a:schemeClr val="tx1"/>
                </a:solidFill>
                <a:effectLst/>
                <a:latin typeface="+mn-lt"/>
                <a:ea typeface="+mn-ea"/>
                <a:cs typeface="+mn-cs"/>
              </a:rPr>
              <a:t>SlothBot</a:t>
            </a:r>
            <a:r>
              <a:rPr lang="en-GB" sz="1200" b="0" i="0" u="none" strike="noStrike" kern="1200" dirty="0">
                <a:solidFill>
                  <a:schemeClr val="tx1"/>
                </a:solidFill>
                <a:effectLst/>
                <a:latin typeface="+mn-lt"/>
                <a:ea typeface="+mn-ea"/>
                <a:cs typeface="+mn-cs"/>
              </a:rPr>
              <a:t>: </a:t>
            </a:r>
            <a:r>
              <a:rPr lang="en-GB" sz="1200" b="0" i="0" u="sng" strike="noStrike" kern="1200" dirty="0">
                <a:solidFill>
                  <a:schemeClr val="tx1"/>
                </a:solidFill>
                <a:effectLst/>
                <a:latin typeface="+mn-lt"/>
                <a:ea typeface="+mn-ea"/>
                <a:cs typeface="+mn-cs"/>
                <a:hlinkClick r:id="rId4"/>
              </a:rPr>
              <a:t>https://earthsky.org/earth/sloth-robot-video/</a:t>
            </a:r>
            <a:endParaRPr lang="en-GB" sz="1200" b="0" i="0" u="none" strike="noStrike" kern="1200" dirty="0">
              <a:solidFill>
                <a:schemeClr val="tx1"/>
              </a:solidFill>
              <a:effectLst/>
              <a:latin typeface="+mn-lt"/>
              <a:ea typeface="+mn-ea"/>
              <a:cs typeface="+mn-cs"/>
            </a:endParaRP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Save lives: </a:t>
            </a:r>
            <a:r>
              <a:rPr lang="en-GB" sz="1200" b="0" i="0" u="sng" strike="noStrike" kern="1200" dirty="0">
                <a:solidFill>
                  <a:schemeClr val="tx1"/>
                </a:solidFill>
                <a:effectLst/>
                <a:latin typeface="+mn-lt"/>
                <a:ea typeface="+mn-ea"/>
                <a:cs typeface="+mn-cs"/>
                <a:hlinkClick r:id="rId5"/>
              </a:rPr>
              <a:t>https://emerj.com/ai-sector-overviews/search-and-rescue-robots-current-applications/</a:t>
            </a:r>
            <a:r>
              <a:rPr lang="en-GB" sz="1200" b="0" i="0" u="none" strike="noStrike" kern="1200" dirty="0">
                <a:solidFill>
                  <a:schemeClr val="tx1"/>
                </a:solidFill>
                <a:effectLst/>
                <a:latin typeface="+mn-lt"/>
                <a:ea typeface="+mn-ea"/>
                <a:cs typeface="+mn-cs"/>
              </a:rPr>
              <a:t> </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Make us safer: </a:t>
            </a:r>
            <a:r>
              <a:rPr lang="en-GB" sz="1200" b="0" i="0" u="sng" strike="noStrike" kern="1200" dirty="0">
                <a:solidFill>
                  <a:schemeClr val="tx1"/>
                </a:solidFill>
                <a:effectLst/>
                <a:latin typeface="+mn-lt"/>
                <a:ea typeface="+mn-ea"/>
                <a:cs typeface="+mn-cs"/>
                <a:hlinkClick r:id="rId6"/>
              </a:rPr>
              <a:t>https://www.railwayrobotics.com/</a:t>
            </a:r>
            <a:r>
              <a:rPr lang="en-GB" sz="1200" b="0" i="0" u="none" strike="noStrike" kern="1200" dirty="0">
                <a:solidFill>
                  <a:schemeClr val="tx1"/>
                </a:solidFill>
                <a:effectLst/>
                <a:latin typeface="+mn-lt"/>
                <a:ea typeface="+mn-ea"/>
                <a:cs typeface="+mn-cs"/>
              </a:rPr>
              <a:t> </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Make people’s lives </a:t>
            </a:r>
            <a:r>
              <a:rPr lang="en-GB" sz="1200" b="0" i="0" u="none" strike="noStrike" kern="1200" dirty="0" err="1">
                <a:solidFill>
                  <a:schemeClr val="tx1"/>
                </a:solidFill>
                <a:effectLst/>
                <a:latin typeface="+mn-lt"/>
                <a:ea typeface="+mn-ea"/>
                <a:cs typeface="+mn-cs"/>
              </a:rPr>
              <a:t>easier:</a:t>
            </a:r>
            <a:r>
              <a:rPr lang="en-GB" sz="1200" b="0" i="0" u="sng" strike="noStrike" kern="1200" dirty="0" err="1">
                <a:solidFill>
                  <a:schemeClr val="tx1"/>
                </a:solidFill>
                <a:effectLst/>
                <a:latin typeface="+mn-lt"/>
                <a:ea typeface="+mn-ea"/>
                <a:cs typeface="+mn-cs"/>
                <a:hlinkClick r:id="rId7"/>
              </a:rPr>
              <a:t>https</a:t>
            </a:r>
            <a:r>
              <a:rPr lang="en-GB" sz="1200" b="0" i="0" u="sng" strike="noStrike" kern="1200" dirty="0">
                <a:solidFill>
                  <a:schemeClr val="tx1"/>
                </a:solidFill>
                <a:effectLst/>
                <a:latin typeface="+mn-lt"/>
                <a:ea typeface="+mn-ea"/>
                <a:cs typeface="+mn-cs"/>
                <a:hlinkClick r:id="rId7"/>
              </a:rPr>
              <a:t>://www.ipalrobot.com/</a:t>
            </a:r>
            <a:r>
              <a:rPr lang="en-GB" sz="1200" b="0" i="0" u="none" strike="noStrike" kern="1200" dirty="0">
                <a:solidFill>
                  <a:schemeClr val="tx1"/>
                </a:solidFill>
                <a:effectLst/>
                <a:latin typeface="+mn-lt"/>
                <a:ea typeface="+mn-ea"/>
                <a:cs typeface="+mn-cs"/>
              </a:rPr>
              <a:t> </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Entertain people: </a:t>
            </a:r>
            <a:r>
              <a:rPr lang="en-GB" sz="1200" b="0" i="0" u="sng" strike="noStrike" kern="1200" dirty="0">
                <a:solidFill>
                  <a:schemeClr val="tx1"/>
                </a:solidFill>
                <a:effectLst/>
                <a:latin typeface="+mn-lt"/>
                <a:ea typeface="+mn-ea"/>
                <a:cs typeface="+mn-cs"/>
                <a:hlinkClick r:id="rId8"/>
              </a:rPr>
              <a:t>https://www.allerin.com/blog/robotics-is-taking-over-the-entertainment-industry</a:t>
            </a:r>
            <a:r>
              <a:rPr lang="en-GB" sz="1200" b="0" i="0" u="none" strike="noStrike" kern="1200" dirty="0">
                <a:solidFill>
                  <a:schemeClr val="tx1"/>
                </a:solidFill>
                <a:effectLst/>
                <a:latin typeface="+mn-lt"/>
                <a:ea typeface="+mn-ea"/>
                <a:cs typeface="+mn-cs"/>
              </a:rPr>
              <a:t> </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Improve health: </a:t>
            </a:r>
            <a:r>
              <a:rPr lang="en-GB" sz="1200" b="0" i="0" u="sng" strike="noStrike" kern="1200" dirty="0">
                <a:solidFill>
                  <a:schemeClr val="tx1"/>
                </a:solidFill>
                <a:effectLst/>
                <a:latin typeface="+mn-lt"/>
                <a:ea typeface="+mn-ea"/>
                <a:cs typeface="+mn-cs"/>
                <a:hlinkClick r:id="rId9"/>
              </a:rPr>
              <a:t>https://www.ucl.ac.uk/news/2022/may/robotic-surgery-safer-and-improves-patient-recovery-time</a:t>
            </a:r>
            <a:r>
              <a:rPr lang="en-GB" sz="1200" b="0" i="0" u="none" strike="noStrike" kern="1200" dirty="0">
                <a:solidFill>
                  <a:schemeClr val="tx1"/>
                </a:solidFill>
                <a:effectLst/>
                <a:latin typeface="+mn-lt"/>
                <a:ea typeface="+mn-ea"/>
                <a:cs typeface="+mn-cs"/>
              </a:rPr>
              <a:t>   </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Other example: New legs for a snake! </a:t>
            </a:r>
            <a:r>
              <a:rPr lang="en-GB" sz="1200" b="0" i="0" u="sng" strike="noStrike" kern="1200" dirty="0">
                <a:solidFill>
                  <a:schemeClr val="tx1"/>
                </a:solidFill>
                <a:effectLst/>
                <a:latin typeface="+mn-lt"/>
                <a:ea typeface="+mn-ea"/>
                <a:cs typeface="+mn-cs"/>
                <a:hlinkClick r:id="rId10"/>
              </a:rPr>
              <a:t>https://www.youtube.com/watch?v=1SgGfMlbCoM</a:t>
            </a:r>
            <a:endParaRPr lang="en-GB" sz="1200" b="0" i="0" u="none" strike="noStrike" kern="1200" dirty="0">
              <a:solidFill>
                <a:schemeClr val="tx1"/>
              </a:solidFill>
              <a:effectLst/>
              <a:latin typeface="+mn-lt"/>
              <a:ea typeface="+mn-ea"/>
              <a:cs typeface="+mn-cs"/>
            </a:endParaRPr>
          </a:p>
          <a:p>
            <a:pPr rtl="0"/>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29</a:t>
            </a:fld>
            <a:endParaRPr lang="en-US" dirty="0"/>
          </a:p>
        </p:txBody>
      </p:sp>
    </p:spTree>
    <p:extLst>
      <p:ext uri="{BB962C8B-B14F-4D97-AF65-F5344CB8AC3E}">
        <p14:creationId xmlns:p14="http://schemas.microsoft.com/office/powerpoint/2010/main" val="1308149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Remind students that at the start of the lesson they thought about some of the ways robots already help us and that these robots do a great job at things people don’t always do so well, like tasks that need to be repeated exactly the same way, or which need lots of speed and precision.</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However, the example of the delivery robot showed that there are some things that robots find it really hard to do, but we find really easy! Like walking from one place to another without colliding with people, buildings and other objects, or understanding what’s going on around us and making quick decisions based on what we sense.</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This means that there’s lots we still need to learn and lots of problems still to solve in robotics - and students have been using one of the most important skills needed for this: computational thinking!</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Explain that these are just some example career areas that are possible in robotics, from researching new types of robot to making sure that factory robots are in tip top condition.</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Ask students to suggest which are they think might be most interesting or might suit them best. Students can use the internet to find out more about each career, or your preferred carters service provider’s resources.</a:t>
            </a:r>
          </a:p>
          <a:p>
            <a:pPr rtl="0"/>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30</a:t>
            </a:fld>
            <a:endParaRPr lang="en-US" dirty="0"/>
          </a:p>
        </p:txBody>
      </p:sp>
    </p:spTree>
    <p:extLst>
      <p:ext uri="{BB962C8B-B14F-4D97-AF65-F5344CB8AC3E}">
        <p14:creationId xmlns:p14="http://schemas.microsoft.com/office/powerpoint/2010/main" val="952228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Discuss the two stories of women in robotics and engineering.</a:t>
            </a:r>
          </a:p>
          <a:p>
            <a:pPr rtl="0"/>
            <a:endParaRPr lang="en-GB" sz="1200" b="0" i="0" u="none" strike="noStrike" kern="1200" dirty="0">
              <a:solidFill>
                <a:schemeClr val="tx1"/>
              </a:solidFill>
              <a:effectLst/>
              <a:latin typeface="+mn-lt"/>
              <a:ea typeface="+mn-ea"/>
              <a:cs typeface="+mn-cs"/>
            </a:endParaRPr>
          </a:p>
          <a:p>
            <a:pPr rtl="0"/>
            <a:r>
              <a:rPr lang="en-GB" sz="1200" b="0" i="0" u="none" strike="noStrike" kern="1200" dirty="0">
                <a:solidFill>
                  <a:schemeClr val="tx1"/>
                </a:solidFill>
                <a:effectLst/>
                <a:latin typeface="+mn-lt"/>
                <a:ea typeface="+mn-ea"/>
                <a:cs typeface="+mn-cs"/>
              </a:rPr>
              <a:t>More information on </a:t>
            </a:r>
            <a:r>
              <a:rPr lang="en-GB" sz="1200" b="0" i="0" u="none" strike="noStrike" kern="1200" dirty="0" err="1">
                <a:solidFill>
                  <a:schemeClr val="tx1"/>
                </a:solidFill>
                <a:effectLst/>
                <a:latin typeface="+mn-lt"/>
                <a:ea typeface="+mn-ea"/>
                <a:cs typeface="+mn-cs"/>
              </a:rPr>
              <a:t>Ayve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Couloute</a:t>
            </a:r>
            <a:r>
              <a:rPr lang="en-GB" sz="1200" b="0" i="0" u="none" strike="noStrike" kern="1200" dirty="0">
                <a:solidFill>
                  <a:schemeClr val="tx1"/>
                </a:solidFill>
                <a:effectLst/>
                <a:latin typeface="+mn-lt"/>
                <a:ea typeface="+mn-ea"/>
                <a:cs typeface="+mn-cs"/>
              </a:rPr>
              <a:t> and her initiative ‘Girls into Coding’ can be found here: https://</a:t>
            </a:r>
            <a:r>
              <a:rPr lang="en-GB" sz="1200" b="0" i="0" u="none" strike="noStrike" kern="1200" dirty="0" err="1">
                <a:solidFill>
                  <a:schemeClr val="tx1"/>
                </a:solidFill>
                <a:effectLst/>
                <a:latin typeface="+mn-lt"/>
                <a:ea typeface="+mn-ea"/>
                <a:cs typeface="+mn-cs"/>
              </a:rPr>
              <a:t>www.girlsintocoding.com</a:t>
            </a:r>
            <a:r>
              <a:rPr lang="en-GB" sz="1200" b="0" i="0" u="none" strike="noStrike" kern="1200" dirty="0">
                <a:solidFill>
                  <a:schemeClr val="tx1"/>
                </a:solidFill>
                <a:effectLst/>
                <a:latin typeface="+mn-lt"/>
                <a:ea typeface="+mn-ea"/>
                <a:cs typeface="+mn-cs"/>
              </a:rPr>
              <a:t>/ </a:t>
            </a:r>
          </a:p>
          <a:p>
            <a:pPr rtl="0"/>
            <a:endParaRPr lang="en-GB" sz="1200" b="0" i="0" u="none" strike="noStrike" kern="1200" dirty="0">
              <a:solidFill>
                <a:schemeClr val="tx1"/>
              </a:solidFill>
              <a:effectLst/>
              <a:latin typeface="+mn-lt"/>
              <a:ea typeface="+mn-ea"/>
              <a:cs typeface="+mn-cs"/>
            </a:endParaRPr>
          </a:p>
          <a:p>
            <a:pPr rtl="0"/>
            <a:r>
              <a:rPr lang="en-GB" sz="1200" b="0" i="0" u="none" strike="noStrike" kern="1200" dirty="0">
                <a:solidFill>
                  <a:schemeClr val="tx1"/>
                </a:solidFill>
                <a:effectLst/>
                <a:latin typeface="+mn-lt"/>
                <a:ea typeface="+mn-ea"/>
                <a:cs typeface="+mn-cs"/>
              </a:rPr>
              <a:t>More information on Margaret Hamilton can be found here: https://</a:t>
            </a:r>
            <a:r>
              <a:rPr lang="en-GB" sz="1200" b="0" i="0" u="none" strike="noStrike" kern="1200" dirty="0" err="1">
                <a:solidFill>
                  <a:schemeClr val="tx1"/>
                </a:solidFill>
                <a:effectLst/>
                <a:latin typeface="+mn-lt"/>
                <a:ea typeface="+mn-ea"/>
                <a:cs typeface="+mn-cs"/>
              </a:rPr>
              <a:t>solarsystem.nasa.gov</a:t>
            </a:r>
            <a:r>
              <a:rPr lang="en-GB" sz="1200" b="0" i="0" u="none" strike="noStrike" kern="1200" dirty="0">
                <a:solidFill>
                  <a:schemeClr val="tx1"/>
                </a:solidFill>
                <a:effectLst/>
                <a:latin typeface="+mn-lt"/>
                <a:ea typeface="+mn-ea"/>
                <a:cs typeface="+mn-cs"/>
              </a:rPr>
              <a:t>/people/320/</a:t>
            </a:r>
            <a:r>
              <a:rPr lang="en-GB" sz="1200" b="0" i="0" u="none" strike="noStrike" kern="1200" dirty="0" err="1">
                <a:solidFill>
                  <a:schemeClr val="tx1"/>
                </a:solidFill>
                <a:effectLst/>
                <a:latin typeface="+mn-lt"/>
                <a:ea typeface="+mn-ea"/>
                <a:cs typeface="+mn-cs"/>
              </a:rPr>
              <a:t>margaret-hamilton</a:t>
            </a:r>
            <a:r>
              <a:rPr lang="en-GB" sz="1200" b="0" i="0" u="none" strike="noStrike" kern="1200" dirty="0">
                <a:solidFill>
                  <a:schemeClr val="tx1"/>
                </a:solidFill>
                <a:effectLst/>
                <a:latin typeface="+mn-lt"/>
                <a:ea typeface="+mn-ea"/>
                <a:cs typeface="+mn-cs"/>
              </a:rPr>
              <a:t>/ </a:t>
            </a:r>
          </a:p>
          <a:p>
            <a:pPr rtl="0"/>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31</a:t>
            </a:fld>
            <a:endParaRPr lang="en-US" dirty="0"/>
          </a:p>
        </p:txBody>
      </p:sp>
    </p:spTree>
    <p:extLst>
      <p:ext uri="{BB962C8B-B14F-4D97-AF65-F5344CB8AC3E}">
        <p14:creationId xmlns:p14="http://schemas.microsoft.com/office/powerpoint/2010/main" val="2590866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Next Steps:</a:t>
            </a:r>
          </a:p>
          <a:p>
            <a:r>
              <a:rPr lang="en-US" dirty="0">
                <a:latin typeface="Calibri" panose="020F0502020204030204" pitchFamily="34" charset="0"/>
                <a:cs typeface="Calibri" panose="020F0502020204030204" pitchFamily="34" charset="0"/>
              </a:rPr>
              <a:t>- A game for an introduction to coding that is quick and targeted at 11 year </a:t>
            </a:r>
            <a:r>
              <a:rPr lang="en-US" dirty="0" err="1">
                <a:latin typeface="Calibri" panose="020F0502020204030204" pitchFamily="34" charset="0"/>
                <a:cs typeface="Calibri" panose="020F0502020204030204" pitchFamily="34" charset="0"/>
              </a:rPr>
              <a:t>olds</a:t>
            </a:r>
            <a:r>
              <a:rPr lang="en-US" dirty="0">
                <a:latin typeface="Calibri" panose="020F0502020204030204" pitchFamily="34" charset="0"/>
                <a:cs typeface="Calibri" panose="020F0502020204030204" pitchFamily="34" charset="0"/>
              </a:rPr>
              <a:t> is https://</a:t>
            </a:r>
            <a:r>
              <a:rPr lang="en-US" dirty="0" err="1">
                <a:latin typeface="Calibri" panose="020F0502020204030204" pitchFamily="34" charset="0"/>
                <a:cs typeface="Calibri" panose="020F0502020204030204" pitchFamily="34" charset="0"/>
              </a:rPr>
              <a:t>www.rodocodo.com</a:t>
            </a:r>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 A website for links to coding activities for 11-16 year </a:t>
            </a:r>
            <a:r>
              <a:rPr lang="en-US" dirty="0" err="1">
                <a:latin typeface="Calibri" panose="020F0502020204030204" pitchFamily="34" charset="0"/>
                <a:cs typeface="Calibri" panose="020F0502020204030204" pitchFamily="34" charset="0"/>
              </a:rPr>
              <a:t>olds</a:t>
            </a:r>
            <a:r>
              <a:rPr lang="en-US" dirty="0">
                <a:latin typeface="Calibri" panose="020F0502020204030204" pitchFamily="34" charset="0"/>
                <a:cs typeface="Calibri" panose="020F0502020204030204" pitchFamily="34" charset="0"/>
              </a:rPr>
              <a:t> is https://</a:t>
            </a:r>
            <a:r>
              <a:rPr lang="en-US" dirty="0" err="1">
                <a:latin typeface="Calibri" panose="020F0502020204030204" pitchFamily="34" charset="0"/>
                <a:cs typeface="Calibri" panose="020F0502020204030204" pitchFamily="34" charset="0"/>
              </a:rPr>
              <a:t>www.computingatschool.org.uk</a:t>
            </a:r>
            <a:r>
              <a:rPr lang="en-US" dirty="0">
                <a:latin typeface="Calibri" panose="020F0502020204030204" pitchFamily="34" charset="0"/>
                <a:cs typeface="Calibri" panose="020F0502020204030204" pitchFamily="34" charset="0"/>
              </a:rPr>
              <a:t>/teach-computing/teaching-computing-secondary/learning-activities-for-secondary-students</a:t>
            </a:r>
          </a:p>
          <a:p>
            <a:r>
              <a:rPr lang="en-US" dirty="0">
                <a:latin typeface="Calibri" panose="020F0502020204030204" pitchFamily="34" charset="0"/>
                <a:cs typeface="Calibri" panose="020F0502020204030204" pitchFamily="34" charset="0"/>
              </a:rPr>
              <a:t>- You can book a STEM Ambassador who works in robotics to come into your school here. </a:t>
            </a:r>
            <a:r>
              <a:rPr lang="en-GB" dirty="0">
                <a:latin typeface="Calibri" panose="020F0502020204030204" pitchFamily="34" charset="0"/>
                <a:cs typeface="Calibri" panose="020F0502020204030204" pitchFamily="34" charset="0"/>
                <a:hlinkClick r:id="rId3"/>
              </a:rPr>
              <a:t>Request a STEM Ambassador</a:t>
            </a: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 You can search on Neon https://</a:t>
            </a:r>
            <a:r>
              <a:rPr lang="en-US" dirty="0" err="1">
                <a:latin typeface="Calibri" panose="020F0502020204030204" pitchFamily="34" charset="0"/>
                <a:cs typeface="Calibri" panose="020F0502020204030204" pitchFamily="34" charset="0"/>
              </a:rPr>
              <a:t>neonfutures.org.uk</a:t>
            </a:r>
            <a:r>
              <a:rPr lang="en-US" dirty="0">
                <a:latin typeface="Calibri" panose="020F0502020204030204" pitchFamily="34" charset="0"/>
                <a:cs typeface="Calibri" panose="020F0502020204030204" pitchFamily="34" charset="0"/>
              </a:rPr>
              <a:t>/ for recommended activities to engage your students in coding or computing. Some of these may also be free of charge and have someone attending your school.</a:t>
            </a: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33</a:t>
            </a:fld>
            <a:endParaRPr lang="en-US" dirty="0"/>
          </a:p>
        </p:txBody>
      </p:sp>
    </p:spTree>
    <p:extLst>
      <p:ext uri="{BB962C8B-B14F-4D97-AF65-F5344CB8AC3E}">
        <p14:creationId xmlns:p14="http://schemas.microsoft.com/office/powerpoint/2010/main" val="3360916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Highlight that we are all so used to this sort of task that we are not particularly conscious of the different information and decisions we need to do it! We need a way to ‘unpack’ the task so we can think about it in a more helpful, structured way.</a:t>
            </a:r>
          </a:p>
          <a:p>
            <a:pPr rtl="0"/>
            <a:br>
              <a:rPr lang="en-GB" sz="1200" b="0" i="0" u="none" strike="noStrike" kern="1200" dirty="0">
                <a:solidFill>
                  <a:schemeClr val="tx1"/>
                </a:solidFill>
                <a:effectLst/>
                <a:latin typeface="+mn-lt"/>
                <a:ea typeface="+mn-ea"/>
                <a:cs typeface="+mn-cs"/>
              </a:rPr>
            </a:br>
            <a:r>
              <a:rPr lang="en-GB" sz="1200" b="0" i="0" u="sng" strike="noStrike" kern="1200" dirty="0">
                <a:solidFill>
                  <a:schemeClr val="tx1"/>
                </a:solidFill>
                <a:effectLst/>
                <a:latin typeface="+mn-lt"/>
                <a:ea typeface="+mn-ea"/>
                <a:cs typeface="+mn-cs"/>
                <a:hlinkClick r:id="rId3"/>
              </a:rPr>
              <a:t>www.starship.xyz/business/</a:t>
            </a:r>
            <a:endParaRPr lang="en-GB" sz="1200" b="0" i="0" u="sng" strike="noStrike" kern="1200" dirty="0">
              <a:solidFill>
                <a:schemeClr val="tx1"/>
              </a:solidFill>
              <a:effectLst/>
              <a:latin typeface="+mn-lt"/>
              <a:ea typeface="+mn-ea"/>
              <a:cs typeface="+mn-cs"/>
            </a:endParaRPr>
          </a:p>
          <a:p>
            <a:pPr rtl="0"/>
            <a:r>
              <a:rPr lang="en-GB" sz="1200" b="0" i="0" u="none" strike="noStrike" kern="1200" dirty="0">
                <a:solidFill>
                  <a:schemeClr val="tx1"/>
                </a:solidFill>
                <a:effectLst/>
                <a:latin typeface="+mn-lt"/>
                <a:ea typeface="+mn-ea"/>
                <a:cs typeface="+mn-cs"/>
              </a:rPr>
              <a:t> </a:t>
            </a:r>
          </a:p>
          <a:p>
            <a:pPr rtl="0"/>
            <a:r>
              <a:rPr lang="en-GB" sz="1200" b="0" i="0" u="sng" strike="noStrike" kern="1200" dirty="0">
                <a:solidFill>
                  <a:schemeClr val="tx1"/>
                </a:solidFill>
                <a:effectLst/>
                <a:latin typeface="+mn-lt"/>
                <a:ea typeface="+mn-ea"/>
                <a:cs typeface="+mn-cs"/>
                <a:hlinkClick r:id="rId4"/>
              </a:rPr>
              <a:t>www.starship.xyz/press_releases/starship-technologies-introduces-delivery-robots-to-great-british-public/</a:t>
            </a:r>
            <a:r>
              <a:rPr lang="en-GB" sz="1200" b="0" i="0" u="none" strike="noStrike"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35</a:t>
            </a:fld>
            <a:endParaRPr lang="en-US" dirty="0"/>
          </a:p>
        </p:txBody>
      </p:sp>
    </p:spTree>
    <p:extLst>
      <p:ext uri="{BB962C8B-B14F-4D97-AF65-F5344CB8AC3E}">
        <p14:creationId xmlns:p14="http://schemas.microsoft.com/office/powerpoint/2010/main" val="2016876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13</a:t>
            </a:fld>
            <a:endParaRPr lang="en-US" dirty="0"/>
          </a:p>
        </p:txBody>
      </p:sp>
    </p:spTree>
    <p:extLst>
      <p:ext uri="{BB962C8B-B14F-4D97-AF65-F5344CB8AC3E}">
        <p14:creationId xmlns:p14="http://schemas.microsoft.com/office/powerpoint/2010/main" val="2506752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The first task is to break the problem down into smaller ‘chunks’ that we can think about and solve one at a time.</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Ask each team to break down the task for the robot to get from the shop to the customer. Teams can list their ideas on plain paper or sticky notes, or use an online tool such as Google </a:t>
            </a:r>
            <a:r>
              <a:rPr lang="en-GB" sz="1200" b="0" i="0" u="none" strike="noStrike" kern="1200" dirty="0" err="1">
                <a:solidFill>
                  <a:schemeClr val="tx1"/>
                </a:solidFill>
                <a:effectLst/>
                <a:latin typeface="+mn-lt"/>
                <a:ea typeface="+mn-ea"/>
                <a:cs typeface="+mn-cs"/>
              </a:rPr>
              <a:t>Jamboard</a:t>
            </a:r>
            <a:r>
              <a:rPr lang="en-GB" sz="1200" b="0" i="0" u="none" strike="noStrike" kern="1200" dirty="0">
                <a:solidFill>
                  <a:schemeClr val="tx1"/>
                </a:solidFill>
                <a:effectLst/>
                <a:latin typeface="+mn-lt"/>
                <a:ea typeface="+mn-ea"/>
                <a:cs typeface="+mn-cs"/>
              </a:rPr>
              <a:t>. A later slide lists some possible tasks.</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Teams don’t need to break the problem down into its very smallest constituents, just into the main elements. For example, ‘avoid people’ is a suitable chunk - students don’t need to break this down further for now - that happens at a later stage. But you may want to highlight that this process is ‘nested’ - some chunks (like ‘avoid people’) need to then be broken down themselves into smaller actions or decisions.</a:t>
            </a: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36</a:t>
            </a:fld>
            <a:endParaRPr lang="en-US" dirty="0"/>
          </a:p>
        </p:txBody>
      </p:sp>
    </p:spTree>
    <p:extLst>
      <p:ext uri="{BB962C8B-B14F-4D97-AF65-F5344CB8AC3E}">
        <p14:creationId xmlns:p14="http://schemas.microsoft.com/office/powerpoint/2010/main" val="3308796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When we try to solve a problem, some parts of it matter while other parts are not so important.</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Ask students to think about boiling an egg in a pan of water. What choices might be important, and which ones can we ignore? We might want the right sort of egg, like a hen’s egg rather than a duck egg. We might need the right type of pan, for example one that works on an induction hob. And we need to put the right amount of water in the pan. But in terms of cooking the egg properly, the size of the pan doesn’t really matter (though for one egg a smaller pan is better) and it definitely doesn’t matter if the outside of the pan is coloured or not.</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Ask students to think about one of the smaller problems they have just listed.</a:t>
            </a:r>
          </a:p>
          <a:p>
            <a:pPr rtl="0"/>
            <a:endParaRPr lang="en-GB"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What parts of this problem are important?</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What parts don’t matter?</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Add support: ask students to think about ‘avoiding people’. A later slide lists some possible examples.</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Add challenge: ask each team to think about one of the tasks on your list.</a:t>
            </a: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37</a:t>
            </a:fld>
            <a:endParaRPr lang="en-US" dirty="0"/>
          </a:p>
        </p:txBody>
      </p:sp>
    </p:spTree>
    <p:extLst>
      <p:ext uri="{BB962C8B-B14F-4D97-AF65-F5344CB8AC3E}">
        <p14:creationId xmlns:p14="http://schemas.microsoft.com/office/powerpoint/2010/main" val="2405005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Deliver this part of the lesson to suit how students will complete the second activity to program (or simulate programming) a simple robot to make it move. The example slide that follows uses simple plain text but you can also show how a graphical interface, pseudocode or a logical flowchart works.</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Once we have broken a problem down into smaller, more manageable ‘chunks’, and we have identified what parts matter and which ones we can ignore, we can now focus on giving the robot detailed instructions on what to do.</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Ask teams to break their important parts of the problem down into step by step rules or instructions. (You don’t have to introduce IF… THEN statements but you can do so if you prefer.) Teams can write their instructions on plain paper, use Google </a:t>
            </a:r>
            <a:r>
              <a:rPr lang="en-GB" sz="1200" b="0" i="0" u="none" strike="noStrike" kern="1200" dirty="0" err="1">
                <a:solidFill>
                  <a:schemeClr val="tx1"/>
                </a:solidFill>
                <a:effectLst/>
                <a:latin typeface="+mn-lt"/>
                <a:ea typeface="+mn-ea"/>
                <a:cs typeface="+mn-cs"/>
              </a:rPr>
              <a:t>Jamboard</a:t>
            </a:r>
            <a:r>
              <a:rPr lang="en-GB" sz="1200" b="0" i="0" u="none" strike="noStrike" kern="1200" dirty="0">
                <a:solidFill>
                  <a:schemeClr val="tx1"/>
                </a:solidFill>
                <a:effectLst/>
                <a:latin typeface="+mn-lt"/>
                <a:ea typeface="+mn-ea"/>
                <a:cs typeface="+mn-cs"/>
              </a:rPr>
              <a:t> or report back verbally.</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Add support: students focus on an algorithm for avoiding people and write their answer in simple plain text.</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Add challenge: students focus on any problem, create a logical flowchart and identify what input and output variables the robot might process and control.</a:t>
            </a: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38</a:t>
            </a:fld>
            <a:endParaRPr lang="en-US" dirty="0"/>
          </a:p>
        </p:txBody>
      </p:sp>
    </p:spTree>
    <p:extLst>
      <p:ext uri="{BB962C8B-B14F-4D97-AF65-F5344CB8AC3E}">
        <p14:creationId xmlns:p14="http://schemas.microsoft.com/office/powerpoint/2010/main" val="2029445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Students complete this Control a delivery robot activity sheet.</a:t>
            </a: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39</a:t>
            </a:fld>
            <a:endParaRPr lang="en-US" dirty="0"/>
          </a:p>
        </p:txBody>
      </p:sp>
    </p:spTree>
    <p:extLst>
      <p:ext uri="{BB962C8B-B14F-4D97-AF65-F5344CB8AC3E}">
        <p14:creationId xmlns:p14="http://schemas.microsoft.com/office/powerpoint/2010/main" val="2145307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Explain that students (if they did not realise already) have been using a specific way of thinking about problems, called computational thinking, or CT.</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CT is helpful because it’s hard to solve complicated problems where lots of things are going on at once (something our own brains are actually really good at!). But when re break down a complex problem into lots of smaller ones, we find that these are much easier to solve. It’s a formal way of saying that we’re doing one thing at a time!</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Review the three stages of decomposition, abstraction and algorithm (for this age group it’s not necessary to also consider pattern recognition and generalisation) and the example answers.</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Decomposition: The robot might follow rules when choosing directions, for example the shortest distance, the fastest route, just like phone navigation does. It might also avoid certain spaces that are really busy or uneven, like a shopping parade or park.</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Abstraction: Can students think of anything else we might notice about a person that the robot can safely ignore? What matters is just where the person is, how they are moving and whether, based on its current path, the robot is likely to collide with them. Of course, people can rapidly change their minds and direction!</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Algorithm: An algorithm is just a set of rules or instructions to follow. This just one suitable answer and some teams might have broken these steps down into more detail. For example, changing direction to avoid the person would include calculating how many degrees to the left or right to turn, and making sure that did not take them towards another obstacle or the edge of the pavement.</a:t>
            </a:r>
          </a:p>
        </p:txBody>
      </p:sp>
      <p:sp>
        <p:nvSpPr>
          <p:cNvPr id="4" name="Slide Number Placeholder 3"/>
          <p:cNvSpPr>
            <a:spLocks noGrp="1"/>
          </p:cNvSpPr>
          <p:nvPr>
            <p:ph type="sldNum" sz="quarter" idx="5"/>
          </p:nvPr>
        </p:nvSpPr>
        <p:spPr/>
        <p:txBody>
          <a:bodyPr/>
          <a:lstStyle/>
          <a:p>
            <a:fld id="{B0F6247D-5FE6-DE41-92C7-B7BE717BF38F}" type="slidenum">
              <a:rPr lang="en-US" smtClean="0"/>
              <a:pPr/>
              <a:t>40</a:t>
            </a:fld>
            <a:endParaRPr lang="en-US" dirty="0"/>
          </a:p>
        </p:txBody>
      </p:sp>
    </p:spTree>
    <p:extLst>
      <p:ext uri="{BB962C8B-B14F-4D97-AF65-F5344CB8AC3E}">
        <p14:creationId xmlns:p14="http://schemas.microsoft.com/office/powerpoint/2010/main" val="884560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Emphasise that it’s not just for students who are already interested in computing or robotics - it’s for everyone, and students can enter in teams of friends.</a:t>
            </a:r>
          </a:p>
        </p:txBody>
      </p:sp>
      <p:sp>
        <p:nvSpPr>
          <p:cNvPr id="4" name="Slide Number Placeholder 3"/>
          <p:cNvSpPr>
            <a:spLocks noGrp="1"/>
          </p:cNvSpPr>
          <p:nvPr>
            <p:ph type="sldNum" sz="quarter" idx="5"/>
          </p:nvPr>
        </p:nvSpPr>
        <p:spPr/>
        <p:txBody>
          <a:bodyPr/>
          <a:lstStyle/>
          <a:p>
            <a:fld id="{B0F6247D-5FE6-DE41-92C7-B7BE717BF38F}" type="slidenum">
              <a:rPr lang="en-US" smtClean="0"/>
              <a:pPr/>
              <a:t>42</a:t>
            </a:fld>
            <a:endParaRPr lang="en-US" dirty="0"/>
          </a:p>
        </p:txBody>
      </p:sp>
    </p:spTree>
    <p:extLst>
      <p:ext uri="{BB962C8B-B14F-4D97-AF65-F5344CB8AC3E}">
        <p14:creationId xmlns:p14="http://schemas.microsoft.com/office/powerpoint/2010/main" val="2131442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Arial" panose="020B0604020202020204" pitchFamily="34" charset="0"/>
                <a:cs typeface="Arial" panose="020B0604020202020204" pitchFamily="34" charset="0"/>
              </a:rPr>
              <a:t>Robots are helpful because there are many things they can do better than a human, where it is difficult or dangerous for a person to work, or it’s something that a person can’t do.</a:t>
            </a:r>
          </a:p>
          <a:p>
            <a:endParaRPr lang="en-US"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The term ‘uncanny valley’ was coined in 1970 by Masahiro Mori, a robotics expert. It describes the uncomfortable feeling that we can get from things that look ‘nearly’ human, e.g. dolls, puppets, shop mannequins or ventriloquist dummies, as well as humanoid robots. </a:t>
            </a:r>
          </a:p>
        </p:txBody>
      </p:sp>
      <p:sp>
        <p:nvSpPr>
          <p:cNvPr id="4" name="Slide Number Placeholder 3"/>
          <p:cNvSpPr>
            <a:spLocks noGrp="1"/>
          </p:cNvSpPr>
          <p:nvPr>
            <p:ph type="sldNum" sz="quarter" idx="5"/>
          </p:nvPr>
        </p:nvSpPr>
        <p:spPr/>
        <p:txBody>
          <a:bodyPr/>
          <a:lstStyle/>
          <a:p>
            <a:fld id="{B0F6247D-5FE6-DE41-92C7-B7BE717BF38F}" type="slidenum">
              <a:rPr lang="en-US" smtClean="0"/>
              <a:pPr/>
              <a:t>14</a:t>
            </a:fld>
            <a:endParaRPr lang="en-US" dirty="0"/>
          </a:p>
        </p:txBody>
      </p:sp>
    </p:spTree>
    <p:extLst>
      <p:ext uri="{BB962C8B-B14F-4D97-AF65-F5344CB8AC3E}">
        <p14:creationId xmlns:p14="http://schemas.microsoft.com/office/powerpoint/2010/main" val="1026714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Arial" panose="020B0604020202020204" pitchFamily="34" charset="0"/>
                <a:cs typeface="Arial" panose="020B0604020202020204" pitchFamily="34" charset="0"/>
              </a:rPr>
              <a:t>Encourage students to develop a wide list of examples of what robots do for us, from manufacturing to exploring or even helping to care for us.</a:t>
            </a:r>
          </a:p>
          <a:p>
            <a:endParaRPr lang="en-US"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More information about each example:</a:t>
            </a:r>
          </a:p>
          <a:p>
            <a:endParaRPr lang="en-US" sz="1200" b="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Space probes and satellites </a:t>
            </a:r>
            <a:r>
              <a:rPr lang="en-US" sz="1200" b="0" dirty="0">
                <a:latin typeface="Arial" panose="020B0604020202020204" pitchFamily="34" charset="0"/>
                <a:cs typeface="Arial" panose="020B0604020202020204" pitchFamily="34" charset="0"/>
              </a:rPr>
              <a:t>are forms of robot, designed to operate independently even far out in space. The Voyager 1 space probe is now 14.5 billion miles from Earth and still functioning and able to send back data!</a:t>
            </a: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Surgical robots </a:t>
            </a:r>
            <a:r>
              <a:rPr lang="en-US" sz="1200" b="0" dirty="0">
                <a:latin typeface="Arial" panose="020B0604020202020204" pitchFamily="34" charset="0"/>
                <a:cs typeface="Arial" panose="020B0604020202020204" pitchFamily="34" charset="0"/>
              </a:rPr>
              <a:t>like DaVinci turn a surgeon’s hand movements into incredibly precise and delicate movements - even if the surgeon is controlling the robot from another country.</a:t>
            </a: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Robot vacuums and lawnmowers </a:t>
            </a:r>
            <a:r>
              <a:rPr lang="en-US" sz="1200" b="0" dirty="0">
                <a:latin typeface="Arial" panose="020B0604020202020204" pitchFamily="34" charset="0"/>
                <a:cs typeface="Arial" panose="020B0604020202020204" pitchFamily="34" charset="0"/>
              </a:rPr>
              <a:t>are a great help for some homeowners. Many more advanced home appliances like washing machines can also be classified as robots!</a:t>
            </a:r>
          </a:p>
          <a:p>
            <a:pPr marL="285750" indent="-285750">
              <a:buFont typeface="Arial" panose="020B0604020202020204" pitchFamily="34" charset="0"/>
              <a:buChar char="•"/>
            </a:pPr>
            <a:r>
              <a:rPr lang="en-US" sz="1200" b="0" dirty="0">
                <a:latin typeface="Arial" panose="020B0604020202020204" pitchFamily="34" charset="0"/>
                <a:cs typeface="Arial" panose="020B0604020202020204" pitchFamily="34" charset="0"/>
              </a:rPr>
              <a:t>Robots can provide </a:t>
            </a:r>
            <a:r>
              <a:rPr lang="en-US" sz="1200" b="1" dirty="0">
                <a:latin typeface="Arial" panose="020B0604020202020204" pitchFamily="34" charset="0"/>
                <a:cs typeface="Arial" panose="020B0604020202020204" pitchFamily="34" charset="0"/>
              </a:rPr>
              <a:t>practical help and perhaps even companionship for vulnerable people</a:t>
            </a:r>
            <a:r>
              <a:rPr lang="en-US" sz="1200" b="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200" b="0" dirty="0">
                <a:latin typeface="Arial" panose="020B0604020202020204" pitchFamily="34" charset="0"/>
                <a:cs typeface="Arial" panose="020B0604020202020204" pitchFamily="34" charset="0"/>
              </a:rPr>
              <a:t>Most robots are used in </a:t>
            </a:r>
            <a:r>
              <a:rPr lang="en-US" sz="1200" b="1" dirty="0">
                <a:latin typeface="Arial" panose="020B0604020202020204" pitchFamily="34" charset="0"/>
                <a:cs typeface="Arial" panose="020B0604020202020204" pitchFamily="34" charset="0"/>
              </a:rPr>
              <a:t>manufacturing</a:t>
            </a:r>
            <a:r>
              <a:rPr lang="en-US" sz="1200" b="0" dirty="0">
                <a:latin typeface="Arial" panose="020B0604020202020204" pitchFamily="34" charset="0"/>
                <a:cs typeface="Arial" panose="020B0604020202020204" pitchFamily="34" charset="0"/>
              </a:rPr>
              <a:t> where they are great at performing the same task over and over again - something humans are not that good at doing. They can also make items that are too complex, large or small for a person to make.</a:t>
            </a: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Online delivery</a:t>
            </a:r>
            <a:r>
              <a:rPr lang="en-US" sz="1200" b="0" dirty="0">
                <a:latin typeface="Arial" panose="020B0604020202020204" pitchFamily="34" charset="0"/>
                <a:cs typeface="Arial" panose="020B0604020202020204" pitchFamily="34" charset="0"/>
              </a:rPr>
              <a:t> is powered by ‘hives’ of thousands of robots that move around one another on a huge grid of storage bins. They can find and pack groceries much faster than a person.</a:t>
            </a:r>
          </a:p>
          <a:p>
            <a:pPr marL="285750" indent="-285750">
              <a:buFont typeface="Arial" panose="020B0604020202020204" pitchFamily="34" charset="0"/>
              <a:buChar char="•"/>
            </a:pPr>
            <a:r>
              <a:rPr lang="en-US" sz="1200" b="0" dirty="0">
                <a:latin typeface="Arial" panose="020B0604020202020204" pitchFamily="34" charset="0"/>
                <a:cs typeface="Arial" panose="020B0604020202020204" pitchFamily="34" charset="0"/>
              </a:rPr>
              <a:t>Importantly, robots can </a:t>
            </a:r>
            <a:r>
              <a:rPr lang="en-US" sz="1200" b="1" dirty="0">
                <a:latin typeface="Arial" panose="020B0604020202020204" pitchFamily="34" charset="0"/>
                <a:cs typeface="Arial" panose="020B0604020202020204" pitchFamily="34" charset="0"/>
              </a:rPr>
              <a:t>go places where people can’t</a:t>
            </a:r>
            <a:r>
              <a:rPr lang="en-US" sz="1200" b="0" dirty="0">
                <a:latin typeface="Arial" panose="020B0604020202020204" pitchFamily="34" charset="0"/>
                <a:cs typeface="Arial" panose="020B0604020202020204" pitchFamily="34" charset="0"/>
              </a:rPr>
              <a:t>, like underwater or in hazardous environments like the radioactive areas in nuclear power stations.</a:t>
            </a:r>
          </a:p>
          <a:p>
            <a:pPr marL="285750" indent="-285750">
              <a:buFont typeface="Arial" panose="020B0604020202020204" pitchFamily="34" charset="0"/>
              <a:buChar char="•"/>
            </a:pPr>
            <a:r>
              <a:rPr lang="en-US" sz="1200" b="0" dirty="0">
                <a:latin typeface="Arial" panose="020B0604020202020204" pitchFamily="34" charset="0"/>
                <a:cs typeface="Arial" panose="020B0604020202020204" pitchFamily="34" charset="0"/>
              </a:rPr>
              <a:t>Robots are being used to </a:t>
            </a:r>
            <a:r>
              <a:rPr lang="en-US" sz="1200" b="1" dirty="0">
                <a:latin typeface="Arial" panose="020B0604020202020204" pitchFamily="34" charset="0"/>
                <a:cs typeface="Arial" panose="020B0604020202020204" pitchFamily="34" charset="0"/>
              </a:rPr>
              <a:t>perform stunts in movies </a:t>
            </a:r>
            <a:r>
              <a:rPr lang="en-US" sz="1200" b="0" dirty="0">
                <a:latin typeface="Arial" panose="020B0604020202020204" pitchFamily="34" charset="0"/>
                <a:cs typeface="Arial" panose="020B0604020202020204" pitchFamily="34" charset="0"/>
              </a:rPr>
              <a:t>that would be dangerous for people. </a:t>
            </a: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15</a:t>
            </a:fld>
            <a:endParaRPr lang="en-US" dirty="0"/>
          </a:p>
        </p:txBody>
      </p:sp>
    </p:spTree>
    <p:extLst>
      <p:ext uri="{BB962C8B-B14F-4D97-AF65-F5344CB8AC3E}">
        <p14:creationId xmlns:p14="http://schemas.microsoft.com/office/powerpoint/2010/main" val="2891167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through these case studies quickly to show students a few ideas of how robots are being used. </a:t>
            </a:r>
          </a:p>
          <a:p>
            <a:endParaRPr lang="en-US" dirty="0"/>
          </a:p>
          <a:p>
            <a:r>
              <a:rPr lang="en-GB" sz="1200" b="0" i="0" u="sng" strike="noStrike" kern="1200" dirty="0">
                <a:solidFill>
                  <a:schemeClr val="tx1"/>
                </a:solidFill>
                <a:effectLst/>
                <a:latin typeface="+mn-lt"/>
                <a:ea typeface="+mn-ea"/>
                <a:cs typeface="+mn-cs"/>
                <a:hlinkClick r:id="rId3"/>
              </a:rPr>
              <a:t>https://en.wikipedia.org/wiki/Sophia_(robot)</a:t>
            </a:r>
            <a:endParaRPr lang="en-US" u="sng" dirty="0">
              <a:solidFill>
                <a:schemeClr val="accent5">
                  <a:lumMod val="75000"/>
                </a:schemeClr>
              </a:solidFill>
            </a:endParaRP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17</a:t>
            </a:fld>
            <a:endParaRPr lang="en-US" dirty="0"/>
          </a:p>
        </p:txBody>
      </p:sp>
    </p:spTree>
    <p:extLst>
      <p:ext uri="{BB962C8B-B14F-4D97-AF65-F5344CB8AC3E}">
        <p14:creationId xmlns:p14="http://schemas.microsoft.com/office/powerpoint/2010/main" val="1098516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Click through these case studies quickly to show students a few ideas of how robots are being used. </a:t>
            </a:r>
          </a:p>
          <a:p>
            <a:pPr rtl="0"/>
            <a:br>
              <a:rPr lang="en-GB" dirty="0"/>
            </a:br>
            <a:r>
              <a:rPr lang="en-GB" sz="1200" b="0" i="0" u="sng" strike="noStrike" kern="1200" dirty="0">
                <a:solidFill>
                  <a:schemeClr val="tx1"/>
                </a:solidFill>
                <a:effectLst/>
                <a:latin typeface="+mn-lt"/>
                <a:ea typeface="+mn-ea"/>
                <a:cs typeface="+mn-cs"/>
                <a:hlinkClick r:id="rId3"/>
              </a:rPr>
              <a:t>https://www.sciencedaily.com/releases/2022/01/220126143954.htm</a:t>
            </a:r>
            <a:endParaRPr lang="en-GB" sz="1200" b="0" i="0" u="none" strike="noStrike" kern="1200" dirty="0">
              <a:solidFill>
                <a:schemeClr val="tx1"/>
              </a:solidFill>
              <a:effectLst/>
              <a:latin typeface="+mn-lt"/>
              <a:ea typeface="+mn-ea"/>
              <a:cs typeface="+mn-cs"/>
            </a:endParaRP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18</a:t>
            </a:fld>
            <a:endParaRPr lang="en-US" dirty="0"/>
          </a:p>
        </p:txBody>
      </p:sp>
    </p:spTree>
    <p:extLst>
      <p:ext uri="{BB962C8B-B14F-4D97-AF65-F5344CB8AC3E}">
        <p14:creationId xmlns:p14="http://schemas.microsoft.com/office/powerpoint/2010/main" val="2460498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Click through these case studies quickly to show students a few ideas of how robots are being used. </a:t>
            </a:r>
          </a:p>
          <a:p>
            <a:pPr rtl="0"/>
            <a:br>
              <a:rPr lang="en-GB" dirty="0"/>
            </a:br>
            <a:r>
              <a:rPr lang="en-GB" sz="1200" b="0" i="0" u="sng" strike="noStrike" kern="1200" dirty="0">
                <a:solidFill>
                  <a:schemeClr val="tx1"/>
                </a:solidFill>
                <a:effectLst/>
                <a:latin typeface="+mn-lt"/>
                <a:ea typeface="+mn-ea"/>
                <a:cs typeface="+mn-cs"/>
                <a:hlinkClick r:id="rId3"/>
              </a:rPr>
              <a:t>https://www.sciencedaily.com/releases/2022/01/220126143954.htm</a:t>
            </a:r>
            <a:endParaRPr lang="en-GB" sz="1200" b="0" i="0" u="none" strike="noStrike" kern="1200" dirty="0">
              <a:solidFill>
                <a:schemeClr val="tx1"/>
              </a:solidFill>
              <a:effectLst/>
              <a:latin typeface="+mn-lt"/>
              <a:ea typeface="+mn-ea"/>
              <a:cs typeface="+mn-cs"/>
            </a:endParaRP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19</a:t>
            </a:fld>
            <a:endParaRPr lang="en-US" dirty="0"/>
          </a:p>
        </p:txBody>
      </p:sp>
    </p:spTree>
    <p:extLst>
      <p:ext uri="{BB962C8B-B14F-4D97-AF65-F5344CB8AC3E}">
        <p14:creationId xmlns:p14="http://schemas.microsoft.com/office/powerpoint/2010/main" val="1623263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Click through these case studies quickly to show students a few ideas of how robots are being used. </a:t>
            </a:r>
          </a:p>
          <a:p>
            <a:pPr rtl="0"/>
            <a:br>
              <a:rPr lang="en-GB" sz="1200" b="0" i="0" u="none" strike="noStrike" kern="1200" dirty="0">
                <a:solidFill>
                  <a:schemeClr val="tx1"/>
                </a:solidFill>
                <a:effectLst/>
                <a:latin typeface="+mn-lt"/>
                <a:ea typeface="+mn-ea"/>
                <a:cs typeface="+mn-cs"/>
              </a:rPr>
            </a:br>
            <a:r>
              <a:rPr lang="en-GB" sz="1200" b="0" i="0" u="sng" strike="noStrike" kern="1200" dirty="0">
                <a:solidFill>
                  <a:schemeClr val="tx1"/>
                </a:solidFill>
                <a:effectLst/>
                <a:latin typeface="+mn-lt"/>
                <a:ea typeface="+mn-ea"/>
                <a:cs typeface="+mn-cs"/>
                <a:hlinkClick r:id="rId3"/>
              </a:rPr>
              <a:t>www.wbstudiotour.co.uk/explore-the-tour/creature-effects/</a:t>
            </a:r>
            <a:r>
              <a:rPr lang="en-GB" sz="1200" b="0" i="0" u="none" strike="noStrike" kern="1200" dirty="0">
                <a:solidFill>
                  <a:schemeClr val="tx1"/>
                </a:solidFill>
                <a:effectLst/>
                <a:latin typeface="+mn-lt"/>
                <a:ea typeface="+mn-ea"/>
                <a:cs typeface="+mn-cs"/>
              </a:rPr>
              <a:t> </a:t>
            </a:r>
          </a:p>
          <a:p>
            <a:pPr rtl="0"/>
            <a:br>
              <a:rPr lang="en-GB" sz="1200" b="0" i="0" u="none" strike="noStrike" kern="1200" dirty="0">
                <a:solidFill>
                  <a:schemeClr val="tx1"/>
                </a:solidFill>
                <a:effectLst/>
                <a:latin typeface="+mn-lt"/>
                <a:ea typeface="+mn-ea"/>
                <a:cs typeface="+mn-cs"/>
              </a:rPr>
            </a:br>
            <a:r>
              <a:rPr lang="en-GB" sz="1200" b="0" i="0" u="sng" strike="noStrike" kern="1200" dirty="0">
                <a:solidFill>
                  <a:schemeClr val="tx1"/>
                </a:solidFill>
                <a:effectLst/>
                <a:latin typeface="+mn-lt"/>
                <a:ea typeface="+mn-ea"/>
                <a:cs typeface="+mn-cs"/>
                <a:hlinkClick r:id="rId4"/>
              </a:rPr>
              <a:t>https://techcrunch.com/2018/06/28/disney-imagineering-has-created-autonomous-robot-stunt-doubles/</a:t>
            </a:r>
            <a:r>
              <a:rPr lang="en-GB" sz="1200" b="0" i="0" u="none" strike="noStrike" kern="1200" dirty="0">
                <a:solidFill>
                  <a:schemeClr val="tx1"/>
                </a:solidFill>
                <a:effectLst/>
                <a:latin typeface="+mn-lt"/>
                <a:ea typeface="+mn-ea"/>
                <a:cs typeface="+mn-cs"/>
              </a:rPr>
              <a:t> </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Other famous films using </a:t>
            </a:r>
            <a:r>
              <a:rPr lang="en-GB" sz="1200" b="0" i="0" u="none" strike="noStrike" kern="1200" dirty="0" err="1">
                <a:solidFill>
                  <a:schemeClr val="tx1"/>
                </a:solidFill>
                <a:effectLst/>
                <a:latin typeface="+mn-lt"/>
                <a:ea typeface="+mn-ea"/>
                <a:cs typeface="+mn-cs"/>
              </a:rPr>
              <a:t>anamatronics</a:t>
            </a:r>
            <a:r>
              <a:rPr lang="en-GB" sz="1200" b="0" i="0" u="none" strike="noStrike" kern="1200" dirty="0">
                <a:solidFill>
                  <a:schemeClr val="tx1"/>
                </a:solidFill>
                <a:effectLst/>
                <a:latin typeface="+mn-lt"/>
                <a:ea typeface="+mn-ea"/>
                <a:cs typeface="+mn-cs"/>
              </a:rPr>
              <a:t> include Jurassic Park, Mary Poppins (the bird that Mary sings to) and ET.</a:t>
            </a:r>
          </a:p>
        </p:txBody>
      </p:sp>
      <p:sp>
        <p:nvSpPr>
          <p:cNvPr id="4" name="Slide Number Placeholder 3"/>
          <p:cNvSpPr>
            <a:spLocks noGrp="1"/>
          </p:cNvSpPr>
          <p:nvPr>
            <p:ph type="sldNum" sz="quarter" idx="5"/>
          </p:nvPr>
        </p:nvSpPr>
        <p:spPr/>
        <p:txBody>
          <a:bodyPr/>
          <a:lstStyle/>
          <a:p>
            <a:fld id="{B0F6247D-5FE6-DE41-92C7-B7BE717BF38F}" type="slidenum">
              <a:rPr lang="en-US" smtClean="0"/>
              <a:pPr/>
              <a:t>20</a:t>
            </a:fld>
            <a:endParaRPr lang="en-US" dirty="0"/>
          </a:p>
        </p:txBody>
      </p:sp>
    </p:spTree>
    <p:extLst>
      <p:ext uri="{BB962C8B-B14F-4D97-AF65-F5344CB8AC3E}">
        <p14:creationId xmlns:p14="http://schemas.microsoft.com/office/powerpoint/2010/main" val="3076484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Students will work in their teams to control how a robot moves. This gives students some initial insights into the basics of how they might attempt the first recycling mat task in the Robotics Challenge, which is to program their robot to do a dance while sharing an important environmental message.</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Ask teams to consider what shape or journey they might like to program a robot to take (you might want to constrain this to fit within a certain working space, such as a table top or floor area).</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What specific movements would the robot need to make in order to trace out a shape? Ask teams to make a list of the things they might need to program their robot to do. Share ideas, which you can compare with the instruction list on the next slide.</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Explain that teams will give their instructions to another team, who will follow them to trace out the movements and shape to see how well the algorithm works.</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Add support: Suggest some shapes the robot could make using straight lines, changes of direction and rotations on the spot.</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Add challenge: some students could consider how their robot could use sensors to avoid falling off the edge of the fable. What information would they need to collect and what algorithm would help the robot to make a decision and avoid falling?</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More detail:</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Forward and backward: The robot will have two motors, one for each of two wheels, which can go forward or reverse. In any instruction teams can choose whether this will be for a number of rotations of the axle or for a number of seconds.</a:t>
            </a:r>
          </a:p>
          <a:p>
            <a:pPr rtl="0"/>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Move at an angle: this instructs the robot to turn on the spot until it faces the chosen angle. 90 degrees is a right-angled turn while 180 degrees is a half turn to face the other way.</a:t>
            </a:r>
          </a:p>
          <a:p>
            <a:pPr rtl="0"/>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22</a:t>
            </a:fld>
            <a:endParaRPr lang="en-US" dirty="0"/>
          </a:p>
        </p:txBody>
      </p:sp>
    </p:spTree>
    <p:extLst>
      <p:ext uri="{BB962C8B-B14F-4D97-AF65-F5344CB8AC3E}">
        <p14:creationId xmlns:p14="http://schemas.microsoft.com/office/powerpoint/2010/main" val="3286776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hyperlink" Target="mailto:tcaffrey@engineeringuk.com" TargetMode="External"/><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hyperlink" Target="mailto:jkarlsson@engineeringuk.com" TargetMode="External"/><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7" name="bg object 16">
            <a:extLst>
              <a:ext uri="{FF2B5EF4-FFF2-40B4-BE49-F238E27FC236}">
                <a16:creationId xmlns:a16="http://schemas.microsoft.com/office/drawing/2014/main" id="{7694D5E7-2521-BE46-B2CE-BB2D45749C9F}"/>
              </a:ext>
            </a:extLst>
          </p:cNvPr>
          <p:cNvSpPr/>
          <p:nvPr userDrawn="1"/>
        </p:nvSpPr>
        <p:spPr>
          <a:xfrm>
            <a:off x="0" y="7192"/>
            <a:ext cx="20104100" cy="1130935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p:spPr>
        <p:txBody>
          <a:bodyPr wrap="square" lIns="0" tIns="0" rIns="0" bIns="0" rtlCol="0"/>
          <a:lstStyle/>
          <a:p>
            <a:endParaRPr sz="1092" b="0" i="0" dirty="0">
              <a:latin typeface="Poppins Light" pitchFamily="2" charset="77"/>
            </a:endParaRPr>
          </a:p>
        </p:txBody>
      </p:sp>
    </p:spTree>
    <p:extLst>
      <p:ext uri="{BB962C8B-B14F-4D97-AF65-F5344CB8AC3E}">
        <p14:creationId xmlns:p14="http://schemas.microsoft.com/office/powerpoint/2010/main" val="293910602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2_Overview">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C9066CC-A2B5-F148-A10F-615D8F886B50}"/>
              </a:ext>
            </a:extLst>
          </p:cNvPr>
          <p:cNvGrpSpPr/>
          <p:nvPr userDrawn="1"/>
        </p:nvGrpSpPr>
        <p:grpSpPr>
          <a:xfrm>
            <a:off x="12338050" y="0"/>
            <a:ext cx="7108886" cy="549273"/>
            <a:chOff x="691727" y="2"/>
            <a:chExt cx="4881727" cy="377190"/>
          </a:xfrm>
        </p:grpSpPr>
        <p:sp>
          <p:nvSpPr>
            <p:cNvPr id="10" name="object 22">
              <a:extLst>
                <a:ext uri="{FF2B5EF4-FFF2-40B4-BE49-F238E27FC236}">
                  <a16:creationId xmlns:a16="http://schemas.microsoft.com/office/drawing/2014/main" id="{DF093042-3EEF-0347-983A-1F511B970FD9}"/>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1" name="object 23">
              <a:extLst>
                <a:ext uri="{FF2B5EF4-FFF2-40B4-BE49-F238E27FC236}">
                  <a16:creationId xmlns:a16="http://schemas.microsoft.com/office/drawing/2014/main" id="{F303342A-1990-8E4A-BE8C-E20B8A53648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2" name="object 24">
              <a:extLst>
                <a:ext uri="{FF2B5EF4-FFF2-40B4-BE49-F238E27FC236}">
                  <a16:creationId xmlns:a16="http://schemas.microsoft.com/office/drawing/2014/main" id="{9B328076-A70C-DB4A-BCB7-B2A84C1E92D2}"/>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5" name="object 25">
              <a:extLst>
                <a:ext uri="{FF2B5EF4-FFF2-40B4-BE49-F238E27FC236}">
                  <a16:creationId xmlns:a16="http://schemas.microsoft.com/office/drawing/2014/main" id="{5D67A596-E8C1-C44B-8FB9-812AB5B3889F}"/>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6" name="object 26">
              <a:extLst>
                <a:ext uri="{FF2B5EF4-FFF2-40B4-BE49-F238E27FC236}">
                  <a16:creationId xmlns:a16="http://schemas.microsoft.com/office/drawing/2014/main" id="{A64A3534-DDE0-764C-98FD-CEE5508F8A9D}"/>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17" name="object 27">
              <a:extLst>
                <a:ext uri="{FF2B5EF4-FFF2-40B4-BE49-F238E27FC236}">
                  <a16:creationId xmlns:a16="http://schemas.microsoft.com/office/drawing/2014/main" id="{E4CA6F64-05FD-D948-A5A0-A104247E8F61}"/>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18" name="object 28">
              <a:extLst>
                <a:ext uri="{FF2B5EF4-FFF2-40B4-BE49-F238E27FC236}">
                  <a16:creationId xmlns:a16="http://schemas.microsoft.com/office/drawing/2014/main" id="{95E78ED5-43E7-CC42-A593-DC016315B170}"/>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9">
              <a:extLst>
                <a:ext uri="{FF2B5EF4-FFF2-40B4-BE49-F238E27FC236}">
                  <a16:creationId xmlns:a16="http://schemas.microsoft.com/office/drawing/2014/main" id="{2A491E1A-3EFA-D846-B504-680FFBDAAC6B}"/>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F70059"/>
            </a:solidFill>
          </p:spPr>
          <p:txBody>
            <a:bodyPr wrap="square" lIns="0" tIns="0" rIns="0" bIns="0" rtlCol="0"/>
            <a:lstStyle/>
            <a:p>
              <a:endParaRPr/>
            </a:p>
          </p:txBody>
        </p:sp>
        <p:sp>
          <p:nvSpPr>
            <p:cNvPr id="20" name="object 30">
              <a:extLst>
                <a:ext uri="{FF2B5EF4-FFF2-40B4-BE49-F238E27FC236}">
                  <a16:creationId xmlns:a16="http://schemas.microsoft.com/office/drawing/2014/main" id="{2431E518-0652-774D-BD25-3DB0A18BCAE7}"/>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pic>
        <p:nvPicPr>
          <p:cNvPr id="22" name="Picture 21">
            <a:extLst>
              <a:ext uri="{FF2B5EF4-FFF2-40B4-BE49-F238E27FC236}">
                <a16:creationId xmlns:a16="http://schemas.microsoft.com/office/drawing/2014/main" id="{154EDE50-E6CE-0E4E-AC2E-EE2D3F5B865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130"/>
          <a:stretch/>
        </p:blipFill>
        <p:spPr>
          <a:xfrm>
            <a:off x="11195050" y="1126893"/>
            <a:ext cx="8075741" cy="9349434"/>
          </a:xfrm>
          <a:prstGeom prst="rect">
            <a:avLst/>
          </a:prstGeom>
        </p:spPr>
      </p:pic>
      <p:sp>
        <p:nvSpPr>
          <p:cNvPr id="25" name="Text Placeholder 2">
            <a:extLst>
              <a:ext uri="{FF2B5EF4-FFF2-40B4-BE49-F238E27FC236}">
                <a16:creationId xmlns:a16="http://schemas.microsoft.com/office/drawing/2014/main" id="{A8A8BDF6-AF70-B74A-A48E-3148C49B3984}"/>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dirty="0"/>
              <a:t>TITLE HERE</a:t>
            </a:r>
          </a:p>
        </p:txBody>
      </p:sp>
      <p:pic>
        <p:nvPicPr>
          <p:cNvPr id="27" name="Picture 26">
            <a:extLst>
              <a:ext uri="{FF2B5EF4-FFF2-40B4-BE49-F238E27FC236}">
                <a16:creationId xmlns:a16="http://schemas.microsoft.com/office/drawing/2014/main" id="{2D681C9A-36FC-684F-BCDF-F6FAF7112C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0705" y="2454275"/>
            <a:ext cx="1416546" cy="1004816"/>
          </a:xfrm>
          <a:prstGeom prst="rect">
            <a:avLst/>
          </a:prstGeom>
        </p:spPr>
      </p:pic>
      <p:sp>
        <p:nvSpPr>
          <p:cNvPr id="28" name="Text Placeholder 14">
            <a:extLst>
              <a:ext uri="{FF2B5EF4-FFF2-40B4-BE49-F238E27FC236}">
                <a16:creationId xmlns:a16="http://schemas.microsoft.com/office/drawing/2014/main" id="{829A1745-E225-8C43-AEC0-9D62EFF8CC0F}"/>
              </a:ext>
            </a:extLst>
          </p:cNvPr>
          <p:cNvSpPr>
            <a:spLocks noGrp="1"/>
          </p:cNvSpPr>
          <p:nvPr>
            <p:ph type="body" sz="quarter" idx="11" hasCustomPrompt="1"/>
          </p:nvPr>
        </p:nvSpPr>
        <p:spPr>
          <a:xfrm>
            <a:off x="2508250" y="2682875"/>
            <a:ext cx="8686800" cy="6155532"/>
          </a:xfrm>
          <a:prstGeom prst="rect">
            <a:avLst/>
          </a:prstGeom>
          <a:noFill/>
        </p:spPr>
        <p:txBody>
          <a:bodyPr/>
          <a:lstStyle>
            <a:lvl1pPr>
              <a:lnSpc>
                <a:spcPts val="8000"/>
              </a:lnSpc>
              <a:defRPr sz="7500" b="1" i="1" spc="-150">
                <a:solidFill>
                  <a:srgbClr val="14ED99"/>
                </a:solidFill>
                <a:latin typeface="Poppins" pitchFamily="2" charset="77"/>
                <a:cs typeface="Poppins" pitchFamily="2" charset="77"/>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dirty="0"/>
              <a:t>LOREM IPSUM </a:t>
            </a:r>
            <a:br>
              <a:rPr lang="en-GB" dirty="0"/>
            </a:br>
            <a:r>
              <a:rPr lang="en-GB" dirty="0"/>
              <a:t>DOLOR SIT AMET, CONSECTETUR ADIPISCING ELIT.</a:t>
            </a:r>
          </a:p>
          <a:p>
            <a:pPr lvl="0"/>
            <a:r>
              <a:rPr lang="en-GB" dirty="0"/>
              <a:t>DOLOR SIT AMET, CONSECTETUR</a:t>
            </a:r>
            <a:endParaRPr lang="en-US" dirty="0"/>
          </a:p>
        </p:txBody>
      </p:sp>
      <p:sp>
        <p:nvSpPr>
          <p:cNvPr id="29" name="Text Placeholder 2">
            <a:extLst>
              <a:ext uri="{FF2B5EF4-FFF2-40B4-BE49-F238E27FC236}">
                <a16:creationId xmlns:a16="http://schemas.microsoft.com/office/drawing/2014/main" id="{A8F322BA-D943-B04E-91C9-C08F4BF24170}"/>
              </a:ext>
            </a:extLst>
          </p:cNvPr>
          <p:cNvSpPr>
            <a:spLocks noGrp="1"/>
          </p:cNvSpPr>
          <p:nvPr>
            <p:ph type="body" sz="quarter" idx="16" hasCustomPrompt="1"/>
          </p:nvPr>
        </p:nvSpPr>
        <p:spPr>
          <a:xfrm>
            <a:off x="2466966" y="8855075"/>
            <a:ext cx="8728084" cy="412529"/>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defRPr>
            </a:lvl1pPr>
          </a:lstStyle>
          <a:p>
            <a:pPr lvl="0"/>
            <a:r>
              <a:rPr lang="en-GB" dirty="0"/>
              <a:t>Name and title</a:t>
            </a:r>
          </a:p>
        </p:txBody>
      </p:sp>
      <p:sp>
        <p:nvSpPr>
          <p:cNvPr id="32" name="object 11">
            <a:extLst>
              <a:ext uri="{FF2B5EF4-FFF2-40B4-BE49-F238E27FC236}">
                <a16:creationId xmlns:a16="http://schemas.microsoft.com/office/drawing/2014/main" id="{3327CD78-9856-F149-8D20-A1634F635338}"/>
              </a:ext>
            </a:extLst>
          </p:cNvPr>
          <p:cNvSpPr/>
          <p:nvPr userDrawn="1"/>
        </p:nvSpPr>
        <p:spPr>
          <a:xfrm>
            <a:off x="709430" y="1920875"/>
            <a:ext cx="3240168" cy="260582"/>
          </a:xfrm>
          <a:custGeom>
            <a:avLst/>
            <a:gdLst/>
            <a:ahLst/>
            <a:cxnLst/>
            <a:rect l="l" t="t" r="r" b="b"/>
            <a:pathLst>
              <a:path w="1563370" h="125729">
                <a:moveTo>
                  <a:pt x="1551971" y="125437"/>
                </a:moveTo>
                <a:lnTo>
                  <a:pt x="1542650" y="125437"/>
                </a:lnTo>
                <a:lnTo>
                  <a:pt x="1506998" y="120870"/>
                </a:lnTo>
                <a:lnTo>
                  <a:pt x="1480145" y="109045"/>
                </a:lnTo>
                <a:lnTo>
                  <a:pt x="1459518" y="92776"/>
                </a:lnTo>
                <a:lnTo>
                  <a:pt x="1427707" y="59130"/>
                </a:lnTo>
                <a:lnTo>
                  <a:pt x="1411408" y="46016"/>
                </a:lnTo>
                <a:lnTo>
                  <a:pt x="1391157" y="37044"/>
                </a:lnTo>
                <a:lnTo>
                  <a:pt x="1364469" y="33718"/>
                </a:lnTo>
                <a:lnTo>
                  <a:pt x="1336869" y="37044"/>
                </a:lnTo>
                <a:lnTo>
                  <a:pt x="1314115" y="46016"/>
                </a:lnTo>
                <a:lnTo>
                  <a:pt x="1294146" y="59130"/>
                </a:lnTo>
                <a:lnTo>
                  <a:pt x="1252901" y="92776"/>
                </a:lnTo>
                <a:lnTo>
                  <a:pt x="1227717" y="109045"/>
                </a:lnTo>
                <a:lnTo>
                  <a:pt x="1197561" y="120870"/>
                </a:lnTo>
                <a:lnTo>
                  <a:pt x="1160646" y="125437"/>
                </a:lnTo>
                <a:lnTo>
                  <a:pt x="1125040" y="120870"/>
                </a:lnTo>
                <a:lnTo>
                  <a:pt x="1098226" y="109043"/>
                </a:lnTo>
                <a:lnTo>
                  <a:pt x="1077632" y="92771"/>
                </a:lnTo>
                <a:lnTo>
                  <a:pt x="1045881" y="59125"/>
                </a:lnTo>
                <a:lnTo>
                  <a:pt x="1029618" y="46015"/>
                </a:lnTo>
                <a:lnTo>
                  <a:pt x="1009408" y="37043"/>
                </a:lnTo>
                <a:lnTo>
                  <a:pt x="982770" y="33718"/>
                </a:lnTo>
                <a:lnTo>
                  <a:pt x="955180" y="37043"/>
                </a:lnTo>
                <a:lnTo>
                  <a:pt x="932434" y="46015"/>
                </a:lnTo>
                <a:lnTo>
                  <a:pt x="912471" y="59125"/>
                </a:lnTo>
                <a:lnTo>
                  <a:pt x="871236" y="92771"/>
                </a:lnTo>
                <a:lnTo>
                  <a:pt x="846057" y="109043"/>
                </a:lnTo>
                <a:lnTo>
                  <a:pt x="815906" y="120870"/>
                </a:lnTo>
                <a:lnTo>
                  <a:pt x="778999" y="125437"/>
                </a:lnTo>
                <a:lnTo>
                  <a:pt x="743384" y="120870"/>
                </a:lnTo>
                <a:lnTo>
                  <a:pt x="716568" y="109043"/>
                </a:lnTo>
                <a:lnTo>
                  <a:pt x="695972" y="92771"/>
                </a:lnTo>
                <a:lnTo>
                  <a:pt x="664209" y="59125"/>
                </a:lnTo>
                <a:lnTo>
                  <a:pt x="647934" y="46015"/>
                </a:lnTo>
                <a:lnTo>
                  <a:pt x="627714" y="37043"/>
                </a:lnTo>
                <a:lnTo>
                  <a:pt x="601072" y="33718"/>
                </a:lnTo>
                <a:lnTo>
                  <a:pt x="573496" y="37043"/>
                </a:lnTo>
                <a:lnTo>
                  <a:pt x="550758" y="46015"/>
                </a:lnTo>
                <a:lnTo>
                  <a:pt x="530798" y="59125"/>
                </a:lnTo>
                <a:lnTo>
                  <a:pt x="489578" y="92771"/>
                </a:lnTo>
                <a:lnTo>
                  <a:pt x="464408" y="109043"/>
                </a:lnTo>
                <a:lnTo>
                  <a:pt x="434264" y="120870"/>
                </a:lnTo>
                <a:lnTo>
                  <a:pt x="397364" y="125437"/>
                </a:lnTo>
                <a:lnTo>
                  <a:pt x="361747" y="120870"/>
                </a:lnTo>
                <a:lnTo>
                  <a:pt x="334926" y="109043"/>
                </a:lnTo>
                <a:lnTo>
                  <a:pt x="314326" y="92771"/>
                </a:lnTo>
                <a:lnTo>
                  <a:pt x="282563" y="59125"/>
                </a:lnTo>
                <a:lnTo>
                  <a:pt x="266292" y="46015"/>
                </a:lnTo>
                <a:lnTo>
                  <a:pt x="246077" y="37043"/>
                </a:lnTo>
                <a:lnTo>
                  <a:pt x="219437" y="33718"/>
                </a:lnTo>
                <a:lnTo>
                  <a:pt x="191866" y="37043"/>
                </a:lnTo>
                <a:lnTo>
                  <a:pt x="169139" y="46015"/>
                </a:lnTo>
                <a:lnTo>
                  <a:pt x="149195" y="59125"/>
                </a:lnTo>
                <a:lnTo>
                  <a:pt x="107989" y="92771"/>
                </a:lnTo>
                <a:lnTo>
                  <a:pt x="82822" y="109043"/>
                </a:lnTo>
                <a:lnTo>
                  <a:pt x="52688" y="120870"/>
                </a:lnTo>
                <a:lnTo>
                  <a:pt x="15805" y="125437"/>
                </a:lnTo>
                <a:lnTo>
                  <a:pt x="6496" y="125437"/>
                </a:lnTo>
                <a:lnTo>
                  <a:pt x="0" y="117894"/>
                </a:lnTo>
                <a:lnTo>
                  <a:pt x="2618" y="99263"/>
                </a:lnTo>
                <a:lnTo>
                  <a:pt x="11235" y="91719"/>
                </a:lnTo>
                <a:lnTo>
                  <a:pt x="20544" y="91719"/>
                </a:lnTo>
                <a:lnTo>
                  <a:pt x="48109" y="88393"/>
                </a:lnTo>
                <a:lnTo>
                  <a:pt x="70838" y="79422"/>
                </a:lnTo>
                <a:lnTo>
                  <a:pt x="90789" y="66312"/>
                </a:lnTo>
                <a:lnTo>
                  <a:pt x="131995" y="32666"/>
                </a:lnTo>
                <a:lnTo>
                  <a:pt x="157155" y="16394"/>
                </a:lnTo>
                <a:lnTo>
                  <a:pt x="187287" y="4567"/>
                </a:lnTo>
                <a:lnTo>
                  <a:pt x="224175" y="0"/>
                </a:lnTo>
                <a:lnTo>
                  <a:pt x="259790" y="4567"/>
                </a:lnTo>
                <a:lnTo>
                  <a:pt x="286606" y="16394"/>
                </a:lnTo>
                <a:lnTo>
                  <a:pt x="307202" y="32666"/>
                </a:lnTo>
                <a:lnTo>
                  <a:pt x="338963" y="66312"/>
                </a:lnTo>
                <a:lnTo>
                  <a:pt x="355236" y="79422"/>
                </a:lnTo>
                <a:lnTo>
                  <a:pt x="375455" y="88393"/>
                </a:lnTo>
                <a:lnTo>
                  <a:pt x="402103" y="91719"/>
                </a:lnTo>
                <a:lnTo>
                  <a:pt x="429685" y="88393"/>
                </a:lnTo>
                <a:lnTo>
                  <a:pt x="452424" y="79422"/>
                </a:lnTo>
                <a:lnTo>
                  <a:pt x="472378" y="66312"/>
                </a:lnTo>
                <a:lnTo>
                  <a:pt x="513591" y="32666"/>
                </a:lnTo>
                <a:lnTo>
                  <a:pt x="538765" y="16394"/>
                </a:lnTo>
                <a:lnTo>
                  <a:pt x="568910" y="4567"/>
                </a:lnTo>
                <a:lnTo>
                  <a:pt x="605810" y="0"/>
                </a:lnTo>
                <a:lnTo>
                  <a:pt x="641425" y="4567"/>
                </a:lnTo>
                <a:lnTo>
                  <a:pt x="668243" y="16394"/>
                </a:lnTo>
                <a:lnTo>
                  <a:pt x="688843" y="32666"/>
                </a:lnTo>
                <a:lnTo>
                  <a:pt x="720605" y="66312"/>
                </a:lnTo>
                <a:lnTo>
                  <a:pt x="736877" y="79422"/>
                </a:lnTo>
                <a:lnTo>
                  <a:pt x="757095" y="88393"/>
                </a:lnTo>
                <a:lnTo>
                  <a:pt x="783738" y="91719"/>
                </a:lnTo>
                <a:lnTo>
                  <a:pt x="811329" y="88393"/>
                </a:lnTo>
                <a:lnTo>
                  <a:pt x="834078" y="79422"/>
                </a:lnTo>
                <a:lnTo>
                  <a:pt x="854042" y="66312"/>
                </a:lnTo>
                <a:lnTo>
                  <a:pt x="895271" y="32666"/>
                </a:lnTo>
                <a:lnTo>
                  <a:pt x="920451" y="16394"/>
                </a:lnTo>
                <a:lnTo>
                  <a:pt x="950601" y="4567"/>
                </a:lnTo>
                <a:lnTo>
                  <a:pt x="987509" y="0"/>
                </a:lnTo>
                <a:lnTo>
                  <a:pt x="1023115" y="4567"/>
                </a:lnTo>
                <a:lnTo>
                  <a:pt x="1049927" y="16394"/>
                </a:lnTo>
                <a:lnTo>
                  <a:pt x="1070518" y="32666"/>
                </a:lnTo>
                <a:lnTo>
                  <a:pt x="1102269" y="66312"/>
                </a:lnTo>
                <a:lnTo>
                  <a:pt x="1118536" y="79422"/>
                </a:lnTo>
                <a:lnTo>
                  <a:pt x="1138747" y="88393"/>
                </a:lnTo>
                <a:lnTo>
                  <a:pt x="1165385" y="91719"/>
                </a:lnTo>
                <a:lnTo>
                  <a:pt x="1192985" y="88393"/>
                </a:lnTo>
                <a:lnTo>
                  <a:pt x="1215739" y="79421"/>
                </a:lnTo>
                <a:lnTo>
                  <a:pt x="1235708" y="66307"/>
                </a:lnTo>
                <a:lnTo>
                  <a:pt x="1276953" y="32661"/>
                </a:lnTo>
                <a:lnTo>
                  <a:pt x="1302137" y="16392"/>
                </a:lnTo>
                <a:lnTo>
                  <a:pt x="1332292" y="4567"/>
                </a:lnTo>
                <a:lnTo>
                  <a:pt x="1369207" y="0"/>
                </a:lnTo>
                <a:lnTo>
                  <a:pt x="1404858" y="4565"/>
                </a:lnTo>
                <a:lnTo>
                  <a:pt x="1431708" y="16386"/>
                </a:lnTo>
                <a:lnTo>
                  <a:pt x="1452335" y="32650"/>
                </a:lnTo>
                <a:lnTo>
                  <a:pt x="1484145" y="66301"/>
                </a:lnTo>
                <a:lnTo>
                  <a:pt x="1500444" y="79419"/>
                </a:lnTo>
                <a:lnTo>
                  <a:pt x="1520698" y="88393"/>
                </a:lnTo>
                <a:lnTo>
                  <a:pt x="1547389" y="91719"/>
                </a:lnTo>
                <a:lnTo>
                  <a:pt x="1556710" y="91719"/>
                </a:lnTo>
                <a:lnTo>
                  <a:pt x="1563181" y="99263"/>
                </a:lnTo>
                <a:lnTo>
                  <a:pt x="1560563" y="117894"/>
                </a:lnTo>
                <a:lnTo>
                  <a:pt x="1551971" y="125437"/>
                </a:lnTo>
                <a:close/>
              </a:path>
            </a:pathLst>
          </a:custGeom>
          <a:solidFill>
            <a:srgbClr val="25203E"/>
          </a:solidFill>
        </p:spPr>
        <p:txBody>
          <a:bodyPr wrap="square" lIns="0" tIns="0" rIns="0" bIns="0" rtlCol="0"/>
          <a:lstStyle/>
          <a:p>
            <a:endParaRPr/>
          </a:p>
        </p:txBody>
      </p:sp>
    </p:spTree>
    <p:extLst>
      <p:ext uri="{BB962C8B-B14F-4D97-AF65-F5344CB8AC3E}">
        <p14:creationId xmlns:p14="http://schemas.microsoft.com/office/powerpoint/2010/main" val="398313134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5_Overview">
    <p:spTree>
      <p:nvGrpSpPr>
        <p:cNvPr id="1" name=""/>
        <p:cNvGrpSpPr/>
        <p:nvPr/>
      </p:nvGrpSpPr>
      <p:grpSpPr>
        <a:xfrm>
          <a:off x="0" y="0"/>
          <a:ext cx="0" cy="0"/>
          <a:chOff x="0" y="0"/>
          <a:chExt cx="0" cy="0"/>
        </a:xfrm>
      </p:grpSpPr>
      <p:sp>
        <p:nvSpPr>
          <p:cNvPr id="5" name="bg object 16">
            <a:extLst>
              <a:ext uri="{FF2B5EF4-FFF2-40B4-BE49-F238E27FC236}">
                <a16:creationId xmlns:a16="http://schemas.microsoft.com/office/drawing/2014/main" id="{FAD84EE5-5B82-3741-92A2-DF6AF596A013}"/>
              </a:ext>
            </a:extLst>
          </p:cNvPr>
          <p:cNvSpPr/>
          <p:nvPr userDrawn="1"/>
        </p:nvSpPr>
        <p:spPr>
          <a:xfrm>
            <a:off x="0" y="-60326"/>
            <a:ext cx="20104100" cy="105336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a:ln w="12700">
            <a:solidFill>
              <a:srgbClr val="27203E"/>
            </a:solidFill>
          </a:ln>
        </p:spPr>
        <p:txBody>
          <a:bodyPr wrap="square" lIns="0" tIns="0" rIns="0" bIns="0" rtlCol="0"/>
          <a:lstStyle/>
          <a:p>
            <a:endParaRPr sz="1092" b="0" i="0" dirty="0">
              <a:latin typeface="Poppins Light" pitchFamily="2" charset="77"/>
            </a:endParaRPr>
          </a:p>
        </p:txBody>
      </p:sp>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chemeClr val="bg1"/>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chemeClr val="bg1"/>
                </a:solidFill>
                <a:latin typeface="Poppins" pitchFamily="2" charset="77"/>
                <a:cs typeface="Poppins" pitchFamily="2" charset="77"/>
              </a:defRPr>
            </a:lvl1pPr>
          </a:lstStyle>
          <a:p>
            <a:pPr lvl="0"/>
            <a:r>
              <a:rPr lang="en-GB" dirty="0"/>
              <a:t>PRIMARY LOGO</a:t>
            </a:r>
          </a:p>
        </p:txBody>
      </p:sp>
    </p:spTree>
    <p:extLst>
      <p:ext uri="{BB962C8B-B14F-4D97-AF65-F5344CB8AC3E}">
        <p14:creationId xmlns:p14="http://schemas.microsoft.com/office/powerpoint/2010/main" val="232571277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1_Overview">
    <p:spTree>
      <p:nvGrpSpPr>
        <p:cNvPr id="1" name=""/>
        <p:cNvGrpSpPr/>
        <p:nvPr/>
      </p:nvGrpSpPr>
      <p:grpSpPr>
        <a:xfrm>
          <a:off x="0" y="0"/>
          <a:ext cx="0" cy="0"/>
          <a:chOff x="0" y="0"/>
          <a:chExt cx="0" cy="0"/>
        </a:xfrm>
      </p:grpSpPr>
      <p:sp>
        <p:nvSpPr>
          <p:cNvPr id="5" name="bg object 16">
            <a:extLst>
              <a:ext uri="{FF2B5EF4-FFF2-40B4-BE49-F238E27FC236}">
                <a16:creationId xmlns:a16="http://schemas.microsoft.com/office/drawing/2014/main" id="{FAD84EE5-5B82-3741-92A2-DF6AF596A013}"/>
              </a:ext>
            </a:extLst>
          </p:cNvPr>
          <p:cNvSpPr/>
          <p:nvPr userDrawn="1"/>
        </p:nvSpPr>
        <p:spPr>
          <a:xfrm>
            <a:off x="0" y="-60326"/>
            <a:ext cx="20104100" cy="105336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a:ln w="12700">
            <a:solidFill>
              <a:srgbClr val="27203E"/>
            </a:solidFill>
          </a:ln>
        </p:spPr>
        <p:txBody>
          <a:bodyPr wrap="square" lIns="0" tIns="0" rIns="0" bIns="0" rtlCol="0"/>
          <a:lstStyle/>
          <a:p>
            <a:endParaRPr sz="1092" b="0" i="0" dirty="0">
              <a:latin typeface="Poppins Light" pitchFamily="2" charset="77"/>
            </a:endParaRPr>
          </a:p>
        </p:txBody>
      </p:sp>
    </p:spTree>
    <p:extLst>
      <p:ext uri="{BB962C8B-B14F-4D97-AF65-F5344CB8AC3E}">
        <p14:creationId xmlns:p14="http://schemas.microsoft.com/office/powerpoint/2010/main" val="11876908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9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dirty="0"/>
              <a:t>PRIMARY LOGO</a:t>
            </a:r>
          </a:p>
        </p:txBody>
      </p:sp>
    </p:spTree>
    <p:extLst>
      <p:ext uri="{BB962C8B-B14F-4D97-AF65-F5344CB8AC3E}">
        <p14:creationId xmlns:p14="http://schemas.microsoft.com/office/powerpoint/2010/main" val="340545363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Overview">
    <p:spTree>
      <p:nvGrpSpPr>
        <p:cNvPr id="1" name=""/>
        <p:cNvGrpSpPr/>
        <p:nvPr/>
      </p:nvGrpSpPr>
      <p:grpSpPr>
        <a:xfrm>
          <a:off x="0" y="0"/>
          <a:ext cx="0" cy="0"/>
          <a:chOff x="0" y="0"/>
          <a:chExt cx="0" cy="0"/>
        </a:xfrm>
      </p:grpSpPr>
      <p:sp>
        <p:nvSpPr>
          <p:cNvPr id="16" name="object 5">
            <a:extLst>
              <a:ext uri="{FF2B5EF4-FFF2-40B4-BE49-F238E27FC236}">
                <a16:creationId xmlns:a16="http://schemas.microsoft.com/office/drawing/2014/main" id="{9F51C96D-5AD5-1E48-BE26-3025298A90DA}"/>
              </a:ext>
            </a:extLst>
          </p:cNvPr>
          <p:cNvSpPr/>
          <p:nvPr userDrawn="1"/>
        </p:nvSpPr>
        <p:spPr>
          <a:xfrm>
            <a:off x="0" y="19462"/>
            <a:ext cx="20104100" cy="10435813"/>
          </a:xfrm>
          <a:custGeom>
            <a:avLst/>
            <a:gdLst/>
            <a:ahLst/>
            <a:cxnLst/>
            <a:rect l="l" t="t" r="r" b="b"/>
            <a:pathLst>
              <a:path w="10692130" h="7110095">
                <a:moveTo>
                  <a:pt x="10692003" y="0"/>
                </a:moveTo>
                <a:lnTo>
                  <a:pt x="0" y="0"/>
                </a:lnTo>
                <a:lnTo>
                  <a:pt x="0" y="7109980"/>
                </a:lnTo>
                <a:lnTo>
                  <a:pt x="10692003" y="7109980"/>
                </a:lnTo>
                <a:lnTo>
                  <a:pt x="10692003" y="0"/>
                </a:lnTo>
                <a:close/>
              </a:path>
            </a:pathLst>
          </a:custGeom>
          <a:solidFill>
            <a:srgbClr val="DADADA"/>
          </a:solidFill>
        </p:spPr>
        <p:txBody>
          <a:bodyPr wrap="square" lIns="0" tIns="0" rIns="0" bIns="0" rtlCol="0"/>
          <a:lstStyle/>
          <a:p>
            <a:endParaRPr/>
          </a:p>
        </p:txBody>
      </p:sp>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dirty="0"/>
              <a:t>COLOURS</a:t>
            </a:r>
          </a:p>
        </p:txBody>
      </p:sp>
    </p:spTree>
    <p:extLst>
      <p:ext uri="{BB962C8B-B14F-4D97-AF65-F5344CB8AC3E}">
        <p14:creationId xmlns:p14="http://schemas.microsoft.com/office/powerpoint/2010/main" val="3253725025"/>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5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534" name="Text Placeholder 2">
            <a:extLst>
              <a:ext uri="{FF2B5EF4-FFF2-40B4-BE49-F238E27FC236}">
                <a16:creationId xmlns:a16="http://schemas.microsoft.com/office/drawing/2014/main" id="{B709FCD8-6A17-8D4A-8647-B3B4F789C3AA}"/>
              </a:ext>
            </a:extLst>
          </p:cNvPr>
          <p:cNvSpPr>
            <a:spLocks noGrp="1"/>
          </p:cNvSpPr>
          <p:nvPr>
            <p:ph type="body" sz="quarter" idx="16"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dirty="0"/>
              <a:t>GRAPHICAL ELEMENTS</a:t>
            </a:r>
          </a:p>
        </p:txBody>
      </p:sp>
    </p:spTree>
    <p:extLst>
      <p:ext uri="{BB962C8B-B14F-4D97-AF65-F5344CB8AC3E}">
        <p14:creationId xmlns:p14="http://schemas.microsoft.com/office/powerpoint/2010/main" val="1809442228"/>
      </p:ext>
    </p:extLst>
  </p:cSld>
  <p:clrMapOvr>
    <a:masterClrMapping/>
  </p:clrMapOvr>
  <p:extLst>
    <p:ext uri="{DCECCB84-F9BA-43D5-87BE-67443E8EF086}">
      <p15:sldGuideLst xmlns:p15="http://schemas.microsoft.com/office/powerpoint/2012/main">
        <p15:guide id="1" orient="horz" pos="3514">
          <p15:clr>
            <a:srgbClr val="FBAE40"/>
          </p15:clr>
        </p15:guide>
        <p15:guide id="2" pos="63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7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534" name="Text Placeholder 2">
            <a:extLst>
              <a:ext uri="{FF2B5EF4-FFF2-40B4-BE49-F238E27FC236}">
                <a16:creationId xmlns:a16="http://schemas.microsoft.com/office/drawing/2014/main" id="{B709FCD8-6A17-8D4A-8647-B3B4F789C3AA}"/>
              </a:ext>
            </a:extLst>
          </p:cNvPr>
          <p:cNvSpPr>
            <a:spLocks noGrp="1"/>
          </p:cNvSpPr>
          <p:nvPr>
            <p:ph type="body" sz="quarter" idx="16"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dirty="0"/>
              <a:t>GRAPHICAL ELEMENTS</a:t>
            </a:r>
          </a:p>
        </p:txBody>
      </p:sp>
    </p:spTree>
    <p:extLst>
      <p:ext uri="{BB962C8B-B14F-4D97-AF65-F5344CB8AC3E}">
        <p14:creationId xmlns:p14="http://schemas.microsoft.com/office/powerpoint/2010/main" val="4120301027"/>
      </p:ext>
    </p:extLst>
  </p:cSld>
  <p:clrMapOvr>
    <a:masterClrMapping/>
  </p:clrMapOvr>
  <p:extLst>
    <p:ext uri="{DCECCB84-F9BA-43D5-87BE-67443E8EF086}">
      <p15:sldGuideLst xmlns:p15="http://schemas.microsoft.com/office/powerpoint/2012/main">
        <p15:guide id="1" orient="horz" pos="3514" userDrawn="1">
          <p15:clr>
            <a:srgbClr val="FBAE40"/>
          </p15:clr>
        </p15:guide>
        <p15:guide id="2" pos="63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_Overview">
    <p:spTree>
      <p:nvGrpSpPr>
        <p:cNvPr id="1" name=""/>
        <p:cNvGrpSpPr/>
        <p:nvPr/>
      </p:nvGrpSpPr>
      <p:grpSpPr>
        <a:xfrm>
          <a:off x="0" y="0"/>
          <a:ext cx="0" cy="0"/>
          <a:chOff x="0" y="0"/>
          <a:chExt cx="0" cy="0"/>
        </a:xfrm>
      </p:grpSpPr>
      <p:sp>
        <p:nvSpPr>
          <p:cNvPr id="542" name="bg object 16">
            <a:extLst>
              <a:ext uri="{FF2B5EF4-FFF2-40B4-BE49-F238E27FC236}">
                <a16:creationId xmlns:a16="http://schemas.microsoft.com/office/drawing/2014/main" id="{81C41AAE-F277-4848-A16A-8DBDFBEC39A7}"/>
              </a:ext>
            </a:extLst>
          </p:cNvPr>
          <p:cNvSpPr/>
          <p:nvPr userDrawn="1"/>
        </p:nvSpPr>
        <p:spPr>
          <a:xfrm>
            <a:off x="0" y="0"/>
            <a:ext cx="20104100" cy="1130935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p:spPr>
        <p:txBody>
          <a:bodyPr wrap="square" lIns="0" tIns="0" rIns="0" bIns="0" rtlCol="0"/>
          <a:lstStyle/>
          <a:p>
            <a:endParaRPr sz="1092" b="0" i="0" dirty="0">
              <a:latin typeface="Poppins Light" pitchFamily="2" charset="77"/>
            </a:endParaRPr>
          </a:p>
        </p:txBody>
      </p:sp>
      <p:grpSp>
        <p:nvGrpSpPr>
          <p:cNvPr id="2" name="Group 1">
            <a:extLst>
              <a:ext uri="{FF2B5EF4-FFF2-40B4-BE49-F238E27FC236}">
                <a16:creationId xmlns:a16="http://schemas.microsoft.com/office/drawing/2014/main" id="{EA74111D-0DC4-A041-AFC2-AAF4A974A52D}"/>
              </a:ext>
            </a:extLst>
          </p:cNvPr>
          <p:cNvGrpSpPr/>
          <p:nvPr userDrawn="1"/>
        </p:nvGrpSpPr>
        <p:grpSpPr>
          <a:xfrm>
            <a:off x="14647921" y="3749675"/>
            <a:ext cx="672592" cy="834077"/>
            <a:chOff x="12769975" y="5622304"/>
            <a:chExt cx="672592" cy="834077"/>
          </a:xfrm>
        </p:grpSpPr>
        <p:sp>
          <p:nvSpPr>
            <p:cNvPr id="536" name="object 11">
              <a:extLst>
                <a:ext uri="{FF2B5EF4-FFF2-40B4-BE49-F238E27FC236}">
                  <a16:creationId xmlns:a16="http://schemas.microsoft.com/office/drawing/2014/main" id="{9B2D175E-B6C9-EA46-8617-4B6E8E9CAB0A}"/>
                </a:ext>
              </a:extLst>
            </p:cNvPr>
            <p:cNvSpPr/>
            <p:nvPr/>
          </p:nvSpPr>
          <p:spPr>
            <a:xfrm>
              <a:off x="13060139" y="5622304"/>
              <a:ext cx="79798" cy="834077"/>
            </a:xfrm>
            <a:custGeom>
              <a:avLst/>
              <a:gdLst/>
              <a:ahLst/>
              <a:cxnLst/>
              <a:rect l="l" t="t" r="r" b="b"/>
              <a:pathLst>
                <a:path w="53340" h="557530">
                  <a:moveTo>
                    <a:pt x="53340" y="441096"/>
                  </a:moveTo>
                  <a:lnTo>
                    <a:pt x="51244" y="429704"/>
                  </a:lnTo>
                  <a:lnTo>
                    <a:pt x="45529" y="420408"/>
                  </a:lnTo>
                  <a:lnTo>
                    <a:pt x="37045" y="414147"/>
                  </a:lnTo>
                  <a:lnTo>
                    <a:pt x="26670" y="411848"/>
                  </a:lnTo>
                  <a:lnTo>
                    <a:pt x="16281" y="414147"/>
                  </a:lnTo>
                  <a:lnTo>
                    <a:pt x="7810" y="420408"/>
                  </a:lnTo>
                  <a:lnTo>
                    <a:pt x="2095" y="429704"/>
                  </a:lnTo>
                  <a:lnTo>
                    <a:pt x="0" y="441096"/>
                  </a:lnTo>
                  <a:lnTo>
                    <a:pt x="0" y="528104"/>
                  </a:lnTo>
                  <a:lnTo>
                    <a:pt x="2095" y="539496"/>
                  </a:lnTo>
                  <a:lnTo>
                    <a:pt x="7810" y="548792"/>
                  </a:lnTo>
                  <a:lnTo>
                    <a:pt x="16281" y="555066"/>
                  </a:lnTo>
                  <a:lnTo>
                    <a:pt x="26670" y="557364"/>
                  </a:lnTo>
                  <a:lnTo>
                    <a:pt x="37045" y="555066"/>
                  </a:lnTo>
                  <a:lnTo>
                    <a:pt x="45529" y="548792"/>
                  </a:lnTo>
                  <a:lnTo>
                    <a:pt x="51244" y="539496"/>
                  </a:lnTo>
                  <a:lnTo>
                    <a:pt x="53340" y="528104"/>
                  </a:lnTo>
                  <a:lnTo>
                    <a:pt x="53340" y="441096"/>
                  </a:lnTo>
                  <a:close/>
                </a:path>
                <a:path w="53340" h="557530">
                  <a:moveTo>
                    <a:pt x="53340" y="29248"/>
                  </a:moveTo>
                  <a:lnTo>
                    <a:pt x="51244" y="17856"/>
                  </a:lnTo>
                  <a:lnTo>
                    <a:pt x="45529" y="8559"/>
                  </a:lnTo>
                  <a:lnTo>
                    <a:pt x="37045" y="2298"/>
                  </a:lnTo>
                  <a:lnTo>
                    <a:pt x="26670" y="0"/>
                  </a:lnTo>
                  <a:lnTo>
                    <a:pt x="16281" y="2298"/>
                  </a:lnTo>
                  <a:lnTo>
                    <a:pt x="7810" y="8559"/>
                  </a:lnTo>
                  <a:lnTo>
                    <a:pt x="2095" y="17856"/>
                  </a:lnTo>
                  <a:lnTo>
                    <a:pt x="0" y="29248"/>
                  </a:lnTo>
                  <a:lnTo>
                    <a:pt x="0" y="116255"/>
                  </a:lnTo>
                  <a:lnTo>
                    <a:pt x="2095" y="127647"/>
                  </a:lnTo>
                  <a:lnTo>
                    <a:pt x="7810" y="136944"/>
                  </a:lnTo>
                  <a:lnTo>
                    <a:pt x="16281" y="143217"/>
                  </a:lnTo>
                  <a:lnTo>
                    <a:pt x="26670" y="145516"/>
                  </a:lnTo>
                  <a:lnTo>
                    <a:pt x="37045" y="143217"/>
                  </a:lnTo>
                  <a:lnTo>
                    <a:pt x="45529" y="136944"/>
                  </a:lnTo>
                  <a:lnTo>
                    <a:pt x="51244" y="127647"/>
                  </a:lnTo>
                  <a:lnTo>
                    <a:pt x="53340" y="116255"/>
                  </a:lnTo>
                  <a:lnTo>
                    <a:pt x="53340" y="29248"/>
                  </a:lnTo>
                  <a:close/>
                </a:path>
              </a:pathLst>
            </a:custGeom>
            <a:solidFill>
              <a:srgbClr val="FFFFFF"/>
            </a:solidFill>
          </p:spPr>
          <p:txBody>
            <a:bodyPr wrap="square" lIns="0" tIns="0" rIns="0" bIns="0" rtlCol="0"/>
            <a:lstStyle/>
            <a:p>
              <a:endParaRPr/>
            </a:p>
          </p:txBody>
        </p:sp>
        <p:pic>
          <p:nvPicPr>
            <p:cNvPr id="537" name="object 12">
              <a:extLst>
                <a:ext uri="{FF2B5EF4-FFF2-40B4-BE49-F238E27FC236}">
                  <a16:creationId xmlns:a16="http://schemas.microsoft.com/office/drawing/2014/main" id="{BA92E3E0-DDC9-7C4B-BBAF-8CAE47570ECD}"/>
                </a:ext>
              </a:extLst>
            </p:cNvPr>
            <p:cNvPicPr/>
            <p:nvPr/>
          </p:nvPicPr>
          <p:blipFill>
            <a:blip r:embed="rId2" cstate="print"/>
            <a:stretch>
              <a:fillRect/>
            </a:stretch>
          </p:blipFill>
          <p:spPr>
            <a:xfrm>
              <a:off x="12769975" y="6125278"/>
              <a:ext cx="181934" cy="152307"/>
            </a:xfrm>
            <a:prstGeom prst="rect">
              <a:avLst/>
            </a:prstGeom>
          </p:spPr>
        </p:pic>
        <p:pic>
          <p:nvPicPr>
            <p:cNvPr id="538" name="object 13">
              <a:extLst>
                <a:ext uri="{FF2B5EF4-FFF2-40B4-BE49-F238E27FC236}">
                  <a16:creationId xmlns:a16="http://schemas.microsoft.com/office/drawing/2014/main" id="{C5735049-CF50-8D46-BF9F-5110B393EAF7}"/>
                </a:ext>
              </a:extLst>
            </p:cNvPr>
            <p:cNvPicPr/>
            <p:nvPr/>
          </p:nvPicPr>
          <p:blipFill>
            <a:blip r:embed="rId3" cstate="print"/>
            <a:stretch>
              <a:fillRect/>
            </a:stretch>
          </p:blipFill>
          <p:spPr>
            <a:xfrm>
              <a:off x="13256333" y="5817210"/>
              <a:ext cx="181934" cy="152307"/>
            </a:xfrm>
            <a:prstGeom prst="rect">
              <a:avLst/>
            </a:prstGeom>
          </p:spPr>
        </p:pic>
        <p:pic>
          <p:nvPicPr>
            <p:cNvPr id="539" name="object 14">
              <a:extLst>
                <a:ext uri="{FF2B5EF4-FFF2-40B4-BE49-F238E27FC236}">
                  <a16:creationId xmlns:a16="http://schemas.microsoft.com/office/drawing/2014/main" id="{070AE52E-CE0D-2A40-B5E6-9E4EC87C6063}"/>
                </a:ext>
              </a:extLst>
            </p:cNvPr>
            <p:cNvPicPr/>
            <p:nvPr/>
          </p:nvPicPr>
          <p:blipFill>
            <a:blip r:embed="rId4" cstate="print"/>
            <a:stretch>
              <a:fillRect/>
            </a:stretch>
          </p:blipFill>
          <p:spPr>
            <a:xfrm>
              <a:off x="13260633" y="6117388"/>
              <a:ext cx="181934" cy="152307"/>
            </a:xfrm>
            <a:prstGeom prst="rect">
              <a:avLst/>
            </a:prstGeom>
          </p:spPr>
        </p:pic>
        <p:pic>
          <p:nvPicPr>
            <p:cNvPr id="540" name="object 15">
              <a:extLst>
                <a:ext uri="{FF2B5EF4-FFF2-40B4-BE49-F238E27FC236}">
                  <a16:creationId xmlns:a16="http://schemas.microsoft.com/office/drawing/2014/main" id="{B1E8B318-2203-774D-9D19-F1CB03880BF5}"/>
                </a:ext>
              </a:extLst>
            </p:cNvPr>
            <p:cNvPicPr/>
            <p:nvPr/>
          </p:nvPicPr>
          <p:blipFill>
            <a:blip r:embed="rId5" cstate="print"/>
            <a:stretch>
              <a:fillRect/>
            </a:stretch>
          </p:blipFill>
          <p:spPr>
            <a:xfrm>
              <a:off x="12774275" y="5809320"/>
              <a:ext cx="181934" cy="152307"/>
            </a:xfrm>
            <a:prstGeom prst="rect">
              <a:avLst/>
            </a:prstGeom>
          </p:spPr>
        </p:pic>
      </p:grpSp>
      <p:sp>
        <p:nvSpPr>
          <p:cNvPr id="541" name="object 16">
            <a:extLst>
              <a:ext uri="{FF2B5EF4-FFF2-40B4-BE49-F238E27FC236}">
                <a16:creationId xmlns:a16="http://schemas.microsoft.com/office/drawing/2014/main" id="{8B506052-972B-EE4D-90E1-DC9548BC9112}"/>
              </a:ext>
            </a:extLst>
          </p:cNvPr>
          <p:cNvSpPr/>
          <p:nvPr/>
        </p:nvSpPr>
        <p:spPr>
          <a:xfrm>
            <a:off x="5784850" y="7483475"/>
            <a:ext cx="2749221" cy="236543"/>
          </a:xfrm>
          <a:custGeom>
            <a:avLst/>
            <a:gdLst/>
            <a:ahLst/>
            <a:cxnLst/>
            <a:rect l="l" t="t" r="r" b="b"/>
            <a:pathLst>
              <a:path w="1837689" h="158114">
                <a:moveTo>
                  <a:pt x="1569018" y="0"/>
                </a:moveTo>
                <a:lnTo>
                  <a:pt x="1524088" y="3989"/>
                </a:lnTo>
                <a:lnTo>
                  <a:pt x="1488569" y="14192"/>
                </a:lnTo>
                <a:lnTo>
                  <a:pt x="1460210" y="27957"/>
                </a:lnTo>
                <a:lnTo>
                  <a:pt x="1418703" y="54044"/>
                </a:lnTo>
                <a:lnTo>
                  <a:pt x="1400445" y="63049"/>
                </a:lnTo>
                <a:lnTo>
                  <a:pt x="1379168" y="68958"/>
                </a:lnTo>
                <a:lnTo>
                  <a:pt x="1352052" y="71081"/>
                </a:lnTo>
                <a:lnTo>
                  <a:pt x="1324982" y="68958"/>
                </a:lnTo>
                <a:lnTo>
                  <a:pt x="1303736" y="63050"/>
                </a:lnTo>
                <a:lnTo>
                  <a:pt x="1285502" y="54049"/>
                </a:lnTo>
                <a:lnTo>
                  <a:pt x="1244032" y="27962"/>
                </a:lnTo>
                <a:lnTo>
                  <a:pt x="1215688" y="14193"/>
                </a:lnTo>
                <a:lnTo>
                  <a:pt x="1180187" y="3989"/>
                </a:lnTo>
                <a:lnTo>
                  <a:pt x="1135275" y="0"/>
                </a:lnTo>
                <a:lnTo>
                  <a:pt x="1090346" y="3989"/>
                </a:lnTo>
                <a:lnTo>
                  <a:pt x="1054832" y="14192"/>
                </a:lnTo>
                <a:lnTo>
                  <a:pt x="1026478" y="27957"/>
                </a:lnTo>
                <a:lnTo>
                  <a:pt x="984982" y="54044"/>
                </a:lnTo>
                <a:lnTo>
                  <a:pt x="966735" y="63049"/>
                </a:lnTo>
                <a:lnTo>
                  <a:pt x="945471" y="68958"/>
                </a:lnTo>
                <a:lnTo>
                  <a:pt x="918372" y="71081"/>
                </a:lnTo>
                <a:lnTo>
                  <a:pt x="891287" y="68958"/>
                </a:lnTo>
                <a:lnTo>
                  <a:pt x="870031" y="63049"/>
                </a:lnTo>
                <a:lnTo>
                  <a:pt x="851787" y="54044"/>
                </a:lnTo>
                <a:lnTo>
                  <a:pt x="810299" y="27957"/>
                </a:lnTo>
                <a:lnTo>
                  <a:pt x="781952" y="14192"/>
                </a:lnTo>
                <a:lnTo>
                  <a:pt x="746446" y="3989"/>
                </a:lnTo>
                <a:lnTo>
                  <a:pt x="701532" y="0"/>
                </a:lnTo>
                <a:lnTo>
                  <a:pt x="656611" y="3989"/>
                </a:lnTo>
                <a:lnTo>
                  <a:pt x="621101" y="14193"/>
                </a:lnTo>
                <a:lnTo>
                  <a:pt x="592752" y="27962"/>
                </a:lnTo>
                <a:lnTo>
                  <a:pt x="551267" y="54049"/>
                </a:lnTo>
                <a:lnTo>
                  <a:pt x="533027" y="63050"/>
                </a:lnTo>
                <a:lnTo>
                  <a:pt x="511775" y="68958"/>
                </a:lnTo>
                <a:lnTo>
                  <a:pt x="484692" y="71081"/>
                </a:lnTo>
                <a:lnTo>
                  <a:pt x="457608" y="68958"/>
                </a:lnTo>
                <a:lnTo>
                  <a:pt x="436351" y="63050"/>
                </a:lnTo>
                <a:lnTo>
                  <a:pt x="418107" y="54049"/>
                </a:lnTo>
                <a:lnTo>
                  <a:pt x="376627" y="27962"/>
                </a:lnTo>
                <a:lnTo>
                  <a:pt x="348282" y="14193"/>
                </a:lnTo>
                <a:lnTo>
                  <a:pt x="312774" y="3989"/>
                </a:lnTo>
                <a:lnTo>
                  <a:pt x="267853" y="0"/>
                </a:lnTo>
                <a:lnTo>
                  <a:pt x="222948" y="3989"/>
                </a:lnTo>
                <a:lnTo>
                  <a:pt x="187452" y="14193"/>
                </a:lnTo>
                <a:lnTo>
                  <a:pt x="159114" y="27962"/>
                </a:lnTo>
                <a:lnTo>
                  <a:pt x="117646" y="54049"/>
                </a:lnTo>
                <a:lnTo>
                  <a:pt x="99412" y="63050"/>
                </a:lnTo>
                <a:lnTo>
                  <a:pt x="78169" y="68958"/>
                </a:lnTo>
                <a:lnTo>
                  <a:pt x="51102" y="71081"/>
                </a:lnTo>
                <a:lnTo>
                  <a:pt x="17026" y="80106"/>
                </a:lnTo>
                <a:lnTo>
                  <a:pt x="0" y="101628"/>
                </a:lnTo>
                <a:lnTo>
                  <a:pt x="10" y="127314"/>
                </a:lnTo>
                <a:lnTo>
                  <a:pt x="17048" y="148835"/>
                </a:lnTo>
                <a:lnTo>
                  <a:pt x="51102" y="157861"/>
                </a:lnTo>
                <a:lnTo>
                  <a:pt x="96012" y="153869"/>
                </a:lnTo>
                <a:lnTo>
                  <a:pt x="131509" y="143662"/>
                </a:lnTo>
                <a:lnTo>
                  <a:pt x="159847" y="129893"/>
                </a:lnTo>
                <a:lnTo>
                  <a:pt x="201314" y="103806"/>
                </a:lnTo>
                <a:lnTo>
                  <a:pt x="219543" y="94805"/>
                </a:lnTo>
                <a:lnTo>
                  <a:pt x="240785" y="88900"/>
                </a:lnTo>
                <a:lnTo>
                  <a:pt x="267853" y="86779"/>
                </a:lnTo>
                <a:lnTo>
                  <a:pt x="294942" y="88900"/>
                </a:lnTo>
                <a:lnTo>
                  <a:pt x="316198" y="94805"/>
                </a:lnTo>
                <a:lnTo>
                  <a:pt x="334439" y="103806"/>
                </a:lnTo>
                <a:lnTo>
                  <a:pt x="375918" y="129893"/>
                </a:lnTo>
                <a:lnTo>
                  <a:pt x="404263" y="143662"/>
                </a:lnTo>
                <a:lnTo>
                  <a:pt x="439771" y="153869"/>
                </a:lnTo>
                <a:lnTo>
                  <a:pt x="484692" y="157861"/>
                </a:lnTo>
                <a:lnTo>
                  <a:pt x="529612" y="153869"/>
                </a:lnTo>
                <a:lnTo>
                  <a:pt x="565117" y="143662"/>
                </a:lnTo>
                <a:lnTo>
                  <a:pt x="593461" y="129893"/>
                </a:lnTo>
                <a:lnTo>
                  <a:pt x="634945" y="103806"/>
                </a:lnTo>
                <a:lnTo>
                  <a:pt x="653186" y="94805"/>
                </a:lnTo>
                <a:lnTo>
                  <a:pt x="674442" y="88900"/>
                </a:lnTo>
                <a:lnTo>
                  <a:pt x="701532" y="86779"/>
                </a:lnTo>
                <a:lnTo>
                  <a:pt x="728616" y="88900"/>
                </a:lnTo>
                <a:lnTo>
                  <a:pt x="749872" y="94805"/>
                </a:lnTo>
                <a:lnTo>
                  <a:pt x="768112" y="103806"/>
                </a:lnTo>
                <a:lnTo>
                  <a:pt x="809592" y="129893"/>
                </a:lnTo>
                <a:lnTo>
                  <a:pt x="837941" y="143662"/>
                </a:lnTo>
                <a:lnTo>
                  <a:pt x="873451" y="153869"/>
                </a:lnTo>
                <a:lnTo>
                  <a:pt x="918372" y="157861"/>
                </a:lnTo>
                <a:lnTo>
                  <a:pt x="963301" y="153869"/>
                </a:lnTo>
                <a:lnTo>
                  <a:pt x="998814" y="143663"/>
                </a:lnTo>
                <a:lnTo>
                  <a:pt x="1027164" y="129898"/>
                </a:lnTo>
                <a:lnTo>
                  <a:pt x="1068660" y="103811"/>
                </a:lnTo>
                <a:lnTo>
                  <a:pt x="1086910" y="94807"/>
                </a:lnTo>
                <a:lnTo>
                  <a:pt x="1108176" y="88900"/>
                </a:lnTo>
                <a:lnTo>
                  <a:pt x="1135275" y="86779"/>
                </a:lnTo>
                <a:lnTo>
                  <a:pt x="1162350" y="88900"/>
                </a:lnTo>
                <a:lnTo>
                  <a:pt x="1183597" y="94805"/>
                </a:lnTo>
                <a:lnTo>
                  <a:pt x="1201832" y="103806"/>
                </a:lnTo>
                <a:lnTo>
                  <a:pt x="1243302" y="129893"/>
                </a:lnTo>
                <a:lnTo>
                  <a:pt x="1271645" y="143662"/>
                </a:lnTo>
                <a:lnTo>
                  <a:pt x="1307145" y="153869"/>
                </a:lnTo>
                <a:lnTo>
                  <a:pt x="1352052" y="157861"/>
                </a:lnTo>
                <a:lnTo>
                  <a:pt x="1396990" y="153869"/>
                </a:lnTo>
                <a:lnTo>
                  <a:pt x="1432512" y="143663"/>
                </a:lnTo>
                <a:lnTo>
                  <a:pt x="1460872" y="129898"/>
                </a:lnTo>
                <a:lnTo>
                  <a:pt x="1502387" y="103811"/>
                </a:lnTo>
                <a:lnTo>
                  <a:pt x="1520646" y="94807"/>
                </a:lnTo>
                <a:lnTo>
                  <a:pt x="1541917" y="88900"/>
                </a:lnTo>
                <a:lnTo>
                  <a:pt x="1569018" y="86779"/>
                </a:lnTo>
                <a:lnTo>
                  <a:pt x="1596161" y="88902"/>
                </a:lnTo>
                <a:lnTo>
                  <a:pt x="1617461" y="94811"/>
                </a:lnTo>
                <a:lnTo>
                  <a:pt x="1635739" y="103816"/>
                </a:lnTo>
                <a:lnTo>
                  <a:pt x="1677283" y="129903"/>
                </a:lnTo>
                <a:lnTo>
                  <a:pt x="1705658" y="143668"/>
                </a:lnTo>
                <a:lnTo>
                  <a:pt x="1741195" y="153871"/>
                </a:lnTo>
                <a:lnTo>
                  <a:pt x="1786150" y="157861"/>
                </a:lnTo>
                <a:lnTo>
                  <a:pt x="1820226" y="148835"/>
                </a:lnTo>
                <a:lnTo>
                  <a:pt x="1837252" y="127314"/>
                </a:lnTo>
                <a:lnTo>
                  <a:pt x="1837241" y="101628"/>
                </a:lnTo>
                <a:lnTo>
                  <a:pt x="1820204" y="80106"/>
                </a:lnTo>
                <a:lnTo>
                  <a:pt x="1786150" y="71081"/>
                </a:lnTo>
                <a:lnTo>
                  <a:pt x="1759010" y="68958"/>
                </a:lnTo>
                <a:lnTo>
                  <a:pt x="1737712" y="63047"/>
                </a:lnTo>
                <a:lnTo>
                  <a:pt x="1719435" y="54038"/>
                </a:lnTo>
                <a:lnTo>
                  <a:pt x="1677893" y="27946"/>
                </a:lnTo>
                <a:lnTo>
                  <a:pt x="1649520" y="14185"/>
                </a:lnTo>
                <a:lnTo>
                  <a:pt x="1613981" y="3987"/>
                </a:lnTo>
                <a:lnTo>
                  <a:pt x="1569018" y="0"/>
                </a:lnTo>
                <a:close/>
              </a:path>
            </a:pathLst>
          </a:custGeom>
          <a:solidFill>
            <a:srgbClr val="FFFFFF"/>
          </a:solidFill>
        </p:spPr>
        <p:txBody>
          <a:bodyPr wrap="square" lIns="0" tIns="0" rIns="0" bIns="0" rtlCol="0"/>
          <a:lstStyle/>
          <a:p>
            <a:endParaRPr/>
          </a:p>
        </p:txBody>
      </p:sp>
      <p:sp>
        <p:nvSpPr>
          <p:cNvPr id="544" name="Text Placeholder 4">
            <a:extLst>
              <a:ext uri="{FF2B5EF4-FFF2-40B4-BE49-F238E27FC236}">
                <a16:creationId xmlns:a16="http://schemas.microsoft.com/office/drawing/2014/main" id="{3F655DA2-C57F-784A-917A-9FE06CBCC98D}"/>
              </a:ext>
            </a:extLst>
          </p:cNvPr>
          <p:cNvSpPr>
            <a:spLocks noGrp="1"/>
          </p:cNvSpPr>
          <p:nvPr>
            <p:ph type="body" sz="quarter" idx="16" hasCustomPrompt="1"/>
          </p:nvPr>
        </p:nvSpPr>
        <p:spPr>
          <a:xfrm>
            <a:off x="10520860" y="4787609"/>
            <a:ext cx="8193087" cy="549273"/>
          </a:xfrm>
          <a:prstGeom prst="rect">
            <a:avLst/>
          </a:prstGeom>
        </p:spPr>
        <p:txBody>
          <a:bodyPr/>
          <a:lstStyle>
            <a:lvl1pPr algn="l">
              <a:defRPr sz="3000" b="1" i="1">
                <a:solidFill>
                  <a:schemeClr val="bg1"/>
                </a:solidFill>
                <a:latin typeface="Poppins" pitchFamily="2" charset="77"/>
                <a:cs typeface="Poppins" pitchFamily="2" charset="77"/>
              </a:defRPr>
            </a:lvl1pPr>
          </a:lstStyle>
          <a:p>
            <a:r>
              <a:rPr lang="en-US" dirty="0"/>
              <a:t>CONTACT</a:t>
            </a:r>
          </a:p>
        </p:txBody>
      </p:sp>
      <p:sp>
        <p:nvSpPr>
          <p:cNvPr id="548" name="Text Placeholder 4">
            <a:extLst>
              <a:ext uri="{FF2B5EF4-FFF2-40B4-BE49-F238E27FC236}">
                <a16:creationId xmlns:a16="http://schemas.microsoft.com/office/drawing/2014/main" id="{BE887F57-2BED-8D47-AC19-EC94E920BE93}"/>
              </a:ext>
            </a:extLst>
          </p:cNvPr>
          <p:cNvSpPr>
            <a:spLocks noGrp="1"/>
          </p:cNvSpPr>
          <p:nvPr>
            <p:ph type="body" sz="quarter" idx="17" hasCustomPrompt="1"/>
          </p:nvPr>
        </p:nvSpPr>
        <p:spPr>
          <a:xfrm>
            <a:off x="10512914" y="5797381"/>
            <a:ext cx="8201033" cy="350175"/>
          </a:xfrm>
          <a:prstGeom prst="rect">
            <a:avLst/>
          </a:prstGeom>
        </p:spPr>
        <p:txBody>
          <a:bodyPr/>
          <a:lstStyle>
            <a:lvl1pPr algn="l">
              <a:defRPr sz="1800" b="1" i="1">
                <a:solidFill>
                  <a:schemeClr val="bg1"/>
                </a:solidFill>
                <a:latin typeface="Poppins" pitchFamily="2" charset="77"/>
                <a:cs typeface="Poppins" pitchFamily="2" charset="77"/>
              </a:defRPr>
            </a:lvl1pPr>
          </a:lstStyle>
          <a:p>
            <a:pPr marL="12700">
              <a:lnSpc>
                <a:spcPct val="100000"/>
              </a:lnSpc>
              <a:spcBef>
                <a:spcPts val="765"/>
              </a:spcBef>
            </a:pPr>
            <a:r>
              <a:rPr lang="en-GB" sz="1800" b="1" dirty="0">
                <a:solidFill>
                  <a:srgbClr val="FFFFFF"/>
                </a:solidFill>
                <a:latin typeface="Poppins" pitchFamily="2" charset="77"/>
                <a:cs typeface="Poppins" pitchFamily="2" charset="77"/>
              </a:rPr>
              <a:t>The</a:t>
            </a:r>
            <a:r>
              <a:rPr lang="en-GB" sz="1800" b="1" spc="-15" dirty="0">
                <a:solidFill>
                  <a:srgbClr val="FFFFFF"/>
                </a:solidFill>
                <a:latin typeface="Poppins" pitchFamily="2" charset="77"/>
                <a:cs typeface="Poppins" pitchFamily="2" charset="77"/>
              </a:rPr>
              <a:t> </a:t>
            </a:r>
            <a:r>
              <a:rPr lang="en-GB" sz="1800" b="1" dirty="0">
                <a:solidFill>
                  <a:srgbClr val="FFFFFF"/>
                </a:solidFill>
                <a:latin typeface="Poppins" pitchFamily="2" charset="77"/>
                <a:cs typeface="Poppins" pitchFamily="2" charset="77"/>
              </a:rPr>
              <a:t>Big</a:t>
            </a:r>
            <a:r>
              <a:rPr lang="en-GB" sz="1800" b="1" spc="-10" dirty="0">
                <a:solidFill>
                  <a:srgbClr val="FFFFFF"/>
                </a:solidFill>
                <a:latin typeface="Poppins" pitchFamily="2" charset="77"/>
                <a:cs typeface="Poppins" pitchFamily="2" charset="77"/>
              </a:rPr>
              <a:t> </a:t>
            </a:r>
            <a:r>
              <a:rPr lang="en-GB" sz="1800" b="1" dirty="0">
                <a:solidFill>
                  <a:srgbClr val="FFFFFF"/>
                </a:solidFill>
                <a:latin typeface="Poppins" pitchFamily="2" charset="77"/>
                <a:cs typeface="Poppins" pitchFamily="2" charset="77"/>
              </a:rPr>
              <a:t>Bang</a:t>
            </a:r>
            <a:r>
              <a:rPr lang="en-GB" sz="1800" b="1" spc="-10" dirty="0">
                <a:solidFill>
                  <a:srgbClr val="FFFFFF"/>
                </a:solidFill>
                <a:latin typeface="Poppins" pitchFamily="2" charset="77"/>
                <a:cs typeface="Poppins" pitchFamily="2" charset="77"/>
              </a:rPr>
              <a:t> </a:t>
            </a:r>
            <a:r>
              <a:rPr lang="en-GB" sz="1800" b="1" dirty="0">
                <a:solidFill>
                  <a:srgbClr val="FFFFFF"/>
                </a:solidFill>
                <a:latin typeface="Poppins" pitchFamily="2" charset="77"/>
                <a:cs typeface="Poppins" pitchFamily="2" charset="77"/>
              </a:rPr>
              <a:t>Marketing</a:t>
            </a:r>
            <a:r>
              <a:rPr lang="en-GB" sz="1800" b="1" spc="-10" dirty="0">
                <a:solidFill>
                  <a:srgbClr val="FFFFFF"/>
                </a:solidFill>
                <a:latin typeface="Poppins" pitchFamily="2" charset="77"/>
                <a:cs typeface="Poppins" pitchFamily="2" charset="77"/>
              </a:rPr>
              <a:t> </a:t>
            </a:r>
            <a:r>
              <a:rPr lang="en-GB" sz="1800" b="1" dirty="0">
                <a:solidFill>
                  <a:srgbClr val="FFFFFF"/>
                </a:solidFill>
                <a:latin typeface="Poppins" pitchFamily="2" charset="77"/>
                <a:cs typeface="Poppins" pitchFamily="2" charset="77"/>
              </a:rPr>
              <a:t>Team:</a:t>
            </a:r>
            <a:endParaRPr lang="en-GB" sz="1800" b="0" i="0" dirty="0">
              <a:latin typeface="Poppins" pitchFamily="2" charset="77"/>
              <a:cs typeface="Poppins" pitchFamily="2" charset="77"/>
            </a:endParaRPr>
          </a:p>
        </p:txBody>
      </p:sp>
      <p:sp>
        <p:nvSpPr>
          <p:cNvPr id="550" name="Text Placeholder 14">
            <a:extLst>
              <a:ext uri="{FF2B5EF4-FFF2-40B4-BE49-F238E27FC236}">
                <a16:creationId xmlns:a16="http://schemas.microsoft.com/office/drawing/2014/main" id="{8FD7A2E8-5BC3-A24D-A529-F5721B822ACD}"/>
              </a:ext>
            </a:extLst>
          </p:cNvPr>
          <p:cNvSpPr>
            <a:spLocks noGrp="1"/>
          </p:cNvSpPr>
          <p:nvPr>
            <p:ph type="body" sz="quarter" idx="18" hasCustomPrompt="1"/>
          </p:nvPr>
        </p:nvSpPr>
        <p:spPr>
          <a:xfrm>
            <a:off x="10512914" y="6315685"/>
            <a:ext cx="6181294" cy="975091"/>
          </a:xfrm>
          <a:prstGeom prst="rect">
            <a:avLst/>
          </a:prstGeom>
          <a:noFill/>
        </p:spPr>
        <p:txBody>
          <a:bodyPr/>
          <a:lstStyle>
            <a:lvl1pPr>
              <a:lnSpc>
                <a:spcPts val="2000"/>
              </a:lnSpc>
              <a:defRPr sz="1800" b="0" i="1" spc="0">
                <a:solidFill>
                  <a:schemeClr val="bg1"/>
                </a:solidFill>
                <a:latin typeface="Poppins" pitchFamily="2" charset="77"/>
                <a:cs typeface="Poppins" pitchFamily="2" charset="77"/>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marL="12700">
              <a:lnSpc>
                <a:spcPct val="100000"/>
              </a:lnSpc>
              <a:spcBef>
                <a:spcPts val="665"/>
              </a:spcBef>
            </a:pPr>
            <a:r>
              <a:rPr lang="en-GB" sz="1800" b="0" i="0" dirty="0">
                <a:solidFill>
                  <a:srgbClr val="FFFFFF"/>
                </a:solidFill>
                <a:latin typeface="Poppins" pitchFamily="2" charset="77"/>
                <a:cs typeface="Poppins" pitchFamily="2" charset="77"/>
              </a:rPr>
              <a:t>Jenny</a:t>
            </a:r>
            <a:r>
              <a:rPr lang="en-GB" sz="1800" b="0" i="0" spc="-30" dirty="0">
                <a:solidFill>
                  <a:srgbClr val="FFFFFF"/>
                </a:solidFill>
                <a:latin typeface="Poppins" pitchFamily="2" charset="77"/>
                <a:cs typeface="Poppins" pitchFamily="2" charset="77"/>
              </a:rPr>
              <a:t> </a:t>
            </a:r>
            <a:r>
              <a:rPr lang="en-GB" sz="1800" b="0" i="0" dirty="0">
                <a:solidFill>
                  <a:srgbClr val="FFFFFF"/>
                </a:solidFill>
                <a:latin typeface="Poppins" pitchFamily="2" charset="77"/>
                <a:cs typeface="Poppins" pitchFamily="2" charset="77"/>
              </a:rPr>
              <a:t>Karlsson</a:t>
            </a:r>
            <a:r>
              <a:rPr lang="en-GB" sz="1800" b="0" i="0" spc="-25" dirty="0">
                <a:solidFill>
                  <a:srgbClr val="FFFFFF"/>
                </a:solidFill>
                <a:latin typeface="Poppins" pitchFamily="2" charset="77"/>
                <a:cs typeface="Poppins" pitchFamily="2" charset="77"/>
              </a:rPr>
              <a:t> </a:t>
            </a:r>
            <a:r>
              <a:rPr lang="en-GB" sz="1800" b="0" i="0" dirty="0">
                <a:solidFill>
                  <a:srgbClr val="FFFFFF"/>
                </a:solidFill>
                <a:latin typeface="Poppins" pitchFamily="2" charset="77"/>
                <a:cs typeface="Poppins" pitchFamily="2" charset="77"/>
              </a:rPr>
              <a:t>-</a:t>
            </a:r>
            <a:r>
              <a:rPr lang="en-GB" sz="1800" b="0" i="0" spc="-5" dirty="0">
                <a:solidFill>
                  <a:srgbClr val="FFFFFF"/>
                </a:solidFill>
                <a:latin typeface="Poppins" pitchFamily="2" charset="77"/>
                <a:cs typeface="Poppins" pitchFamily="2" charset="77"/>
              </a:rPr>
              <a:t> </a:t>
            </a:r>
            <a:r>
              <a:rPr lang="en-GB" sz="1800" b="0" i="0" dirty="0">
                <a:solidFill>
                  <a:srgbClr val="FFFFFF"/>
                </a:solidFill>
                <a:latin typeface="Poppins" pitchFamily="2" charset="77"/>
                <a:cs typeface="Poppins" pitchFamily="2" charset="77"/>
                <a:hlinkClick r:id="rId6"/>
              </a:rPr>
              <a:t>jkarlsson@engineeringuk.com</a:t>
            </a:r>
            <a:endParaRPr lang="en-GB" sz="1800" b="0" i="0" dirty="0">
              <a:latin typeface="Poppins" pitchFamily="2" charset="77"/>
              <a:cs typeface="Poppins" pitchFamily="2" charset="77"/>
            </a:endParaRPr>
          </a:p>
          <a:p>
            <a:pPr marL="12700">
              <a:lnSpc>
                <a:spcPct val="100000"/>
              </a:lnSpc>
              <a:spcBef>
                <a:spcPts val="100"/>
              </a:spcBef>
            </a:pPr>
            <a:r>
              <a:rPr lang="en-GB" sz="1800" b="0" i="0" dirty="0">
                <a:solidFill>
                  <a:srgbClr val="FFFFFF"/>
                </a:solidFill>
                <a:latin typeface="Poppins" pitchFamily="2" charset="77"/>
                <a:cs typeface="Poppins" pitchFamily="2" charset="77"/>
              </a:rPr>
              <a:t>Tamzin</a:t>
            </a:r>
            <a:r>
              <a:rPr lang="en-GB" sz="1800" b="0" i="0" spc="-20" dirty="0">
                <a:solidFill>
                  <a:srgbClr val="FFFFFF"/>
                </a:solidFill>
                <a:latin typeface="Poppins" pitchFamily="2" charset="77"/>
                <a:cs typeface="Poppins" pitchFamily="2" charset="77"/>
              </a:rPr>
              <a:t> </a:t>
            </a:r>
            <a:r>
              <a:rPr lang="en-GB" sz="1800" b="0" i="0" dirty="0">
                <a:solidFill>
                  <a:srgbClr val="FFFFFF"/>
                </a:solidFill>
                <a:latin typeface="Poppins" pitchFamily="2" charset="77"/>
                <a:cs typeface="Poppins" pitchFamily="2" charset="77"/>
              </a:rPr>
              <a:t>Caffrey</a:t>
            </a:r>
            <a:r>
              <a:rPr lang="en-GB" sz="1800" b="0" i="0" spc="-15" dirty="0">
                <a:solidFill>
                  <a:srgbClr val="FFFFFF"/>
                </a:solidFill>
                <a:latin typeface="Poppins" pitchFamily="2" charset="77"/>
                <a:cs typeface="Poppins" pitchFamily="2" charset="77"/>
              </a:rPr>
              <a:t> </a:t>
            </a:r>
            <a:r>
              <a:rPr lang="en-GB" sz="1800" b="0" i="0" dirty="0">
                <a:solidFill>
                  <a:srgbClr val="FFFFFF"/>
                </a:solidFill>
                <a:latin typeface="Poppins" pitchFamily="2" charset="77"/>
                <a:cs typeface="Poppins" pitchFamily="2" charset="77"/>
              </a:rPr>
              <a:t>-</a:t>
            </a:r>
            <a:r>
              <a:rPr lang="en-GB" sz="1800" b="0" i="0" spc="10" dirty="0">
                <a:solidFill>
                  <a:srgbClr val="FFFFFF"/>
                </a:solidFill>
                <a:latin typeface="Poppins" pitchFamily="2" charset="77"/>
                <a:cs typeface="Poppins" pitchFamily="2" charset="77"/>
              </a:rPr>
              <a:t> </a:t>
            </a:r>
            <a:r>
              <a:rPr lang="en-GB" sz="1800" b="0" i="0" dirty="0">
                <a:solidFill>
                  <a:srgbClr val="FFFFFF"/>
                </a:solidFill>
                <a:latin typeface="Poppins" pitchFamily="2" charset="77"/>
                <a:cs typeface="Poppins" pitchFamily="2" charset="77"/>
                <a:hlinkClick r:id="rId7"/>
              </a:rPr>
              <a:t>tcaffrey@engineeringuk.com</a:t>
            </a:r>
            <a:endParaRPr lang="en-GB" sz="1800" b="0" i="0" dirty="0">
              <a:latin typeface="Poppins" pitchFamily="2" charset="77"/>
              <a:cs typeface="Poppins" pitchFamily="2" charset="77"/>
            </a:endParaRPr>
          </a:p>
        </p:txBody>
      </p:sp>
      <p:pic>
        <p:nvPicPr>
          <p:cNvPr id="3" name="Graphic 2">
            <a:extLst>
              <a:ext uri="{FF2B5EF4-FFF2-40B4-BE49-F238E27FC236}">
                <a16:creationId xmlns:a16="http://schemas.microsoft.com/office/drawing/2014/main" id="{C2643BAC-80E3-9D73-EA4C-01914B0664CB}"/>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32084" y="3997910"/>
            <a:ext cx="6181294" cy="3313530"/>
          </a:xfrm>
          <a:prstGeom prst="rect">
            <a:avLst/>
          </a:prstGeom>
        </p:spPr>
      </p:pic>
    </p:spTree>
    <p:extLst>
      <p:ext uri="{BB962C8B-B14F-4D97-AF65-F5344CB8AC3E}">
        <p14:creationId xmlns:p14="http://schemas.microsoft.com/office/powerpoint/2010/main" val="2914011198"/>
      </p:ext>
    </p:extLst>
  </p:cSld>
  <p:clrMapOvr>
    <a:masterClrMapping/>
  </p:clrMapOvr>
  <p:extLst>
    <p:ext uri="{DCECCB84-F9BA-43D5-87BE-67443E8EF086}">
      <p15:sldGuideLst xmlns:p15="http://schemas.microsoft.com/office/powerpoint/2012/main">
        <p15:guide id="1" orient="horz" pos="3514">
          <p15:clr>
            <a:srgbClr val="FBAE40"/>
          </p15:clr>
        </p15:guide>
        <p15:guide id="2" pos="63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6_Overview">
    <p:spTree>
      <p:nvGrpSpPr>
        <p:cNvPr id="1" name=""/>
        <p:cNvGrpSpPr/>
        <p:nvPr/>
      </p:nvGrpSpPr>
      <p:grpSpPr>
        <a:xfrm>
          <a:off x="0" y="0"/>
          <a:ext cx="0" cy="0"/>
          <a:chOff x="0" y="0"/>
          <a:chExt cx="0" cy="0"/>
        </a:xfrm>
      </p:grpSpPr>
      <p:sp>
        <p:nvSpPr>
          <p:cNvPr id="542" name="bg object 16">
            <a:extLst>
              <a:ext uri="{FF2B5EF4-FFF2-40B4-BE49-F238E27FC236}">
                <a16:creationId xmlns:a16="http://schemas.microsoft.com/office/drawing/2014/main" id="{81C41AAE-F277-4848-A16A-8DBDFBEC39A7}"/>
              </a:ext>
            </a:extLst>
          </p:cNvPr>
          <p:cNvSpPr/>
          <p:nvPr userDrawn="1"/>
        </p:nvSpPr>
        <p:spPr>
          <a:xfrm>
            <a:off x="0" y="0"/>
            <a:ext cx="20104100" cy="1130935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p:spPr>
        <p:txBody>
          <a:bodyPr wrap="square" lIns="0" tIns="0" rIns="0" bIns="0" rtlCol="0"/>
          <a:lstStyle/>
          <a:p>
            <a:endParaRPr sz="1092" b="0" i="0" dirty="0">
              <a:latin typeface="Poppins Light" pitchFamily="2" charset="77"/>
            </a:endParaRPr>
          </a:p>
        </p:txBody>
      </p:sp>
      <p:grpSp>
        <p:nvGrpSpPr>
          <p:cNvPr id="2" name="Group 1">
            <a:extLst>
              <a:ext uri="{FF2B5EF4-FFF2-40B4-BE49-F238E27FC236}">
                <a16:creationId xmlns:a16="http://schemas.microsoft.com/office/drawing/2014/main" id="{EA74111D-0DC4-A041-AFC2-AAF4A974A52D}"/>
              </a:ext>
            </a:extLst>
          </p:cNvPr>
          <p:cNvGrpSpPr/>
          <p:nvPr userDrawn="1"/>
        </p:nvGrpSpPr>
        <p:grpSpPr>
          <a:xfrm>
            <a:off x="16148050" y="1844675"/>
            <a:ext cx="672592" cy="834077"/>
            <a:chOff x="12769975" y="5622304"/>
            <a:chExt cx="672592" cy="834077"/>
          </a:xfrm>
        </p:grpSpPr>
        <p:sp>
          <p:nvSpPr>
            <p:cNvPr id="536" name="object 11">
              <a:extLst>
                <a:ext uri="{FF2B5EF4-FFF2-40B4-BE49-F238E27FC236}">
                  <a16:creationId xmlns:a16="http://schemas.microsoft.com/office/drawing/2014/main" id="{9B2D175E-B6C9-EA46-8617-4B6E8E9CAB0A}"/>
                </a:ext>
              </a:extLst>
            </p:cNvPr>
            <p:cNvSpPr/>
            <p:nvPr/>
          </p:nvSpPr>
          <p:spPr>
            <a:xfrm>
              <a:off x="13060139" y="5622304"/>
              <a:ext cx="79798" cy="834077"/>
            </a:xfrm>
            <a:custGeom>
              <a:avLst/>
              <a:gdLst/>
              <a:ahLst/>
              <a:cxnLst/>
              <a:rect l="l" t="t" r="r" b="b"/>
              <a:pathLst>
                <a:path w="53340" h="557530">
                  <a:moveTo>
                    <a:pt x="53340" y="441096"/>
                  </a:moveTo>
                  <a:lnTo>
                    <a:pt x="51244" y="429704"/>
                  </a:lnTo>
                  <a:lnTo>
                    <a:pt x="45529" y="420408"/>
                  </a:lnTo>
                  <a:lnTo>
                    <a:pt x="37045" y="414147"/>
                  </a:lnTo>
                  <a:lnTo>
                    <a:pt x="26670" y="411848"/>
                  </a:lnTo>
                  <a:lnTo>
                    <a:pt x="16281" y="414147"/>
                  </a:lnTo>
                  <a:lnTo>
                    <a:pt x="7810" y="420408"/>
                  </a:lnTo>
                  <a:lnTo>
                    <a:pt x="2095" y="429704"/>
                  </a:lnTo>
                  <a:lnTo>
                    <a:pt x="0" y="441096"/>
                  </a:lnTo>
                  <a:lnTo>
                    <a:pt x="0" y="528104"/>
                  </a:lnTo>
                  <a:lnTo>
                    <a:pt x="2095" y="539496"/>
                  </a:lnTo>
                  <a:lnTo>
                    <a:pt x="7810" y="548792"/>
                  </a:lnTo>
                  <a:lnTo>
                    <a:pt x="16281" y="555066"/>
                  </a:lnTo>
                  <a:lnTo>
                    <a:pt x="26670" y="557364"/>
                  </a:lnTo>
                  <a:lnTo>
                    <a:pt x="37045" y="555066"/>
                  </a:lnTo>
                  <a:lnTo>
                    <a:pt x="45529" y="548792"/>
                  </a:lnTo>
                  <a:lnTo>
                    <a:pt x="51244" y="539496"/>
                  </a:lnTo>
                  <a:lnTo>
                    <a:pt x="53340" y="528104"/>
                  </a:lnTo>
                  <a:lnTo>
                    <a:pt x="53340" y="441096"/>
                  </a:lnTo>
                  <a:close/>
                </a:path>
                <a:path w="53340" h="557530">
                  <a:moveTo>
                    <a:pt x="53340" y="29248"/>
                  </a:moveTo>
                  <a:lnTo>
                    <a:pt x="51244" y="17856"/>
                  </a:lnTo>
                  <a:lnTo>
                    <a:pt x="45529" y="8559"/>
                  </a:lnTo>
                  <a:lnTo>
                    <a:pt x="37045" y="2298"/>
                  </a:lnTo>
                  <a:lnTo>
                    <a:pt x="26670" y="0"/>
                  </a:lnTo>
                  <a:lnTo>
                    <a:pt x="16281" y="2298"/>
                  </a:lnTo>
                  <a:lnTo>
                    <a:pt x="7810" y="8559"/>
                  </a:lnTo>
                  <a:lnTo>
                    <a:pt x="2095" y="17856"/>
                  </a:lnTo>
                  <a:lnTo>
                    <a:pt x="0" y="29248"/>
                  </a:lnTo>
                  <a:lnTo>
                    <a:pt x="0" y="116255"/>
                  </a:lnTo>
                  <a:lnTo>
                    <a:pt x="2095" y="127647"/>
                  </a:lnTo>
                  <a:lnTo>
                    <a:pt x="7810" y="136944"/>
                  </a:lnTo>
                  <a:lnTo>
                    <a:pt x="16281" y="143217"/>
                  </a:lnTo>
                  <a:lnTo>
                    <a:pt x="26670" y="145516"/>
                  </a:lnTo>
                  <a:lnTo>
                    <a:pt x="37045" y="143217"/>
                  </a:lnTo>
                  <a:lnTo>
                    <a:pt x="45529" y="136944"/>
                  </a:lnTo>
                  <a:lnTo>
                    <a:pt x="51244" y="127647"/>
                  </a:lnTo>
                  <a:lnTo>
                    <a:pt x="53340" y="116255"/>
                  </a:lnTo>
                  <a:lnTo>
                    <a:pt x="53340" y="29248"/>
                  </a:lnTo>
                  <a:close/>
                </a:path>
              </a:pathLst>
            </a:custGeom>
            <a:solidFill>
              <a:srgbClr val="FFFFFF"/>
            </a:solidFill>
          </p:spPr>
          <p:txBody>
            <a:bodyPr wrap="square" lIns="0" tIns="0" rIns="0" bIns="0" rtlCol="0"/>
            <a:lstStyle/>
            <a:p>
              <a:endParaRPr/>
            </a:p>
          </p:txBody>
        </p:sp>
        <p:pic>
          <p:nvPicPr>
            <p:cNvPr id="537" name="object 12">
              <a:extLst>
                <a:ext uri="{FF2B5EF4-FFF2-40B4-BE49-F238E27FC236}">
                  <a16:creationId xmlns:a16="http://schemas.microsoft.com/office/drawing/2014/main" id="{BA92E3E0-DDC9-7C4B-BBAF-8CAE47570ECD}"/>
                </a:ext>
              </a:extLst>
            </p:cNvPr>
            <p:cNvPicPr/>
            <p:nvPr/>
          </p:nvPicPr>
          <p:blipFill>
            <a:blip r:embed="rId2" cstate="print"/>
            <a:stretch>
              <a:fillRect/>
            </a:stretch>
          </p:blipFill>
          <p:spPr>
            <a:xfrm>
              <a:off x="12769975" y="6125278"/>
              <a:ext cx="181934" cy="152307"/>
            </a:xfrm>
            <a:prstGeom prst="rect">
              <a:avLst/>
            </a:prstGeom>
          </p:spPr>
        </p:pic>
        <p:pic>
          <p:nvPicPr>
            <p:cNvPr id="538" name="object 13">
              <a:extLst>
                <a:ext uri="{FF2B5EF4-FFF2-40B4-BE49-F238E27FC236}">
                  <a16:creationId xmlns:a16="http://schemas.microsoft.com/office/drawing/2014/main" id="{C5735049-CF50-8D46-BF9F-5110B393EAF7}"/>
                </a:ext>
              </a:extLst>
            </p:cNvPr>
            <p:cNvPicPr/>
            <p:nvPr/>
          </p:nvPicPr>
          <p:blipFill>
            <a:blip r:embed="rId3" cstate="print"/>
            <a:stretch>
              <a:fillRect/>
            </a:stretch>
          </p:blipFill>
          <p:spPr>
            <a:xfrm>
              <a:off x="13256333" y="5817210"/>
              <a:ext cx="181934" cy="152307"/>
            </a:xfrm>
            <a:prstGeom prst="rect">
              <a:avLst/>
            </a:prstGeom>
          </p:spPr>
        </p:pic>
        <p:pic>
          <p:nvPicPr>
            <p:cNvPr id="539" name="object 14">
              <a:extLst>
                <a:ext uri="{FF2B5EF4-FFF2-40B4-BE49-F238E27FC236}">
                  <a16:creationId xmlns:a16="http://schemas.microsoft.com/office/drawing/2014/main" id="{070AE52E-CE0D-2A40-B5E6-9E4EC87C6063}"/>
                </a:ext>
              </a:extLst>
            </p:cNvPr>
            <p:cNvPicPr/>
            <p:nvPr/>
          </p:nvPicPr>
          <p:blipFill>
            <a:blip r:embed="rId4" cstate="print"/>
            <a:stretch>
              <a:fillRect/>
            </a:stretch>
          </p:blipFill>
          <p:spPr>
            <a:xfrm>
              <a:off x="13260633" y="6117388"/>
              <a:ext cx="181934" cy="152307"/>
            </a:xfrm>
            <a:prstGeom prst="rect">
              <a:avLst/>
            </a:prstGeom>
          </p:spPr>
        </p:pic>
        <p:pic>
          <p:nvPicPr>
            <p:cNvPr id="540" name="object 15">
              <a:extLst>
                <a:ext uri="{FF2B5EF4-FFF2-40B4-BE49-F238E27FC236}">
                  <a16:creationId xmlns:a16="http://schemas.microsoft.com/office/drawing/2014/main" id="{B1E8B318-2203-774D-9D19-F1CB03880BF5}"/>
                </a:ext>
              </a:extLst>
            </p:cNvPr>
            <p:cNvPicPr/>
            <p:nvPr/>
          </p:nvPicPr>
          <p:blipFill>
            <a:blip r:embed="rId5" cstate="print"/>
            <a:stretch>
              <a:fillRect/>
            </a:stretch>
          </p:blipFill>
          <p:spPr>
            <a:xfrm>
              <a:off x="12774275" y="5809320"/>
              <a:ext cx="181934" cy="152307"/>
            </a:xfrm>
            <a:prstGeom prst="rect">
              <a:avLst/>
            </a:prstGeom>
          </p:spPr>
        </p:pic>
      </p:grpSp>
      <p:sp>
        <p:nvSpPr>
          <p:cNvPr id="541" name="object 16">
            <a:extLst>
              <a:ext uri="{FF2B5EF4-FFF2-40B4-BE49-F238E27FC236}">
                <a16:creationId xmlns:a16="http://schemas.microsoft.com/office/drawing/2014/main" id="{8B506052-972B-EE4D-90E1-DC9548BC9112}"/>
              </a:ext>
            </a:extLst>
          </p:cNvPr>
          <p:cNvSpPr/>
          <p:nvPr/>
        </p:nvSpPr>
        <p:spPr>
          <a:xfrm>
            <a:off x="8677439" y="6625640"/>
            <a:ext cx="2749221" cy="236543"/>
          </a:xfrm>
          <a:custGeom>
            <a:avLst/>
            <a:gdLst/>
            <a:ahLst/>
            <a:cxnLst/>
            <a:rect l="l" t="t" r="r" b="b"/>
            <a:pathLst>
              <a:path w="1837689" h="158114">
                <a:moveTo>
                  <a:pt x="1569018" y="0"/>
                </a:moveTo>
                <a:lnTo>
                  <a:pt x="1524088" y="3989"/>
                </a:lnTo>
                <a:lnTo>
                  <a:pt x="1488569" y="14192"/>
                </a:lnTo>
                <a:lnTo>
                  <a:pt x="1460210" y="27957"/>
                </a:lnTo>
                <a:lnTo>
                  <a:pt x="1418703" y="54044"/>
                </a:lnTo>
                <a:lnTo>
                  <a:pt x="1400445" y="63049"/>
                </a:lnTo>
                <a:lnTo>
                  <a:pt x="1379168" y="68958"/>
                </a:lnTo>
                <a:lnTo>
                  <a:pt x="1352052" y="71081"/>
                </a:lnTo>
                <a:lnTo>
                  <a:pt x="1324982" y="68958"/>
                </a:lnTo>
                <a:lnTo>
                  <a:pt x="1303736" y="63050"/>
                </a:lnTo>
                <a:lnTo>
                  <a:pt x="1285502" y="54049"/>
                </a:lnTo>
                <a:lnTo>
                  <a:pt x="1244032" y="27962"/>
                </a:lnTo>
                <a:lnTo>
                  <a:pt x="1215688" y="14193"/>
                </a:lnTo>
                <a:lnTo>
                  <a:pt x="1180187" y="3989"/>
                </a:lnTo>
                <a:lnTo>
                  <a:pt x="1135275" y="0"/>
                </a:lnTo>
                <a:lnTo>
                  <a:pt x="1090346" y="3989"/>
                </a:lnTo>
                <a:lnTo>
                  <a:pt x="1054832" y="14192"/>
                </a:lnTo>
                <a:lnTo>
                  <a:pt x="1026478" y="27957"/>
                </a:lnTo>
                <a:lnTo>
                  <a:pt x="984982" y="54044"/>
                </a:lnTo>
                <a:lnTo>
                  <a:pt x="966735" y="63049"/>
                </a:lnTo>
                <a:lnTo>
                  <a:pt x="945471" y="68958"/>
                </a:lnTo>
                <a:lnTo>
                  <a:pt x="918372" y="71081"/>
                </a:lnTo>
                <a:lnTo>
                  <a:pt x="891287" y="68958"/>
                </a:lnTo>
                <a:lnTo>
                  <a:pt x="870031" y="63049"/>
                </a:lnTo>
                <a:lnTo>
                  <a:pt x="851787" y="54044"/>
                </a:lnTo>
                <a:lnTo>
                  <a:pt x="810299" y="27957"/>
                </a:lnTo>
                <a:lnTo>
                  <a:pt x="781952" y="14192"/>
                </a:lnTo>
                <a:lnTo>
                  <a:pt x="746446" y="3989"/>
                </a:lnTo>
                <a:lnTo>
                  <a:pt x="701532" y="0"/>
                </a:lnTo>
                <a:lnTo>
                  <a:pt x="656611" y="3989"/>
                </a:lnTo>
                <a:lnTo>
                  <a:pt x="621101" y="14193"/>
                </a:lnTo>
                <a:lnTo>
                  <a:pt x="592752" y="27962"/>
                </a:lnTo>
                <a:lnTo>
                  <a:pt x="551267" y="54049"/>
                </a:lnTo>
                <a:lnTo>
                  <a:pt x="533027" y="63050"/>
                </a:lnTo>
                <a:lnTo>
                  <a:pt x="511775" y="68958"/>
                </a:lnTo>
                <a:lnTo>
                  <a:pt x="484692" y="71081"/>
                </a:lnTo>
                <a:lnTo>
                  <a:pt x="457608" y="68958"/>
                </a:lnTo>
                <a:lnTo>
                  <a:pt x="436351" y="63050"/>
                </a:lnTo>
                <a:lnTo>
                  <a:pt x="418107" y="54049"/>
                </a:lnTo>
                <a:lnTo>
                  <a:pt x="376627" y="27962"/>
                </a:lnTo>
                <a:lnTo>
                  <a:pt x="348282" y="14193"/>
                </a:lnTo>
                <a:lnTo>
                  <a:pt x="312774" y="3989"/>
                </a:lnTo>
                <a:lnTo>
                  <a:pt x="267853" y="0"/>
                </a:lnTo>
                <a:lnTo>
                  <a:pt x="222948" y="3989"/>
                </a:lnTo>
                <a:lnTo>
                  <a:pt x="187452" y="14193"/>
                </a:lnTo>
                <a:lnTo>
                  <a:pt x="159114" y="27962"/>
                </a:lnTo>
                <a:lnTo>
                  <a:pt x="117646" y="54049"/>
                </a:lnTo>
                <a:lnTo>
                  <a:pt x="99412" y="63050"/>
                </a:lnTo>
                <a:lnTo>
                  <a:pt x="78169" y="68958"/>
                </a:lnTo>
                <a:lnTo>
                  <a:pt x="51102" y="71081"/>
                </a:lnTo>
                <a:lnTo>
                  <a:pt x="17026" y="80106"/>
                </a:lnTo>
                <a:lnTo>
                  <a:pt x="0" y="101628"/>
                </a:lnTo>
                <a:lnTo>
                  <a:pt x="10" y="127314"/>
                </a:lnTo>
                <a:lnTo>
                  <a:pt x="17048" y="148835"/>
                </a:lnTo>
                <a:lnTo>
                  <a:pt x="51102" y="157861"/>
                </a:lnTo>
                <a:lnTo>
                  <a:pt x="96012" y="153869"/>
                </a:lnTo>
                <a:lnTo>
                  <a:pt x="131509" y="143662"/>
                </a:lnTo>
                <a:lnTo>
                  <a:pt x="159847" y="129893"/>
                </a:lnTo>
                <a:lnTo>
                  <a:pt x="201314" y="103806"/>
                </a:lnTo>
                <a:lnTo>
                  <a:pt x="219543" y="94805"/>
                </a:lnTo>
                <a:lnTo>
                  <a:pt x="240785" y="88900"/>
                </a:lnTo>
                <a:lnTo>
                  <a:pt x="267853" y="86779"/>
                </a:lnTo>
                <a:lnTo>
                  <a:pt x="294942" y="88900"/>
                </a:lnTo>
                <a:lnTo>
                  <a:pt x="316198" y="94805"/>
                </a:lnTo>
                <a:lnTo>
                  <a:pt x="334439" y="103806"/>
                </a:lnTo>
                <a:lnTo>
                  <a:pt x="375918" y="129893"/>
                </a:lnTo>
                <a:lnTo>
                  <a:pt x="404263" y="143662"/>
                </a:lnTo>
                <a:lnTo>
                  <a:pt x="439771" y="153869"/>
                </a:lnTo>
                <a:lnTo>
                  <a:pt x="484692" y="157861"/>
                </a:lnTo>
                <a:lnTo>
                  <a:pt x="529612" y="153869"/>
                </a:lnTo>
                <a:lnTo>
                  <a:pt x="565117" y="143662"/>
                </a:lnTo>
                <a:lnTo>
                  <a:pt x="593461" y="129893"/>
                </a:lnTo>
                <a:lnTo>
                  <a:pt x="634945" y="103806"/>
                </a:lnTo>
                <a:lnTo>
                  <a:pt x="653186" y="94805"/>
                </a:lnTo>
                <a:lnTo>
                  <a:pt x="674442" y="88900"/>
                </a:lnTo>
                <a:lnTo>
                  <a:pt x="701532" y="86779"/>
                </a:lnTo>
                <a:lnTo>
                  <a:pt x="728616" y="88900"/>
                </a:lnTo>
                <a:lnTo>
                  <a:pt x="749872" y="94805"/>
                </a:lnTo>
                <a:lnTo>
                  <a:pt x="768112" y="103806"/>
                </a:lnTo>
                <a:lnTo>
                  <a:pt x="809592" y="129893"/>
                </a:lnTo>
                <a:lnTo>
                  <a:pt x="837941" y="143662"/>
                </a:lnTo>
                <a:lnTo>
                  <a:pt x="873451" y="153869"/>
                </a:lnTo>
                <a:lnTo>
                  <a:pt x="918372" y="157861"/>
                </a:lnTo>
                <a:lnTo>
                  <a:pt x="963301" y="153869"/>
                </a:lnTo>
                <a:lnTo>
                  <a:pt x="998814" y="143663"/>
                </a:lnTo>
                <a:lnTo>
                  <a:pt x="1027164" y="129898"/>
                </a:lnTo>
                <a:lnTo>
                  <a:pt x="1068660" y="103811"/>
                </a:lnTo>
                <a:lnTo>
                  <a:pt x="1086910" y="94807"/>
                </a:lnTo>
                <a:lnTo>
                  <a:pt x="1108176" y="88900"/>
                </a:lnTo>
                <a:lnTo>
                  <a:pt x="1135275" y="86779"/>
                </a:lnTo>
                <a:lnTo>
                  <a:pt x="1162350" y="88900"/>
                </a:lnTo>
                <a:lnTo>
                  <a:pt x="1183597" y="94805"/>
                </a:lnTo>
                <a:lnTo>
                  <a:pt x="1201832" y="103806"/>
                </a:lnTo>
                <a:lnTo>
                  <a:pt x="1243302" y="129893"/>
                </a:lnTo>
                <a:lnTo>
                  <a:pt x="1271645" y="143662"/>
                </a:lnTo>
                <a:lnTo>
                  <a:pt x="1307145" y="153869"/>
                </a:lnTo>
                <a:lnTo>
                  <a:pt x="1352052" y="157861"/>
                </a:lnTo>
                <a:lnTo>
                  <a:pt x="1396990" y="153869"/>
                </a:lnTo>
                <a:lnTo>
                  <a:pt x="1432512" y="143663"/>
                </a:lnTo>
                <a:lnTo>
                  <a:pt x="1460872" y="129898"/>
                </a:lnTo>
                <a:lnTo>
                  <a:pt x="1502387" y="103811"/>
                </a:lnTo>
                <a:lnTo>
                  <a:pt x="1520646" y="94807"/>
                </a:lnTo>
                <a:lnTo>
                  <a:pt x="1541917" y="88900"/>
                </a:lnTo>
                <a:lnTo>
                  <a:pt x="1569018" y="86779"/>
                </a:lnTo>
                <a:lnTo>
                  <a:pt x="1596161" y="88902"/>
                </a:lnTo>
                <a:lnTo>
                  <a:pt x="1617461" y="94811"/>
                </a:lnTo>
                <a:lnTo>
                  <a:pt x="1635739" y="103816"/>
                </a:lnTo>
                <a:lnTo>
                  <a:pt x="1677283" y="129903"/>
                </a:lnTo>
                <a:lnTo>
                  <a:pt x="1705658" y="143668"/>
                </a:lnTo>
                <a:lnTo>
                  <a:pt x="1741195" y="153871"/>
                </a:lnTo>
                <a:lnTo>
                  <a:pt x="1786150" y="157861"/>
                </a:lnTo>
                <a:lnTo>
                  <a:pt x="1820226" y="148835"/>
                </a:lnTo>
                <a:lnTo>
                  <a:pt x="1837252" y="127314"/>
                </a:lnTo>
                <a:lnTo>
                  <a:pt x="1837241" y="101628"/>
                </a:lnTo>
                <a:lnTo>
                  <a:pt x="1820204" y="80106"/>
                </a:lnTo>
                <a:lnTo>
                  <a:pt x="1786150" y="71081"/>
                </a:lnTo>
                <a:lnTo>
                  <a:pt x="1759010" y="68958"/>
                </a:lnTo>
                <a:lnTo>
                  <a:pt x="1737712" y="63047"/>
                </a:lnTo>
                <a:lnTo>
                  <a:pt x="1719435" y="54038"/>
                </a:lnTo>
                <a:lnTo>
                  <a:pt x="1677893" y="27946"/>
                </a:lnTo>
                <a:lnTo>
                  <a:pt x="1649520" y="14185"/>
                </a:lnTo>
                <a:lnTo>
                  <a:pt x="1613981" y="3987"/>
                </a:lnTo>
                <a:lnTo>
                  <a:pt x="1569018" y="0"/>
                </a:lnTo>
                <a:close/>
              </a:path>
            </a:pathLst>
          </a:custGeom>
          <a:solidFill>
            <a:srgbClr val="FFFFFF"/>
          </a:solidFill>
        </p:spPr>
        <p:txBody>
          <a:bodyPr wrap="square" lIns="0" tIns="0" rIns="0" bIns="0" rtlCol="0"/>
          <a:lstStyle/>
          <a:p>
            <a:endParaRPr/>
          </a:p>
        </p:txBody>
      </p:sp>
      <p:pic>
        <p:nvPicPr>
          <p:cNvPr id="3" name="Graphic 2">
            <a:extLst>
              <a:ext uri="{FF2B5EF4-FFF2-40B4-BE49-F238E27FC236}">
                <a16:creationId xmlns:a16="http://schemas.microsoft.com/office/drawing/2014/main" id="{C2643BAC-80E3-9D73-EA4C-01914B0664C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61403" y="2987675"/>
            <a:ext cx="6181294" cy="3313530"/>
          </a:xfrm>
          <a:prstGeom prst="rect">
            <a:avLst/>
          </a:prstGeom>
        </p:spPr>
      </p:pic>
    </p:spTree>
    <p:extLst>
      <p:ext uri="{BB962C8B-B14F-4D97-AF65-F5344CB8AC3E}">
        <p14:creationId xmlns:p14="http://schemas.microsoft.com/office/powerpoint/2010/main" val="2818967961"/>
      </p:ext>
    </p:extLst>
  </p:cSld>
  <p:clrMapOvr>
    <a:masterClrMapping/>
  </p:clrMapOvr>
  <p:extLst>
    <p:ext uri="{DCECCB84-F9BA-43D5-87BE-67443E8EF086}">
      <p15:sldGuideLst xmlns:p15="http://schemas.microsoft.com/office/powerpoint/2012/main">
        <p15:guide id="1" orient="horz" pos="3514">
          <p15:clr>
            <a:srgbClr val="FBAE40"/>
          </p15:clr>
        </p15:guide>
        <p15:guide id="2" pos="63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48" name="bg object 16">
            <a:extLst>
              <a:ext uri="{FF2B5EF4-FFF2-40B4-BE49-F238E27FC236}">
                <a16:creationId xmlns:a16="http://schemas.microsoft.com/office/drawing/2014/main" id="{98FD7DF1-6330-5B4D-9A77-A2886A229B7C}"/>
              </a:ext>
            </a:extLst>
          </p:cNvPr>
          <p:cNvSpPr/>
          <p:nvPr userDrawn="1"/>
        </p:nvSpPr>
        <p:spPr>
          <a:xfrm>
            <a:off x="0" y="0"/>
            <a:ext cx="20104100" cy="1045527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a:ln w="38100">
            <a:solidFill>
              <a:srgbClr val="26213F"/>
            </a:solidFill>
          </a:ln>
        </p:spPr>
        <p:txBody>
          <a:bodyPr wrap="square" lIns="0" tIns="0" rIns="0" bIns="0" rtlCol="0"/>
          <a:lstStyle/>
          <a:p>
            <a:endParaRPr sz="1092" b="0" i="0" dirty="0">
              <a:latin typeface="Poppins Light" pitchFamily="2" charset="77"/>
            </a:endParaRPr>
          </a:p>
        </p:txBody>
      </p:sp>
      <p:sp>
        <p:nvSpPr>
          <p:cNvPr id="49" name="Text Placeholder 3">
            <a:extLst>
              <a:ext uri="{FF2B5EF4-FFF2-40B4-BE49-F238E27FC236}">
                <a16:creationId xmlns:a16="http://schemas.microsoft.com/office/drawing/2014/main" id="{D3EA50B0-46C0-DF41-AEC8-A9C076562C46}"/>
              </a:ext>
            </a:extLst>
          </p:cNvPr>
          <p:cNvSpPr>
            <a:spLocks noGrp="1"/>
          </p:cNvSpPr>
          <p:nvPr>
            <p:ph type="body" sz="quarter" idx="15" hasCustomPrompt="1"/>
          </p:nvPr>
        </p:nvSpPr>
        <p:spPr>
          <a:xfrm>
            <a:off x="0" y="5689600"/>
            <a:ext cx="20104100" cy="1260475"/>
          </a:xfrm>
          <a:prstGeom prst="rect">
            <a:avLst/>
          </a:prstGeom>
        </p:spPr>
        <p:txBody>
          <a:bodyPr/>
          <a:lstStyle>
            <a:lvl1pPr algn="ctr">
              <a:defRPr sz="7500" b="1" i="1">
                <a:solidFill>
                  <a:schemeClr val="bg1"/>
                </a:solidFill>
                <a:latin typeface="Poppins" pitchFamily="2" charset="77"/>
                <a:cs typeface="Poppins" pitchFamily="2" charset="77"/>
              </a:defRPr>
            </a:lvl1pPr>
          </a:lstStyle>
          <a:p>
            <a:r>
              <a:rPr lang="en-US" dirty="0"/>
              <a:t>TITLE PAGE</a:t>
            </a:r>
          </a:p>
        </p:txBody>
      </p:sp>
      <p:sp>
        <p:nvSpPr>
          <p:cNvPr id="50" name="Text Placeholder 3">
            <a:extLst>
              <a:ext uri="{FF2B5EF4-FFF2-40B4-BE49-F238E27FC236}">
                <a16:creationId xmlns:a16="http://schemas.microsoft.com/office/drawing/2014/main" id="{B2F60820-F75D-B747-BF47-88C2FD1DAF13}"/>
              </a:ext>
            </a:extLst>
          </p:cNvPr>
          <p:cNvSpPr>
            <a:spLocks noGrp="1"/>
          </p:cNvSpPr>
          <p:nvPr>
            <p:ph type="body" sz="quarter" idx="16" hasCustomPrompt="1"/>
          </p:nvPr>
        </p:nvSpPr>
        <p:spPr>
          <a:xfrm>
            <a:off x="7194550" y="4587875"/>
            <a:ext cx="5715000" cy="1066800"/>
          </a:xfrm>
          <a:prstGeom prst="rect">
            <a:avLst/>
          </a:prstGeom>
        </p:spPr>
        <p:txBody>
          <a:bodyPr/>
          <a:lstStyle>
            <a:lvl1pPr algn="ctr">
              <a:defRPr sz="7500" b="1" i="1">
                <a:solidFill>
                  <a:srgbClr val="14ED99"/>
                </a:solidFill>
                <a:latin typeface="Poppins" pitchFamily="2" charset="77"/>
                <a:cs typeface="Poppins" pitchFamily="2" charset="77"/>
              </a:defRPr>
            </a:lvl1pPr>
          </a:lstStyle>
          <a:p>
            <a:r>
              <a:rPr lang="en-US" dirty="0"/>
              <a:t>01</a:t>
            </a:r>
          </a:p>
        </p:txBody>
      </p:sp>
    </p:spTree>
    <p:extLst>
      <p:ext uri="{BB962C8B-B14F-4D97-AF65-F5344CB8AC3E}">
        <p14:creationId xmlns:p14="http://schemas.microsoft.com/office/powerpoint/2010/main" val="3974780468"/>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Overview">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98D86016-5CA8-374A-B16A-0D42F2956CEC}"/>
              </a:ext>
            </a:extLst>
          </p:cNvPr>
          <p:cNvSpPr>
            <a:spLocks noGrp="1"/>
          </p:cNvSpPr>
          <p:nvPr>
            <p:ph type="body" sz="quarter" idx="11" hasCustomPrompt="1"/>
          </p:nvPr>
        </p:nvSpPr>
        <p:spPr>
          <a:xfrm>
            <a:off x="715964" y="2567254"/>
            <a:ext cx="11926886" cy="6155532"/>
          </a:xfrm>
          <a:prstGeom prst="rect">
            <a:avLst/>
          </a:prstGeom>
          <a:noFill/>
        </p:spPr>
        <p:txBody>
          <a:bodyPr/>
          <a:lstStyle>
            <a:lvl1pPr>
              <a:lnSpc>
                <a:spcPts val="8000"/>
              </a:lnSpc>
              <a:defRPr sz="7500" b="1" i="1" spc="-150">
                <a:solidFill>
                  <a:srgbClr val="14ED99"/>
                </a:solidFill>
                <a:latin typeface="Poppins" pitchFamily="2" charset="77"/>
                <a:cs typeface="Poppins" pitchFamily="2" charset="77"/>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dirty="0"/>
              <a:t>LOREM IPSUM </a:t>
            </a:r>
            <a:br>
              <a:rPr lang="en-GB" dirty="0"/>
            </a:br>
            <a:r>
              <a:rPr lang="en-GB" dirty="0"/>
              <a:t>DOLOR SIT AMET, CONSECTETUR ADIPISCING ELIT.</a:t>
            </a:r>
          </a:p>
          <a:p>
            <a:pPr lvl="0"/>
            <a:r>
              <a:rPr lang="en-GB" dirty="0"/>
              <a:t>DOLOR SIT AMET, CONSECTETUR</a:t>
            </a:r>
            <a:endParaRPr lang="en-US" dirty="0"/>
          </a:p>
        </p:txBody>
      </p:sp>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dirty="0"/>
              <a:t>TITLE HERE</a:t>
            </a:r>
          </a:p>
        </p:txBody>
      </p:sp>
    </p:spTree>
    <p:extLst>
      <p:ext uri="{BB962C8B-B14F-4D97-AF65-F5344CB8AC3E}">
        <p14:creationId xmlns:p14="http://schemas.microsoft.com/office/powerpoint/2010/main" val="239369937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_Overview">
    <p:spTree>
      <p:nvGrpSpPr>
        <p:cNvPr id="1" name=""/>
        <p:cNvGrpSpPr/>
        <p:nvPr/>
      </p:nvGrpSpPr>
      <p:grpSpPr>
        <a:xfrm>
          <a:off x="0" y="0"/>
          <a:ext cx="0" cy="0"/>
          <a:chOff x="0" y="0"/>
          <a:chExt cx="0" cy="0"/>
        </a:xfrm>
      </p:grpSpPr>
      <p:sp>
        <p:nvSpPr>
          <p:cNvPr id="5" name="bg object 16">
            <a:extLst>
              <a:ext uri="{FF2B5EF4-FFF2-40B4-BE49-F238E27FC236}">
                <a16:creationId xmlns:a16="http://schemas.microsoft.com/office/drawing/2014/main" id="{FAD84EE5-5B82-3741-92A2-DF6AF596A013}"/>
              </a:ext>
            </a:extLst>
          </p:cNvPr>
          <p:cNvSpPr/>
          <p:nvPr userDrawn="1"/>
        </p:nvSpPr>
        <p:spPr>
          <a:xfrm>
            <a:off x="8890" y="-1"/>
            <a:ext cx="20104100" cy="104724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4ED99"/>
          </a:solidFill>
        </p:spPr>
        <p:txBody>
          <a:bodyPr wrap="square" lIns="0" tIns="0" rIns="0" bIns="0" rtlCol="0"/>
          <a:lstStyle/>
          <a:p>
            <a:endParaRPr sz="1092" b="0" i="0" dirty="0">
              <a:latin typeface="Poppins Light" pitchFamily="2" charset="77"/>
            </a:endParaRPr>
          </a:p>
        </p:txBody>
      </p:sp>
      <p:sp>
        <p:nvSpPr>
          <p:cNvPr id="10" name="Text Placeholder 14">
            <a:extLst>
              <a:ext uri="{FF2B5EF4-FFF2-40B4-BE49-F238E27FC236}">
                <a16:creationId xmlns:a16="http://schemas.microsoft.com/office/drawing/2014/main" id="{98D86016-5CA8-374A-B16A-0D42F2956CEC}"/>
              </a:ext>
            </a:extLst>
          </p:cNvPr>
          <p:cNvSpPr>
            <a:spLocks noGrp="1"/>
          </p:cNvSpPr>
          <p:nvPr>
            <p:ph type="body" sz="quarter" idx="11" hasCustomPrompt="1"/>
          </p:nvPr>
        </p:nvSpPr>
        <p:spPr>
          <a:xfrm>
            <a:off x="715964" y="2567254"/>
            <a:ext cx="11926886" cy="6155532"/>
          </a:xfrm>
          <a:prstGeom prst="rect">
            <a:avLst/>
          </a:prstGeom>
          <a:noFill/>
        </p:spPr>
        <p:txBody>
          <a:bodyPr/>
          <a:lstStyle>
            <a:lvl1pPr>
              <a:lnSpc>
                <a:spcPts val="8000"/>
              </a:lnSpc>
              <a:defRPr sz="7500" b="1" i="1" spc="-150">
                <a:solidFill>
                  <a:schemeClr val="bg1"/>
                </a:solidFill>
                <a:latin typeface="Poppins" pitchFamily="2" charset="77"/>
                <a:cs typeface="Poppins" pitchFamily="2" charset="77"/>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dirty="0"/>
              <a:t>LOREM IPSUM </a:t>
            </a:r>
            <a:br>
              <a:rPr lang="en-GB" dirty="0"/>
            </a:br>
            <a:r>
              <a:rPr lang="en-GB" dirty="0"/>
              <a:t>DOLOR SIT AMET, CONSECTETUR ADIPISCING ELIT.</a:t>
            </a:r>
          </a:p>
          <a:p>
            <a:pPr lvl="0"/>
            <a:r>
              <a:rPr lang="en-GB" dirty="0"/>
              <a:t>DOLOR SIT AMET, CONSECTETUR</a:t>
            </a:r>
            <a:endParaRPr lang="en-US" dirty="0"/>
          </a:p>
        </p:txBody>
      </p:sp>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chemeClr val="bg1"/>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dirty="0"/>
              <a:t>TITLE HERE</a:t>
            </a:r>
          </a:p>
        </p:txBody>
      </p:sp>
    </p:spTree>
    <p:extLst>
      <p:ext uri="{BB962C8B-B14F-4D97-AF65-F5344CB8AC3E}">
        <p14:creationId xmlns:p14="http://schemas.microsoft.com/office/powerpoint/2010/main" val="206790059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Overview">
    <p:spTree>
      <p:nvGrpSpPr>
        <p:cNvPr id="1" name=""/>
        <p:cNvGrpSpPr/>
        <p:nvPr/>
      </p:nvGrpSpPr>
      <p:grpSpPr>
        <a:xfrm>
          <a:off x="0" y="0"/>
          <a:ext cx="0" cy="0"/>
          <a:chOff x="0" y="0"/>
          <a:chExt cx="0" cy="0"/>
        </a:xfrm>
      </p:grpSpPr>
      <p:sp>
        <p:nvSpPr>
          <p:cNvPr id="6" name="bg object 16">
            <a:extLst>
              <a:ext uri="{FF2B5EF4-FFF2-40B4-BE49-F238E27FC236}">
                <a16:creationId xmlns:a16="http://schemas.microsoft.com/office/drawing/2014/main" id="{0769DE1E-0D1F-C547-901F-EF698F48600E}"/>
              </a:ext>
            </a:extLst>
          </p:cNvPr>
          <p:cNvSpPr/>
          <p:nvPr userDrawn="1"/>
        </p:nvSpPr>
        <p:spPr>
          <a:xfrm>
            <a:off x="0" y="-60326"/>
            <a:ext cx="20104100" cy="105336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a:ln w="12700">
            <a:solidFill>
              <a:srgbClr val="27203E"/>
            </a:solidFill>
          </a:ln>
        </p:spPr>
        <p:txBody>
          <a:bodyPr wrap="square" lIns="0" tIns="0" rIns="0" bIns="0" rtlCol="0"/>
          <a:lstStyle/>
          <a:p>
            <a:endParaRPr sz="1092" b="0" i="0" dirty="0">
              <a:latin typeface="Poppins Light" pitchFamily="2" charset="77"/>
            </a:endParaRPr>
          </a:p>
        </p:txBody>
      </p:sp>
      <p:sp>
        <p:nvSpPr>
          <p:cNvPr id="10" name="Text Placeholder 14">
            <a:extLst>
              <a:ext uri="{FF2B5EF4-FFF2-40B4-BE49-F238E27FC236}">
                <a16:creationId xmlns:a16="http://schemas.microsoft.com/office/drawing/2014/main" id="{98D86016-5CA8-374A-B16A-0D42F2956CEC}"/>
              </a:ext>
            </a:extLst>
          </p:cNvPr>
          <p:cNvSpPr>
            <a:spLocks noGrp="1"/>
          </p:cNvSpPr>
          <p:nvPr>
            <p:ph type="body" sz="quarter" idx="11" hasCustomPrompt="1"/>
          </p:nvPr>
        </p:nvSpPr>
        <p:spPr>
          <a:xfrm>
            <a:off x="715964" y="2567253"/>
            <a:ext cx="11926804" cy="7202217"/>
          </a:xfrm>
          <a:prstGeom prst="rect">
            <a:avLst/>
          </a:prstGeom>
          <a:noFill/>
        </p:spPr>
        <p:txBody>
          <a:bodyPr/>
          <a:lstStyle>
            <a:lvl1pPr>
              <a:lnSpc>
                <a:spcPts val="8000"/>
              </a:lnSpc>
              <a:defRPr sz="7500" b="1" i="1" spc="-150">
                <a:solidFill>
                  <a:srgbClr val="14ED99"/>
                </a:solidFill>
                <a:latin typeface="Poppins" pitchFamily="2" charset="77"/>
                <a:cs typeface="Poppins" pitchFamily="2" charset="77"/>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dirty="0"/>
              <a:t>LOREM IPSUM </a:t>
            </a:r>
            <a:br>
              <a:rPr lang="en-GB" dirty="0"/>
            </a:br>
            <a:r>
              <a:rPr lang="en-GB" dirty="0"/>
              <a:t>DOLOR SIT AMET, CONSECTETUR ADIPISCING ELIT.</a:t>
            </a:r>
          </a:p>
          <a:p>
            <a:pPr lvl="0"/>
            <a:r>
              <a:rPr lang="en-GB" dirty="0"/>
              <a:t>DOLOR SIT AMET, CONSECTETUR</a:t>
            </a:r>
            <a:endParaRPr lang="en-US" dirty="0"/>
          </a:p>
        </p:txBody>
      </p:sp>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chemeClr val="bg1"/>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chemeClr val="bg1"/>
                </a:solidFill>
                <a:latin typeface="Poppins" pitchFamily="2" charset="77"/>
                <a:cs typeface="Poppins" pitchFamily="2" charset="77"/>
              </a:defRPr>
            </a:lvl1pPr>
          </a:lstStyle>
          <a:p>
            <a:pPr lvl="0"/>
            <a:r>
              <a:rPr lang="en-GB" dirty="0"/>
              <a:t>TITLE HERE</a:t>
            </a:r>
          </a:p>
        </p:txBody>
      </p:sp>
    </p:spTree>
    <p:extLst>
      <p:ext uri="{BB962C8B-B14F-4D97-AF65-F5344CB8AC3E}">
        <p14:creationId xmlns:p14="http://schemas.microsoft.com/office/powerpoint/2010/main" val="82367327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4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6" name="Text Placeholder 2">
            <a:extLst>
              <a:ext uri="{FF2B5EF4-FFF2-40B4-BE49-F238E27FC236}">
                <a16:creationId xmlns:a16="http://schemas.microsoft.com/office/drawing/2014/main" id="{F8EF12B4-8131-604D-87C7-AE4CB0F793B6}"/>
              </a:ext>
            </a:extLst>
          </p:cNvPr>
          <p:cNvSpPr>
            <a:spLocks noGrp="1"/>
          </p:cNvSpPr>
          <p:nvPr>
            <p:ph type="body" sz="quarter" idx="11" hasCustomPrompt="1"/>
          </p:nvPr>
        </p:nvSpPr>
        <p:spPr>
          <a:xfrm>
            <a:off x="744972" y="2575140"/>
            <a:ext cx="8773678" cy="7270534"/>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endParaRPr lang="en-GB" dirty="0"/>
          </a:p>
          <a:p>
            <a:pPr lvl="0"/>
            <a:endParaRPr lang="en-GB" dirty="0"/>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endParaRPr lang="en-GB" dirty="0"/>
          </a:p>
          <a:p>
            <a:pPr lvl="0"/>
            <a:endParaRPr lang="en-GB" dirty="0"/>
          </a:p>
          <a:p>
            <a:pPr marL="0" marR="0" lvl="0" indent="0" defTabSz="914400" eaLnBrk="1" fontAlgn="auto" latinLnBrk="0" hangingPunct="1">
              <a:lnSpc>
                <a:spcPct val="100000"/>
              </a:lnSpc>
              <a:spcBef>
                <a:spcPts val="0"/>
              </a:spcBef>
              <a:spcAft>
                <a:spcPts val="0"/>
              </a:spcAft>
              <a:buClr>
                <a:srgbClr val="282727"/>
              </a:buClr>
              <a:buSzPct val="120000"/>
              <a:buFontTx/>
              <a:buNone/>
              <a:tabLst/>
              <a:defRPr/>
            </a:pP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a:t>
            </a:r>
          </a:p>
          <a:p>
            <a:pPr lvl="0"/>
            <a:endParaRPr lang="en-GB" dirty="0"/>
          </a:p>
          <a:p>
            <a:pPr lvl="0"/>
            <a:endParaRPr lang="en-GB" dirty="0"/>
          </a:p>
          <a:p>
            <a:pPr lvl="0"/>
            <a:endParaRPr lang="en-GB" dirty="0"/>
          </a:p>
        </p:txBody>
      </p:sp>
      <p:sp>
        <p:nvSpPr>
          <p:cNvPr id="8" name="Text Placeholder 2">
            <a:extLst>
              <a:ext uri="{FF2B5EF4-FFF2-40B4-BE49-F238E27FC236}">
                <a16:creationId xmlns:a16="http://schemas.microsoft.com/office/drawing/2014/main" id="{7103A1AE-9223-F143-81CC-F5707BBCBEF1}"/>
              </a:ext>
            </a:extLst>
          </p:cNvPr>
          <p:cNvSpPr>
            <a:spLocks noGrp="1"/>
          </p:cNvSpPr>
          <p:nvPr>
            <p:ph type="body" sz="quarter" idx="16" hasCustomPrompt="1"/>
          </p:nvPr>
        </p:nvSpPr>
        <p:spPr>
          <a:xfrm>
            <a:off x="10549372" y="2575140"/>
            <a:ext cx="8773678" cy="7270534"/>
          </a:xfrm>
          <a:prstGeom prst="rect">
            <a:avLst/>
          </a:prstGeom>
        </p:spPr>
        <p:txBody>
          <a:bodyPr/>
          <a:lstStyle>
            <a:lvl1pPr marL="342900" marR="0" indent="-342900" defTabSz="914400" eaLnBrk="1" fontAlgn="auto" latinLnBrk="0" hangingPunct="1">
              <a:lnSpc>
                <a:spcPct val="100000"/>
              </a:lnSpc>
              <a:spcBef>
                <a:spcPts val="0"/>
              </a:spcBef>
              <a:spcAft>
                <a:spcPts val="0"/>
              </a:spcAft>
              <a:buClr>
                <a:srgbClr val="F70059"/>
              </a:buClr>
              <a:buSzPct val="130000"/>
              <a:buFont typeface="Wingdings" pitchFamily="2" charset="2"/>
              <a:buChar char="§"/>
              <a:tabLst/>
              <a:defRPr sz="2000" b="0" i="1">
                <a:solidFill>
                  <a:srgbClr val="26213F"/>
                </a:solidFill>
                <a:latin typeface="Poppins Light" pitchFamily="2"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endParaRPr lang="en-GB" dirty="0"/>
          </a:p>
          <a:p>
            <a:pPr lvl="0"/>
            <a:endParaRPr lang="en-GB" dirty="0"/>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
            </a:r>
            <a:endParaRPr lang="en-GB" dirty="0"/>
          </a:p>
          <a:p>
            <a:pPr lvl="0"/>
            <a:endParaRPr lang="en-GB" dirty="0"/>
          </a:p>
          <a:p>
            <a:pPr marL="342900" marR="0" lvl="0" indent="-342900" defTabSz="914400" eaLnBrk="1" fontAlgn="auto" latinLnBrk="0" hangingPunct="1">
              <a:lnSpc>
                <a:spcPct val="100000"/>
              </a:lnSpc>
              <a:spcBef>
                <a:spcPts val="0"/>
              </a:spcBef>
              <a:spcAft>
                <a:spcPts val="0"/>
              </a:spcAft>
              <a:buClr>
                <a:srgbClr val="F70059"/>
              </a:buClr>
              <a:buSzPct val="120000"/>
              <a:buFont typeface="Wingdings" pitchFamily="2" charset="2"/>
              <a:buChar char="§"/>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Cras sit</a:t>
            </a:r>
          </a:p>
          <a:p>
            <a:pPr lvl="0"/>
            <a:endParaRPr lang="en-GB" dirty="0"/>
          </a:p>
          <a:p>
            <a:pPr lvl="0"/>
            <a:endParaRPr lang="en-GB" dirty="0"/>
          </a:p>
        </p:txBody>
      </p:sp>
      <p:sp>
        <p:nvSpPr>
          <p:cNvPr id="7" name="Text Placeholder 2">
            <a:extLst>
              <a:ext uri="{FF2B5EF4-FFF2-40B4-BE49-F238E27FC236}">
                <a16:creationId xmlns:a16="http://schemas.microsoft.com/office/drawing/2014/main" id="{F050255E-9D1D-D94B-AF0B-B0CF1A67CCA3}"/>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dirty="0"/>
              <a:t>TITLE HERE</a:t>
            </a:r>
          </a:p>
        </p:txBody>
      </p:sp>
    </p:spTree>
    <p:extLst>
      <p:ext uri="{BB962C8B-B14F-4D97-AF65-F5344CB8AC3E}">
        <p14:creationId xmlns:p14="http://schemas.microsoft.com/office/powerpoint/2010/main" val="4106377204"/>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4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7" name="Text Placeholder 2">
            <a:extLst>
              <a:ext uri="{FF2B5EF4-FFF2-40B4-BE49-F238E27FC236}">
                <a16:creationId xmlns:a16="http://schemas.microsoft.com/office/drawing/2014/main" id="{F050255E-9D1D-D94B-AF0B-B0CF1A67CCA3}"/>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dirty="0"/>
              <a:t>TITLE HERE</a:t>
            </a:r>
          </a:p>
        </p:txBody>
      </p:sp>
    </p:spTree>
    <p:extLst>
      <p:ext uri="{BB962C8B-B14F-4D97-AF65-F5344CB8AC3E}">
        <p14:creationId xmlns:p14="http://schemas.microsoft.com/office/powerpoint/2010/main" val="3591064596"/>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3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6" name="Text Placeholder 2">
            <a:extLst>
              <a:ext uri="{FF2B5EF4-FFF2-40B4-BE49-F238E27FC236}">
                <a16:creationId xmlns:a16="http://schemas.microsoft.com/office/drawing/2014/main" id="{F8EF12B4-8131-604D-87C7-AE4CB0F793B6}"/>
              </a:ext>
            </a:extLst>
          </p:cNvPr>
          <p:cNvSpPr>
            <a:spLocks noGrp="1"/>
          </p:cNvSpPr>
          <p:nvPr>
            <p:ph type="body" sz="quarter" idx="11" hasCustomPrompt="1"/>
          </p:nvPr>
        </p:nvSpPr>
        <p:spPr>
          <a:xfrm>
            <a:off x="744972" y="2575140"/>
            <a:ext cx="8773678" cy="7270534"/>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endParaRPr lang="en-GB" dirty="0"/>
          </a:p>
          <a:p>
            <a:pPr lvl="0"/>
            <a:endParaRPr lang="en-GB" dirty="0"/>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endParaRPr lang="en-GB" dirty="0"/>
          </a:p>
          <a:p>
            <a:pPr lvl="0"/>
            <a:endParaRPr lang="en-GB" dirty="0"/>
          </a:p>
          <a:p>
            <a:pPr marL="0" marR="0" lvl="0" indent="0" defTabSz="914400" eaLnBrk="1" fontAlgn="auto" latinLnBrk="0" hangingPunct="1">
              <a:lnSpc>
                <a:spcPct val="100000"/>
              </a:lnSpc>
              <a:spcBef>
                <a:spcPts val="0"/>
              </a:spcBef>
              <a:spcAft>
                <a:spcPts val="0"/>
              </a:spcAft>
              <a:buClr>
                <a:srgbClr val="282727"/>
              </a:buClr>
              <a:buSzPct val="120000"/>
              <a:buFontTx/>
              <a:buNone/>
              <a:tabLst/>
              <a:defRPr/>
            </a:pP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a:t>
            </a:r>
          </a:p>
          <a:p>
            <a:pPr lvl="0"/>
            <a:endParaRPr lang="en-GB" dirty="0"/>
          </a:p>
          <a:p>
            <a:pPr lvl="0"/>
            <a:endParaRPr lang="en-GB" dirty="0"/>
          </a:p>
          <a:p>
            <a:pPr lvl="0"/>
            <a:endParaRPr lang="en-GB" dirty="0"/>
          </a:p>
        </p:txBody>
      </p:sp>
      <p:sp>
        <p:nvSpPr>
          <p:cNvPr id="8" name="Text Placeholder 2">
            <a:extLst>
              <a:ext uri="{FF2B5EF4-FFF2-40B4-BE49-F238E27FC236}">
                <a16:creationId xmlns:a16="http://schemas.microsoft.com/office/drawing/2014/main" id="{7103A1AE-9223-F143-81CC-F5707BBCBEF1}"/>
              </a:ext>
            </a:extLst>
          </p:cNvPr>
          <p:cNvSpPr>
            <a:spLocks noGrp="1"/>
          </p:cNvSpPr>
          <p:nvPr>
            <p:ph type="body" sz="quarter" idx="16" hasCustomPrompt="1"/>
          </p:nvPr>
        </p:nvSpPr>
        <p:spPr>
          <a:xfrm>
            <a:off x="10549372" y="2575140"/>
            <a:ext cx="8773678" cy="7270534"/>
          </a:xfrm>
          <a:prstGeom prst="rect">
            <a:avLst/>
          </a:prstGeom>
        </p:spPr>
        <p:txBody>
          <a:bodyPr/>
          <a:lstStyle>
            <a:lvl1pPr marL="342900" marR="0" indent="-342900" defTabSz="914400" eaLnBrk="1" fontAlgn="auto" latinLnBrk="0" hangingPunct="1">
              <a:lnSpc>
                <a:spcPct val="100000"/>
              </a:lnSpc>
              <a:spcBef>
                <a:spcPts val="0"/>
              </a:spcBef>
              <a:spcAft>
                <a:spcPts val="0"/>
              </a:spcAft>
              <a:buClr>
                <a:srgbClr val="F70059"/>
              </a:buClr>
              <a:buSzPct val="130000"/>
              <a:buFont typeface="Wingdings" pitchFamily="2" charset="2"/>
              <a:buChar char="§"/>
              <a:tabLst/>
              <a:defRPr sz="2000" b="0" i="1">
                <a:solidFill>
                  <a:srgbClr val="26213F"/>
                </a:solidFill>
                <a:latin typeface="Poppins Light" pitchFamily="2"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endParaRPr lang="en-GB" dirty="0"/>
          </a:p>
          <a:p>
            <a:pPr lvl="0"/>
            <a:endParaRPr lang="en-GB" dirty="0"/>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
            </a:r>
            <a:endParaRPr lang="en-GB" dirty="0"/>
          </a:p>
          <a:p>
            <a:pPr lvl="0"/>
            <a:endParaRPr lang="en-GB" dirty="0"/>
          </a:p>
          <a:p>
            <a:pPr marL="342900" marR="0" lvl="0" indent="-342900" defTabSz="914400" eaLnBrk="1" fontAlgn="auto" latinLnBrk="0" hangingPunct="1">
              <a:lnSpc>
                <a:spcPct val="100000"/>
              </a:lnSpc>
              <a:spcBef>
                <a:spcPts val="0"/>
              </a:spcBef>
              <a:spcAft>
                <a:spcPts val="0"/>
              </a:spcAft>
              <a:buClr>
                <a:srgbClr val="F70059"/>
              </a:buClr>
              <a:buSzPct val="120000"/>
              <a:buFont typeface="Wingdings" pitchFamily="2" charset="2"/>
              <a:buChar char="§"/>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Cras sit</a:t>
            </a:r>
          </a:p>
          <a:p>
            <a:pPr lvl="0"/>
            <a:endParaRPr lang="en-GB" dirty="0"/>
          </a:p>
          <a:p>
            <a:pPr lvl="0"/>
            <a:endParaRPr lang="en-GB" dirty="0"/>
          </a:p>
        </p:txBody>
      </p:sp>
      <p:sp>
        <p:nvSpPr>
          <p:cNvPr id="7" name="Text Placeholder 2">
            <a:extLst>
              <a:ext uri="{FF2B5EF4-FFF2-40B4-BE49-F238E27FC236}">
                <a16:creationId xmlns:a16="http://schemas.microsoft.com/office/drawing/2014/main" id="{F050255E-9D1D-D94B-AF0B-B0CF1A67CCA3}"/>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dirty="0"/>
              <a:t>TITLE HERE</a:t>
            </a:r>
          </a:p>
        </p:txBody>
      </p:sp>
    </p:spTree>
    <p:extLst>
      <p:ext uri="{BB962C8B-B14F-4D97-AF65-F5344CB8AC3E}">
        <p14:creationId xmlns:p14="http://schemas.microsoft.com/office/powerpoint/2010/main" val="352808956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0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2" y="2987675"/>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7" name="Text Placeholder 2">
            <a:extLst>
              <a:ext uri="{FF2B5EF4-FFF2-40B4-BE49-F238E27FC236}">
                <a16:creationId xmlns:a16="http://schemas.microsoft.com/office/drawing/2014/main" id="{F050255E-9D1D-D94B-AF0B-B0CF1A67CCA3}"/>
              </a:ext>
            </a:extLst>
          </p:cNvPr>
          <p:cNvSpPr>
            <a:spLocks noGrp="1"/>
          </p:cNvSpPr>
          <p:nvPr>
            <p:ph type="body" sz="quarter" idx="15" hasCustomPrompt="1"/>
          </p:nvPr>
        </p:nvSpPr>
        <p:spPr>
          <a:xfrm>
            <a:off x="715882" y="930278"/>
            <a:ext cx="8802768" cy="761998"/>
          </a:xfrm>
          <a:prstGeom prst="rect">
            <a:avLst/>
          </a:prstGeom>
        </p:spPr>
        <p:txBody>
          <a:bodyPr/>
          <a:lstStyle>
            <a:lvl1pPr>
              <a:defRPr sz="4200" b="1" i="1">
                <a:solidFill>
                  <a:srgbClr val="26213F"/>
                </a:solidFill>
                <a:latin typeface="Poppins" pitchFamily="2" charset="77"/>
                <a:cs typeface="Poppins" pitchFamily="2" charset="77"/>
              </a:defRPr>
            </a:lvl1pPr>
          </a:lstStyle>
          <a:p>
            <a:pPr lvl="0"/>
            <a:r>
              <a:rPr lang="en-GB" dirty="0"/>
              <a:t>TITLE HERE</a:t>
            </a:r>
          </a:p>
        </p:txBody>
      </p:sp>
      <p:sp>
        <p:nvSpPr>
          <p:cNvPr id="9" name="Text Placeholder 2">
            <a:extLst>
              <a:ext uri="{FF2B5EF4-FFF2-40B4-BE49-F238E27FC236}">
                <a16:creationId xmlns:a16="http://schemas.microsoft.com/office/drawing/2014/main" id="{611D89B8-776E-7B43-A963-AC75C8FDFAB3}"/>
              </a:ext>
            </a:extLst>
          </p:cNvPr>
          <p:cNvSpPr>
            <a:spLocks noGrp="1"/>
          </p:cNvSpPr>
          <p:nvPr>
            <p:ph type="body" sz="quarter" idx="16" hasCustomPrompt="1"/>
          </p:nvPr>
        </p:nvSpPr>
        <p:spPr>
          <a:xfrm>
            <a:off x="744972" y="4308055"/>
            <a:ext cx="8773678" cy="4343400"/>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endParaRPr lang="en-GB" dirty="0"/>
          </a:p>
          <a:p>
            <a:pPr lvl="0"/>
            <a:endParaRPr lang="en-GB" dirty="0"/>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Cras sit </a:t>
            </a:r>
            <a:r>
              <a:rPr lang="en-GB" dirty="0" err="1"/>
              <a:t>amet</a:t>
            </a:r>
            <a:r>
              <a:rPr lang="en-GB" dirty="0"/>
              <a:t> </a:t>
            </a:r>
            <a:r>
              <a:rPr lang="en-GB" dirty="0" err="1"/>
              <a:t>neque</a:t>
            </a:r>
            <a:r>
              <a:rPr lang="en-GB" dirty="0"/>
              <a:t> dui. </a:t>
            </a:r>
          </a:p>
        </p:txBody>
      </p:sp>
      <p:sp>
        <p:nvSpPr>
          <p:cNvPr id="11" name="Picture Placeholder 18">
            <a:extLst>
              <a:ext uri="{FF2B5EF4-FFF2-40B4-BE49-F238E27FC236}">
                <a16:creationId xmlns:a16="http://schemas.microsoft.com/office/drawing/2014/main" id="{1A0DA1DB-4758-AA46-B91A-6220096FC09D}"/>
              </a:ext>
            </a:extLst>
          </p:cNvPr>
          <p:cNvSpPr>
            <a:spLocks noGrp="1"/>
          </p:cNvSpPr>
          <p:nvPr>
            <p:ph type="pic" sz="quarter" idx="14"/>
          </p:nvPr>
        </p:nvSpPr>
        <p:spPr>
          <a:xfrm>
            <a:off x="10052050" y="-1"/>
            <a:ext cx="10052050" cy="10476000"/>
          </a:xfrm>
          <a:prstGeom prst="rect">
            <a:avLst/>
          </a:prstGeom>
        </p:spPr>
        <p:txBody>
          <a:bodyPr/>
          <a:lstStyle>
            <a:lvl1pPr>
              <a:defRPr b="1" i="0">
                <a:latin typeface="Poppins SemiBold" pitchFamily="2" charset="77"/>
              </a:defRPr>
            </a:lvl1pPr>
          </a:lstStyle>
          <a:p>
            <a:endParaRPr lang="en-US" dirty="0"/>
          </a:p>
        </p:txBody>
      </p:sp>
      <p:sp>
        <p:nvSpPr>
          <p:cNvPr id="2" name="Text Placeholder 2">
            <a:extLst>
              <a:ext uri="{FF2B5EF4-FFF2-40B4-BE49-F238E27FC236}">
                <a16:creationId xmlns:a16="http://schemas.microsoft.com/office/drawing/2014/main" id="{D351EA56-1FAE-F437-05C1-DCB7627A80DC}"/>
              </a:ext>
            </a:extLst>
          </p:cNvPr>
          <p:cNvSpPr>
            <a:spLocks noGrp="1"/>
          </p:cNvSpPr>
          <p:nvPr>
            <p:ph type="body" sz="quarter" idx="17" hasCustomPrompt="1"/>
          </p:nvPr>
        </p:nvSpPr>
        <p:spPr>
          <a:xfrm>
            <a:off x="744972" y="3457365"/>
            <a:ext cx="8773678" cy="533400"/>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600" b="1" i="1">
                <a:solidFill>
                  <a:srgbClr val="26213F"/>
                </a:solidFill>
                <a:latin typeface="Poppins" pitchFamily="2" charset="77"/>
                <a:cs typeface="Poppins" pitchFamily="2" charset="77"/>
              </a:defRPr>
            </a:lvl1pPr>
          </a:lstStyle>
          <a:p>
            <a:pPr lvl="0"/>
            <a:r>
              <a:rPr lang="en-GB" dirty="0"/>
              <a:t>Lorem</a:t>
            </a:r>
          </a:p>
        </p:txBody>
      </p:sp>
      <p:sp>
        <p:nvSpPr>
          <p:cNvPr id="3" name="Text Placeholder 2">
            <a:extLst>
              <a:ext uri="{FF2B5EF4-FFF2-40B4-BE49-F238E27FC236}">
                <a16:creationId xmlns:a16="http://schemas.microsoft.com/office/drawing/2014/main" id="{600B1FAF-2B84-CE97-3F72-934A75A4DF05}"/>
              </a:ext>
            </a:extLst>
          </p:cNvPr>
          <p:cNvSpPr>
            <a:spLocks noGrp="1"/>
          </p:cNvSpPr>
          <p:nvPr>
            <p:ph type="body" sz="quarter" idx="18" hasCustomPrompt="1"/>
          </p:nvPr>
        </p:nvSpPr>
        <p:spPr>
          <a:xfrm>
            <a:off x="715882" y="1693160"/>
            <a:ext cx="8802768" cy="761998"/>
          </a:xfrm>
          <a:prstGeom prst="rect">
            <a:avLst/>
          </a:prstGeom>
        </p:spPr>
        <p:txBody>
          <a:bodyPr/>
          <a:lstStyle>
            <a:lvl1pPr>
              <a:defRPr sz="5000" b="1" i="1">
                <a:solidFill>
                  <a:srgbClr val="26213F"/>
                </a:solidFill>
                <a:latin typeface="Poppins" pitchFamily="2" charset="77"/>
                <a:cs typeface="Poppins" pitchFamily="2" charset="77"/>
              </a:defRPr>
            </a:lvl1pPr>
          </a:lstStyle>
          <a:p>
            <a:pPr lvl="0"/>
            <a:r>
              <a:rPr lang="en-GB" dirty="0"/>
              <a:t>TITLE HERE</a:t>
            </a:r>
          </a:p>
        </p:txBody>
      </p:sp>
    </p:spTree>
    <p:extLst>
      <p:ext uri="{BB962C8B-B14F-4D97-AF65-F5344CB8AC3E}">
        <p14:creationId xmlns:p14="http://schemas.microsoft.com/office/powerpoint/2010/main" val="209561102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sv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2223A46-F1D3-9C0A-2D49-E3B147F6CDDB}"/>
              </a:ext>
            </a:extLst>
          </p:cNvPr>
          <p:cNvGrpSpPr/>
          <p:nvPr userDrawn="1"/>
        </p:nvGrpSpPr>
        <p:grpSpPr>
          <a:xfrm>
            <a:off x="0" y="10386550"/>
            <a:ext cx="20104100" cy="1021189"/>
            <a:chOff x="146050" y="9682107"/>
            <a:chExt cx="20104100" cy="1021189"/>
          </a:xfrm>
        </p:grpSpPr>
        <p:sp>
          <p:nvSpPr>
            <p:cNvPr id="15" name="bg object 16">
              <a:extLst>
                <a:ext uri="{FF2B5EF4-FFF2-40B4-BE49-F238E27FC236}">
                  <a16:creationId xmlns:a16="http://schemas.microsoft.com/office/drawing/2014/main" id="{1E23DB2D-E8DA-F442-B0AC-990F11144D17}"/>
                </a:ext>
              </a:extLst>
            </p:cNvPr>
            <p:cNvSpPr/>
            <p:nvPr userDrawn="1"/>
          </p:nvSpPr>
          <p:spPr>
            <a:xfrm>
              <a:off x="146050" y="9769475"/>
              <a:ext cx="20104100" cy="846455"/>
            </a:xfrm>
            <a:custGeom>
              <a:avLst/>
              <a:gdLst/>
              <a:ahLst/>
              <a:cxnLst/>
              <a:rect l="l" t="t" r="r" b="b"/>
              <a:pathLst>
                <a:path w="20104100" h="846454">
                  <a:moveTo>
                    <a:pt x="20104099" y="0"/>
                  </a:moveTo>
                  <a:lnTo>
                    <a:pt x="0" y="0"/>
                  </a:lnTo>
                  <a:lnTo>
                    <a:pt x="0" y="846131"/>
                  </a:lnTo>
                  <a:lnTo>
                    <a:pt x="20104099" y="846131"/>
                  </a:lnTo>
                  <a:lnTo>
                    <a:pt x="20104099" y="0"/>
                  </a:lnTo>
                  <a:close/>
                </a:path>
              </a:pathLst>
            </a:custGeom>
            <a:solidFill>
              <a:srgbClr val="26213F"/>
            </a:solidFill>
          </p:spPr>
          <p:txBody>
            <a:bodyPr wrap="square" lIns="0" tIns="0" rIns="0" bIns="0" rtlCol="0"/>
            <a:lstStyle/>
            <a:p>
              <a:endParaRPr sz="1092" b="0" i="0" dirty="0">
                <a:latin typeface="Poppins Light" pitchFamily="2" charset="77"/>
              </a:endParaRPr>
            </a:p>
          </p:txBody>
        </p:sp>
        <p:pic>
          <p:nvPicPr>
            <p:cNvPr id="4" name="Graphic 3">
              <a:extLst>
                <a:ext uri="{FF2B5EF4-FFF2-40B4-BE49-F238E27FC236}">
                  <a16:creationId xmlns:a16="http://schemas.microsoft.com/office/drawing/2014/main" id="{6B577045-3E3E-ABA9-969A-1E7C27C46FA7}"/>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65150" y="9682107"/>
              <a:ext cx="1905000" cy="1021189"/>
            </a:xfrm>
            <a:prstGeom prst="rect">
              <a:avLst/>
            </a:prstGeom>
          </p:spPr>
        </p:pic>
      </p:grpSp>
      <p:pic>
        <p:nvPicPr>
          <p:cNvPr id="13" name="Graphic 12">
            <a:extLst>
              <a:ext uri="{FF2B5EF4-FFF2-40B4-BE49-F238E27FC236}">
                <a16:creationId xmlns:a16="http://schemas.microsoft.com/office/drawing/2014/main" id="{1BFECEA8-3B4A-6B0C-3086-FD7545CF64A2}"/>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8586450" y="10473683"/>
            <a:ext cx="1517650" cy="860002"/>
          </a:xfrm>
          <a:prstGeom prst="rect">
            <a:avLst/>
          </a:prstGeom>
        </p:spPr>
      </p:pic>
      <p:sp>
        <p:nvSpPr>
          <p:cNvPr id="9" name="Holder 4">
            <a:extLst>
              <a:ext uri="{FF2B5EF4-FFF2-40B4-BE49-F238E27FC236}">
                <a16:creationId xmlns:a16="http://schemas.microsoft.com/office/drawing/2014/main" id="{11D47F15-D911-AC4F-8494-F82BF8873B42}"/>
              </a:ext>
            </a:extLst>
          </p:cNvPr>
          <p:cNvSpPr txBox="1">
            <a:spLocks/>
          </p:cNvSpPr>
          <p:nvPr userDrawn="1"/>
        </p:nvSpPr>
        <p:spPr>
          <a:xfrm>
            <a:off x="18357850" y="10712528"/>
            <a:ext cx="1136728" cy="346249"/>
          </a:xfrm>
          <a:prstGeom prst="rect">
            <a:avLst/>
          </a:prstGeom>
        </p:spPr>
        <p:txBody>
          <a:bodyPr lIns="0" tIns="0" rIns="0" bIns="0"/>
          <a:lstStyle>
            <a:defPPr>
              <a:defRPr lang="en-US"/>
            </a:defPPr>
            <a:lvl1pPr marL="0" algn="r" defTabSz="914400" rtl="0" eaLnBrk="1" latinLnBrk="0" hangingPunct="1">
              <a:defRPr sz="2250" b="1" i="0" kern="1200">
                <a:solidFill>
                  <a:schemeClr val="bg1"/>
                </a:solidFill>
                <a:latin typeface="Proxima Nova Semibold" panose="02000506030000020004" pitchFamily="2" charset="0"/>
                <a:ea typeface="+mn-ea"/>
                <a:cs typeface="Poppi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326">
              <a:spcBef>
                <a:spcPts val="219"/>
              </a:spcBef>
            </a:pPr>
            <a:fld id="{81D60167-4931-47E6-BA6A-407CBD079E47}" type="slidenum">
              <a:rPr lang="en-GB" sz="2249" b="0" i="0" smtClean="0">
                <a:solidFill>
                  <a:srgbClr val="26213F"/>
                </a:solidFill>
                <a:latin typeface="Poppins" pitchFamily="2" charset="77"/>
                <a:cs typeface="Poppins" pitchFamily="2" charset="77"/>
              </a:rPr>
              <a:pPr marL="60326">
                <a:spcBef>
                  <a:spcPts val="219"/>
                </a:spcBef>
              </a:pPr>
              <a:t>‹#›</a:t>
            </a:fld>
            <a:endParaRPr lang="en-GB" sz="2249" b="0" i="0" dirty="0">
              <a:solidFill>
                <a:srgbClr val="26213F"/>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61AFD14E-4060-9D46-86C7-B257EB292C8F}"/>
              </a:ext>
            </a:extLst>
          </p:cNvPr>
          <p:cNvSpPr txBox="1"/>
          <p:nvPr userDrawn="1"/>
        </p:nvSpPr>
        <p:spPr>
          <a:xfrm>
            <a:off x="15496116" y="10712528"/>
            <a:ext cx="2937934" cy="369460"/>
          </a:xfrm>
          <a:prstGeom prst="rect">
            <a:avLst/>
          </a:prstGeom>
          <a:noFill/>
        </p:spPr>
        <p:txBody>
          <a:bodyPr wrap="square" rtlCol="0">
            <a:spAutoFit/>
          </a:bodyPr>
          <a:lstStyle/>
          <a:p>
            <a:r>
              <a:rPr lang="en-GB" sz="1801" b="0" i="1" kern="1200" dirty="0" err="1">
                <a:solidFill>
                  <a:schemeClr val="bg1"/>
                </a:solidFill>
                <a:effectLst/>
                <a:latin typeface="Poppins" pitchFamily="2" charset="77"/>
                <a:ea typeface="+mn-ea"/>
                <a:cs typeface="Poppins" pitchFamily="2" charset="77"/>
              </a:rPr>
              <a:t>www.thebigbang.org.uk</a:t>
            </a:r>
            <a:endParaRPr lang="en-GB" sz="1801" b="0" i="1" kern="1200" dirty="0">
              <a:solidFill>
                <a:schemeClr val="bg1"/>
              </a:solidFill>
              <a:effectLst/>
              <a:latin typeface="Poppins" pitchFamily="2" charset="77"/>
              <a:ea typeface="+mn-ea"/>
              <a:cs typeface="Poppins" pitchFamily="2" charset="77"/>
            </a:endParaRPr>
          </a:p>
        </p:txBody>
      </p:sp>
    </p:spTree>
  </p:cSld>
  <p:clrMap bg1="lt1" tx1="dk1" bg2="lt2" tx2="dk2" accent1="accent1" accent2="accent2" accent3="accent3" accent4="accent4" accent5="accent5" accent6="accent6" hlink="hlink" folHlink="folHlink"/>
  <p:sldLayoutIdLst>
    <p:sldLayoutId id="2147483716" r:id="rId1"/>
    <p:sldLayoutId id="2147483718" r:id="rId2"/>
    <p:sldLayoutId id="2147483699" r:id="rId3"/>
    <p:sldLayoutId id="2147483719" r:id="rId4"/>
    <p:sldLayoutId id="2147483720" r:id="rId5"/>
    <p:sldLayoutId id="2147483721" r:id="rId6"/>
    <p:sldLayoutId id="2147483734" r:id="rId7"/>
    <p:sldLayoutId id="2147483733" r:id="rId8"/>
    <p:sldLayoutId id="2147483731" r:id="rId9"/>
    <p:sldLayoutId id="2147483730" r:id="rId10"/>
    <p:sldLayoutId id="2147483722" r:id="rId11"/>
    <p:sldLayoutId id="2147483732" r:id="rId12"/>
    <p:sldLayoutId id="2147483729" r:id="rId13"/>
    <p:sldLayoutId id="2147483723" r:id="rId14"/>
    <p:sldLayoutId id="2147483735" r:id="rId15"/>
    <p:sldLayoutId id="2147483724" r:id="rId16"/>
    <p:sldLayoutId id="2147483725" r:id="rId17"/>
    <p:sldLayoutId id="2147483736" r:id="rId18"/>
  </p:sldLayoutIdLst>
  <p:hf hdr="0" ftr="0" dt="0"/>
  <p:txStyles>
    <p:titleStyle>
      <a:lvl1pPr>
        <a:defRPr b="1" i="0">
          <a:latin typeface="Proxima Nova Semibold" panose="02000506030000020004" pitchFamily="2" charset="0"/>
          <a:ea typeface="+mj-ea"/>
          <a:cs typeface="+mj-cs"/>
        </a:defRPr>
      </a:lvl1pPr>
    </p:titleStyle>
    <p:bodyStyle>
      <a:lvl1pPr marL="0">
        <a:defRPr b="0" i="0">
          <a:latin typeface="Gotham-Light" pitchFamily="2" charset="0"/>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p:bodyStyle>
    <p:otherStyle>
      <a:lvl1pPr marL="0">
        <a:defRPr>
          <a:latin typeface="+mn-lt"/>
          <a:ea typeface="+mn-ea"/>
          <a:cs typeface="+mn-cs"/>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p:otherStyle>
  </p:txStyles>
  <p:extLst>
    <p:ext uri="{27BBF7A9-308A-43DC-89C8-2F10F3537804}">
      <p15:sldGuideLst xmlns:p15="http://schemas.microsoft.com/office/powerpoint/2012/main">
        <p15:guide id="1" orient="horz" pos="3562" userDrawn="1">
          <p15:clr>
            <a:srgbClr val="F26B43"/>
          </p15:clr>
        </p15:guide>
        <p15:guide id="2" pos="63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6.sv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2.sv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sv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sv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sv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jpeg"/></Relationships>
</file>

<file path=ppt/slides/_rels/slide2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88.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24.sv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91.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 Id="rId4" Type="http://schemas.openxmlformats.org/officeDocument/2006/relationships/image" Target="../media/image40.svg"/></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2.jpg"/><Relationship Id="rId7" Type="http://schemas.openxmlformats.org/officeDocument/2006/relationships/hyperlink" Target="https://www.stem.org.uk/secondary/careers/mentoring"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hyperlink" Target="https://www.thebigbang.org.uk/the-big-bang-competition/the-big-bang-challenge/?utm_source=email&amp;utm_medium=esig&amp;utm_campaign=awareness" TargetMode="External"/><Relationship Id="rId11" Type="http://schemas.openxmlformats.org/officeDocument/2006/relationships/image" Target="../media/image96.svg"/><Relationship Id="rId5" Type="http://schemas.openxmlformats.org/officeDocument/2006/relationships/image" Target="../media/image18.svg"/><Relationship Id="rId10" Type="http://schemas.openxmlformats.org/officeDocument/2006/relationships/image" Target="../media/image95.png"/><Relationship Id="rId4" Type="http://schemas.openxmlformats.org/officeDocument/2006/relationships/image" Target="../media/image17.png"/><Relationship Id="rId9" Type="http://schemas.openxmlformats.org/officeDocument/2006/relationships/image" Target="../media/image94.svg"/></Relationships>
</file>

<file path=ppt/slides/_rels/slide3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100.jpe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62.svg"/></Relationships>
</file>

<file path=ppt/slides/_rels/slide36.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101.jpeg"/><Relationship Id="rId7"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02.jpeg"/></Relationships>
</file>

<file path=ppt/slides/_rels/slide37.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105.png"/><Relationship Id="rId7"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svg"/></Relationships>
</file>

<file path=ppt/slides/_rels/slide3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svg"/></Relationships>
</file>

<file path=ppt/slides/_rels/slide41.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4.xml"/><Relationship Id="rId6" Type="http://schemas.openxmlformats.org/officeDocument/2006/relationships/image" Target="../media/image118.png"/><Relationship Id="rId5" Type="http://schemas.openxmlformats.org/officeDocument/2006/relationships/image" Target="../media/image117.svg"/><Relationship Id="rId4" Type="http://schemas.openxmlformats.org/officeDocument/2006/relationships/image" Target="../media/image116.png"/></Relationships>
</file>

<file path=ppt/slides/_rels/slide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120.svg"/></Relationships>
</file>

<file path=ppt/slides/_rels/slide43.xml.rels><?xml version="1.0" encoding="UTF-8" standalone="yes"?>
<Relationships xmlns="http://schemas.openxmlformats.org/package/2006/relationships"><Relationship Id="rId2" Type="http://schemas.openxmlformats.org/officeDocument/2006/relationships/hyperlink" Target="http://www.thebigbang.org.uk/big-bang-at-school" TargetMode="Externa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svg"/><Relationship Id="rId7" Type="http://schemas.openxmlformats.org/officeDocument/2006/relationships/image" Target="../media/image30.sv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2.png"/><Relationship Id="rId7"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5F219962-A06A-7A4B-28E1-12E1DE36E7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397"/>
            <a:ext cx="20103264" cy="11308086"/>
          </a:xfrm>
          <a:prstGeom prst="rect">
            <a:avLst/>
          </a:prstGeom>
        </p:spPr>
      </p:pic>
    </p:spTree>
    <p:extLst>
      <p:ext uri="{BB962C8B-B14F-4D97-AF65-F5344CB8AC3E}">
        <p14:creationId xmlns:p14="http://schemas.microsoft.com/office/powerpoint/2010/main" val="1906318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What are we learning?</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Introducing Robotics – Learning objectives and outcomes</a:t>
            </a:r>
          </a:p>
        </p:txBody>
      </p:sp>
      <p:sp>
        <p:nvSpPr>
          <p:cNvPr id="32" name="Text Placeholder 2">
            <a:extLst>
              <a:ext uri="{FF2B5EF4-FFF2-40B4-BE49-F238E27FC236}">
                <a16:creationId xmlns:a16="http://schemas.microsoft.com/office/drawing/2014/main" id="{146C527E-B1AC-B55D-2521-911BFB7B8205}"/>
              </a:ext>
            </a:extLst>
          </p:cNvPr>
          <p:cNvSpPr txBox="1">
            <a:spLocks/>
          </p:cNvSpPr>
          <p:nvPr/>
        </p:nvSpPr>
        <p:spPr>
          <a:xfrm>
            <a:off x="744972" y="2759073"/>
            <a:ext cx="8621278" cy="5486401"/>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spcBef>
                <a:spcPts val="800"/>
              </a:spcBef>
              <a:spcAft>
                <a:spcPts val="500"/>
              </a:spcAft>
            </a:pPr>
            <a:r>
              <a:rPr lang="en-GB" sz="2200" b="1" dirty="0">
                <a:solidFill>
                  <a:srgbClr val="281F4A"/>
                </a:solidFill>
                <a:latin typeface="Poppins" pitchFamily="2" charset="77"/>
                <a:ea typeface="Roboto" panose="02000000000000000000" pitchFamily="2" charset="0"/>
                <a:cs typeface="Poppins" pitchFamily="2" charset="77"/>
              </a:rPr>
              <a:t>Learning objectives</a:t>
            </a:r>
            <a:endParaRPr lang="en-GB" sz="2200" dirty="0">
              <a:solidFill>
                <a:srgbClr val="281F4A"/>
              </a:solidFill>
              <a:latin typeface="Poppins" pitchFamily="2" charset="77"/>
              <a:ea typeface="Roboto" panose="02000000000000000000" pitchFamily="2" charset="0"/>
              <a:cs typeface="Poppins" pitchFamily="2" charset="77"/>
            </a:endParaRPr>
          </a:p>
          <a:p>
            <a:pPr>
              <a:spcAft>
                <a:spcPts val="500"/>
              </a:spcAft>
            </a:pPr>
            <a:r>
              <a:rPr lang="en-GB" sz="2200" dirty="0">
                <a:latin typeface="Poppins" pitchFamily="2" charset="77"/>
                <a:ea typeface="Roboto" panose="02000000000000000000" pitchFamily="2" charset="0"/>
                <a:cs typeface="Poppins" pitchFamily="2" charset="77"/>
              </a:rPr>
              <a:t>To understand what a robot is, how robotics help us, </a:t>
            </a:r>
            <a:br>
              <a:rPr lang="en-GB" sz="2200" dirty="0">
                <a:latin typeface="Poppins" pitchFamily="2" charset="77"/>
                <a:ea typeface="Roboto" panose="02000000000000000000" pitchFamily="2" charset="0"/>
                <a:cs typeface="Poppins" pitchFamily="2" charset="77"/>
              </a:rPr>
            </a:br>
            <a:r>
              <a:rPr lang="en-GB" sz="2200" dirty="0">
                <a:latin typeface="Poppins" pitchFamily="2" charset="77"/>
                <a:ea typeface="Roboto" panose="02000000000000000000" pitchFamily="2" charset="0"/>
                <a:cs typeface="Poppins" pitchFamily="2" charset="77"/>
              </a:rPr>
              <a:t>and what it means for future. </a:t>
            </a:r>
          </a:p>
          <a:p>
            <a:pPr>
              <a:spcAft>
                <a:spcPts val="500"/>
              </a:spcAft>
            </a:pPr>
            <a:endParaRPr lang="en-GB" sz="2200" b="1" dirty="0">
              <a:solidFill>
                <a:srgbClr val="281F4A"/>
              </a:solidFill>
              <a:latin typeface="Poppins" pitchFamily="2" charset="77"/>
              <a:ea typeface="Roboto" panose="02000000000000000000" pitchFamily="2" charset="0"/>
              <a:cs typeface="Poppins" pitchFamily="2" charset="77"/>
            </a:endParaRPr>
          </a:p>
          <a:p>
            <a:pPr>
              <a:spcAft>
                <a:spcPts val="500"/>
              </a:spcAft>
            </a:pPr>
            <a:r>
              <a:rPr lang="en-GB" sz="2200" b="1" dirty="0">
                <a:solidFill>
                  <a:srgbClr val="281F4A"/>
                </a:solidFill>
                <a:latin typeface="Poppins" pitchFamily="2" charset="77"/>
                <a:ea typeface="Roboto" panose="02000000000000000000" pitchFamily="2" charset="0"/>
                <a:cs typeface="Poppins" pitchFamily="2" charset="77"/>
              </a:rPr>
              <a:t>Learning outcomes</a:t>
            </a:r>
            <a:endParaRPr lang="en-GB" sz="2200" dirty="0">
              <a:solidFill>
                <a:srgbClr val="281F4A"/>
              </a:solidFill>
              <a:latin typeface="Poppins" pitchFamily="2" charset="77"/>
              <a:ea typeface="Roboto" panose="02000000000000000000" pitchFamily="2" charset="0"/>
              <a:cs typeface="Poppins" pitchFamily="2" charset="77"/>
            </a:endParaRPr>
          </a:p>
          <a:p>
            <a:pPr>
              <a:spcAft>
                <a:spcPts val="500"/>
              </a:spcAft>
            </a:pPr>
            <a:r>
              <a:rPr lang="en-GB" sz="2200" dirty="0">
                <a:latin typeface="Poppins" pitchFamily="2" charset="77"/>
                <a:ea typeface="Roboto" panose="02000000000000000000" pitchFamily="2" charset="0"/>
                <a:cs typeface="Poppins" pitchFamily="2" charset="77"/>
              </a:rPr>
              <a:t>You will be able to: </a:t>
            </a:r>
          </a:p>
          <a:p>
            <a:pPr marL="423500" indent="-342900" fontAlgn="base">
              <a:spcAft>
                <a:spcPts val="500"/>
              </a:spcAft>
              <a:buClr>
                <a:srgbClr val="26213F"/>
              </a:buClr>
              <a:buSzPct val="100000"/>
              <a:buFont typeface="Arial" panose="020B0604020202020204" pitchFamily="34" charset="0"/>
              <a:buChar char="•"/>
              <a:tabLst>
                <a:tab pos="439738" algn="l"/>
              </a:tabLst>
            </a:pPr>
            <a:r>
              <a:rPr lang="en-GB" sz="2200" dirty="0">
                <a:latin typeface="Poppins" pitchFamily="2" charset="77"/>
                <a:ea typeface="Roboto" panose="02000000000000000000" pitchFamily="2" charset="0"/>
                <a:cs typeface="Poppins" pitchFamily="2" charset="77"/>
              </a:rPr>
              <a:t>Describe what a robot is, learn about real life examples of them and list some ways robots are helpful</a:t>
            </a:r>
          </a:p>
          <a:p>
            <a:pPr marL="423500" indent="-342900" fontAlgn="base">
              <a:spcAft>
                <a:spcPts val="500"/>
              </a:spcAft>
              <a:buClr>
                <a:srgbClr val="26213F"/>
              </a:buClr>
              <a:buSzPct val="100000"/>
              <a:buFont typeface="Arial" panose="020B0604020202020204" pitchFamily="34" charset="0"/>
              <a:buChar char="•"/>
              <a:tabLst>
                <a:tab pos="439738" algn="l"/>
              </a:tabLst>
            </a:pPr>
            <a:endParaRPr lang="en-GB" sz="2200" dirty="0">
              <a:latin typeface="Poppins" pitchFamily="2" charset="77"/>
              <a:ea typeface="Roboto" panose="02000000000000000000" pitchFamily="2" charset="0"/>
              <a:cs typeface="Poppins" pitchFamily="2" charset="77"/>
            </a:endParaRPr>
          </a:p>
          <a:p>
            <a:pPr marL="423500" indent="-342900" fontAlgn="base">
              <a:spcAft>
                <a:spcPts val="500"/>
              </a:spcAft>
              <a:buClr>
                <a:srgbClr val="26213F"/>
              </a:buClr>
              <a:buSzPct val="100000"/>
              <a:buFont typeface="Arial" panose="020B0604020202020204" pitchFamily="34" charset="0"/>
              <a:buChar char="•"/>
              <a:tabLst>
                <a:tab pos="439738" algn="l"/>
              </a:tabLst>
            </a:pPr>
            <a:r>
              <a:rPr lang="en-GB" sz="2200" dirty="0">
                <a:latin typeface="Poppins" pitchFamily="2" charset="77"/>
                <a:ea typeface="Roboto" panose="02000000000000000000" pitchFamily="2" charset="0"/>
                <a:cs typeface="Poppins" pitchFamily="2" charset="77"/>
              </a:rPr>
              <a:t>Use computational thinking and employability skills</a:t>
            </a:r>
            <a:br>
              <a:rPr lang="en-GB" sz="2200" dirty="0">
                <a:latin typeface="Poppins" pitchFamily="2" charset="77"/>
                <a:ea typeface="Roboto" panose="02000000000000000000" pitchFamily="2" charset="0"/>
                <a:cs typeface="Poppins" pitchFamily="2" charset="77"/>
              </a:rPr>
            </a:br>
            <a:r>
              <a:rPr lang="en-GB" sz="2200" dirty="0">
                <a:latin typeface="Poppins" pitchFamily="2" charset="77"/>
                <a:ea typeface="Roboto" panose="02000000000000000000" pitchFamily="2" charset="0"/>
                <a:cs typeface="Poppins" pitchFamily="2" charset="77"/>
              </a:rPr>
              <a:t>to develop a set of instructions for a simple robot</a:t>
            </a:r>
          </a:p>
          <a:p>
            <a:pPr marL="423500" indent="-342900" fontAlgn="base">
              <a:spcAft>
                <a:spcPts val="500"/>
              </a:spcAft>
              <a:buClr>
                <a:srgbClr val="26213F"/>
              </a:buClr>
              <a:buSzPct val="100000"/>
              <a:buFont typeface="Arial" panose="020B0604020202020204" pitchFamily="34" charset="0"/>
              <a:buChar char="•"/>
              <a:tabLst>
                <a:tab pos="439738" algn="l"/>
              </a:tabLst>
            </a:pPr>
            <a:endParaRPr lang="en-GB" sz="2200" dirty="0">
              <a:latin typeface="Poppins" pitchFamily="2" charset="77"/>
              <a:ea typeface="Roboto" panose="02000000000000000000" pitchFamily="2" charset="0"/>
              <a:cs typeface="Poppins" pitchFamily="2" charset="77"/>
            </a:endParaRPr>
          </a:p>
          <a:p>
            <a:pPr marL="423500" indent="-342900" fontAlgn="base">
              <a:spcAft>
                <a:spcPts val="500"/>
              </a:spcAft>
              <a:buClr>
                <a:srgbClr val="26213F"/>
              </a:buClr>
              <a:buSzPct val="100000"/>
              <a:buFont typeface="Arial" panose="020B0604020202020204" pitchFamily="34" charset="0"/>
              <a:buChar char="•"/>
              <a:tabLst>
                <a:tab pos="439738" algn="l"/>
              </a:tabLst>
            </a:pPr>
            <a:r>
              <a:rPr lang="en-GB" sz="2200" dirty="0">
                <a:latin typeface="Poppins" pitchFamily="2" charset="77"/>
                <a:ea typeface="Roboto" panose="02000000000000000000" pitchFamily="2" charset="0"/>
                <a:cs typeface="Poppins" pitchFamily="2" charset="77"/>
              </a:rPr>
              <a:t>Understand that engineers build and program robots and that there are many jobs in robotics engineering</a:t>
            </a:r>
            <a:endParaRPr lang="en-US" sz="2200" dirty="0">
              <a:solidFill>
                <a:srgbClr val="281F4A"/>
              </a:solidFill>
              <a:latin typeface="Poppins" pitchFamily="2" charset="77"/>
              <a:ea typeface="Roboto" panose="02000000000000000000" pitchFamily="2" charset="0"/>
              <a:cs typeface="Poppins" pitchFamily="2" charset="77"/>
            </a:endParaRPr>
          </a:p>
        </p:txBody>
      </p:sp>
      <p:sp>
        <p:nvSpPr>
          <p:cNvPr id="33" name="Rectangle 32">
            <a:extLst>
              <a:ext uri="{FF2B5EF4-FFF2-40B4-BE49-F238E27FC236}">
                <a16:creationId xmlns:a16="http://schemas.microsoft.com/office/drawing/2014/main" id="{91CCF07E-C631-9175-FF00-BCA971D5AB8A}"/>
              </a:ext>
            </a:extLst>
          </p:cNvPr>
          <p:cNvSpPr/>
          <p:nvPr/>
        </p:nvSpPr>
        <p:spPr>
          <a:xfrm>
            <a:off x="11271250" y="2149475"/>
            <a:ext cx="7320351" cy="7320351"/>
          </a:xfrm>
          <a:prstGeom prst="rect">
            <a:avLst/>
          </a:prstGeom>
          <a:solidFill>
            <a:srgbClr val="14ED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66823C53-8BB4-9774-A176-E3E05D4E0EB1}"/>
              </a:ext>
            </a:extLst>
          </p:cNvPr>
          <p:cNvSpPr/>
          <p:nvPr/>
        </p:nvSpPr>
        <p:spPr>
          <a:xfrm>
            <a:off x="11012232" y="1920875"/>
            <a:ext cx="7320351" cy="7360648"/>
          </a:xfrm>
          <a:prstGeom prst="roundRect">
            <a:avLst>
              <a:gd name="adj" fmla="val 0"/>
            </a:avLst>
          </a:prstGeom>
          <a:blipFill>
            <a:blip r:embed="rId3" cstate="email">
              <a:extLst>
                <a:ext uri="{28A0092B-C50C-407E-A947-70E740481C1C}">
                  <a14:useLocalDpi xmlns:a14="http://schemas.microsoft.com/office/drawing/2010/main"/>
                </a:ext>
              </a:extLst>
            </a:blip>
            <a:stretch>
              <a:fillRect r="10"/>
            </a:stretch>
          </a:blipFill>
          <a:ln>
            <a:noFill/>
          </a:ln>
        </p:spPr>
        <p:style>
          <a:lnRef idx="2">
            <a:schemeClr val="accent1"/>
          </a:lnRef>
          <a:fillRef idx="1">
            <a:schemeClr val="lt1"/>
          </a:fillRef>
          <a:effectRef idx="0">
            <a:schemeClr val="accent1"/>
          </a:effectRef>
          <a:fontRef idx="minor">
            <a:schemeClr val="dk1"/>
          </a:fontRef>
        </p:style>
        <p:txBody>
          <a:bodyPr lIns="324000" tIns="324000" rIns="324000" bIns="324000" rtlCol="0" anchor="t" anchorCtr="0"/>
          <a:lstStyle/>
          <a:p>
            <a:pPr>
              <a:spcBef>
                <a:spcPts val="800"/>
              </a:spcBef>
              <a:spcAft>
                <a:spcPts val="500"/>
              </a:spcAft>
            </a:pP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a:extLst>
              <a:ext uri="{FF2B5EF4-FFF2-40B4-BE49-F238E27FC236}">
                <a16:creationId xmlns:a16="http://schemas.microsoft.com/office/drawing/2014/main" id="{8FA5DECB-7D94-FE3D-F29B-DC41191FAC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91869" y="4079954"/>
            <a:ext cx="2578100" cy="215900"/>
          </a:xfrm>
          <a:prstGeom prst="rect">
            <a:avLst/>
          </a:prstGeom>
        </p:spPr>
      </p:pic>
      <p:pic>
        <p:nvPicPr>
          <p:cNvPr id="6" name="Graphic 5">
            <a:extLst>
              <a:ext uri="{FF2B5EF4-FFF2-40B4-BE49-F238E27FC236}">
                <a16:creationId xmlns:a16="http://schemas.microsoft.com/office/drawing/2014/main" id="{83C67E26-AFBA-5AF1-1571-08CDDD9157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94050" y="8723187"/>
            <a:ext cx="1447800" cy="723900"/>
          </a:xfrm>
          <a:prstGeom prst="rect">
            <a:avLst/>
          </a:prstGeom>
        </p:spPr>
      </p:pic>
    </p:spTree>
    <p:extLst>
      <p:ext uri="{BB962C8B-B14F-4D97-AF65-F5344CB8AC3E}">
        <p14:creationId xmlns:p14="http://schemas.microsoft.com/office/powerpoint/2010/main" val="2078676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BD0856-9F8E-4B48-9D05-44588D79E5ED}"/>
              </a:ext>
            </a:extLst>
          </p:cNvPr>
          <p:cNvSpPr>
            <a:spLocks noGrp="1"/>
          </p:cNvSpPr>
          <p:nvPr>
            <p:ph type="body" sz="quarter" idx="11"/>
          </p:nvPr>
        </p:nvSpPr>
        <p:spPr>
          <a:xfrm>
            <a:off x="715964" y="2567254"/>
            <a:ext cx="11926886" cy="3087421"/>
          </a:xfrm>
        </p:spPr>
        <p:txBody>
          <a:bodyPr/>
          <a:lstStyle/>
          <a:p>
            <a:pPr algn="l">
              <a:lnSpc>
                <a:spcPts val="12000"/>
              </a:lnSpc>
            </a:pPr>
            <a:r>
              <a:rPr lang="en-GB" sz="12000" b="1" u="none" strike="noStrike" kern="1200" dirty="0">
                <a:solidFill>
                  <a:schemeClr val="bg1"/>
                </a:solidFill>
                <a:effectLst/>
                <a:ea typeface="Roboto" panose="02000000000000000000" pitchFamily="2" charset="0"/>
              </a:rPr>
              <a:t>What is</a:t>
            </a:r>
          </a:p>
          <a:p>
            <a:pPr algn="l">
              <a:lnSpc>
                <a:spcPts val="12000"/>
              </a:lnSpc>
            </a:pPr>
            <a:r>
              <a:rPr lang="en-GB" sz="12000" b="1" u="none" strike="noStrike" kern="1200" dirty="0">
                <a:solidFill>
                  <a:schemeClr val="bg1"/>
                </a:solidFill>
                <a:effectLst/>
                <a:ea typeface="Roboto" panose="02000000000000000000" pitchFamily="2" charset="0"/>
              </a:rPr>
              <a:t>a robot?</a:t>
            </a:r>
            <a:endParaRPr lang="en-US" sz="12000" b="1" dirty="0">
              <a:solidFill>
                <a:schemeClr val="bg1"/>
              </a:solidFill>
              <a:ea typeface="Roboto" panose="02000000000000000000" pitchFamily="2" charset="0"/>
            </a:endParaRPr>
          </a:p>
        </p:txBody>
      </p:sp>
      <p:sp>
        <p:nvSpPr>
          <p:cNvPr id="15" name="Text Placeholder 14">
            <a:extLst>
              <a:ext uri="{FF2B5EF4-FFF2-40B4-BE49-F238E27FC236}">
                <a16:creationId xmlns:a16="http://schemas.microsoft.com/office/drawing/2014/main" id="{AB5E7E13-E891-364C-9421-960BE99EC990}"/>
              </a:ext>
            </a:extLst>
          </p:cNvPr>
          <p:cNvSpPr>
            <a:spLocks noGrp="1"/>
          </p:cNvSpPr>
          <p:nvPr>
            <p:ph type="body" sz="quarter" idx="15"/>
          </p:nvPr>
        </p:nvSpPr>
        <p:spPr/>
        <p:txBody>
          <a:bodyPr/>
          <a:lstStyle/>
          <a:p>
            <a:pPr algn="l">
              <a:spcAft>
                <a:spcPts val="500"/>
              </a:spcAft>
            </a:pPr>
            <a:r>
              <a:rPr lang="en-GB" sz="4200" u="none" strike="noStrike" kern="1200" dirty="0">
                <a:effectLst/>
                <a:ea typeface="Roboto" panose="02000000000000000000" pitchFamily="2" charset="0"/>
              </a:rPr>
              <a:t>Starter </a:t>
            </a:r>
            <a:r>
              <a:rPr lang="en-GB" sz="4200" b="0" u="none" strike="noStrike" kern="1200" dirty="0">
                <a:effectLst/>
                <a:ea typeface="Roboto" panose="02000000000000000000" pitchFamily="2" charset="0"/>
              </a:rPr>
              <a:t>5-10 minutes</a:t>
            </a:r>
            <a:endParaRPr lang="en-US" sz="4200" b="0" dirty="0"/>
          </a:p>
        </p:txBody>
      </p:sp>
      <p:pic>
        <p:nvPicPr>
          <p:cNvPr id="27" name="Graphic 26">
            <a:extLst>
              <a:ext uri="{FF2B5EF4-FFF2-40B4-BE49-F238E27FC236}">
                <a16:creationId xmlns:a16="http://schemas.microsoft.com/office/drawing/2014/main" id="{B07C5813-E815-22D7-8BBC-C18E1D74ED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32650" y="7026275"/>
            <a:ext cx="1752600" cy="876300"/>
          </a:xfrm>
          <a:prstGeom prst="rect">
            <a:avLst/>
          </a:prstGeom>
        </p:spPr>
      </p:pic>
      <p:pic>
        <p:nvPicPr>
          <p:cNvPr id="29" name="Graphic 28">
            <a:extLst>
              <a:ext uri="{FF2B5EF4-FFF2-40B4-BE49-F238E27FC236}">
                <a16:creationId xmlns:a16="http://schemas.microsoft.com/office/drawing/2014/main" id="{5080C8D3-E689-4D48-F0EA-36FFC727E5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547850" y="1470381"/>
            <a:ext cx="3931297" cy="3931297"/>
          </a:xfrm>
          <a:prstGeom prst="rect">
            <a:avLst/>
          </a:prstGeom>
        </p:spPr>
      </p:pic>
      <p:pic>
        <p:nvPicPr>
          <p:cNvPr id="31" name="Picture 30" descr="A white robot with black background&#10;&#10;Description automatically generated">
            <a:extLst>
              <a:ext uri="{FF2B5EF4-FFF2-40B4-BE49-F238E27FC236}">
                <a16:creationId xmlns:a16="http://schemas.microsoft.com/office/drawing/2014/main" id="{5BAEAD7D-B0C7-61C8-3827-BA406E411F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5" r="33471"/>
          <a:stretch/>
        </p:blipFill>
        <p:spPr>
          <a:xfrm flipH="1">
            <a:off x="9671050" y="396875"/>
            <a:ext cx="7315200" cy="10060303"/>
          </a:xfrm>
          <a:prstGeom prst="rect">
            <a:avLst/>
          </a:prstGeom>
        </p:spPr>
      </p:pic>
      <p:grpSp>
        <p:nvGrpSpPr>
          <p:cNvPr id="32" name="Group 31">
            <a:extLst>
              <a:ext uri="{FF2B5EF4-FFF2-40B4-BE49-F238E27FC236}">
                <a16:creationId xmlns:a16="http://schemas.microsoft.com/office/drawing/2014/main" id="{C328E07E-9341-132E-6B75-FF1E16E39E12}"/>
              </a:ext>
            </a:extLst>
          </p:cNvPr>
          <p:cNvGrpSpPr/>
          <p:nvPr/>
        </p:nvGrpSpPr>
        <p:grpSpPr>
          <a:xfrm>
            <a:off x="12338050" y="0"/>
            <a:ext cx="7108886" cy="549273"/>
            <a:chOff x="691727" y="2"/>
            <a:chExt cx="4881727" cy="377190"/>
          </a:xfrm>
        </p:grpSpPr>
        <p:sp>
          <p:nvSpPr>
            <p:cNvPr id="33" name="object 22">
              <a:extLst>
                <a:ext uri="{FF2B5EF4-FFF2-40B4-BE49-F238E27FC236}">
                  <a16:creationId xmlns:a16="http://schemas.microsoft.com/office/drawing/2014/main" id="{218BC727-8D5C-568D-F045-37AB29C992E7}"/>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34" name="object 23">
              <a:extLst>
                <a:ext uri="{FF2B5EF4-FFF2-40B4-BE49-F238E27FC236}">
                  <a16:creationId xmlns:a16="http://schemas.microsoft.com/office/drawing/2014/main" id="{4F5C1857-FDA2-65DC-80DC-A35E7E777D03}"/>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35" name="object 24">
              <a:extLst>
                <a:ext uri="{FF2B5EF4-FFF2-40B4-BE49-F238E27FC236}">
                  <a16:creationId xmlns:a16="http://schemas.microsoft.com/office/drawing/2014/main" id="{FDD9A34E-8EBE-01D2-EDBE-0C854C94289E}"/>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36" name="object 25">
              <a:extLst>
                <a:ext uri="{FF2B5EF4-FFF2-40B4-BE49-F238E27FC236}">
                  <a16:creationId xmlns:a16="http://schemas.microsoft.com/office/drawing/2014/main" id="{ADF73875-8501-C233-D1F4-5D6AEE56EE08}"/>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37" name="object 26">
              <a:extLst>
                <a:ext uri="{FF2B5EF4-FFF2-40B4-BE49-F238E27FC236}">
                  <a16:creationId xmlns:a16="http://schemas.microsoft.com/office/drawing/2014/main" id="{BF3A4E68-0AE0-624F-381E-4ED3F1FB203D}"/>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38" name="object 27">
              <a:extLst>
                <a:ext uri="{FF2B5EF4-FFF2-40B4-BE49-F238E27FC236}">
                  <a16:creationId xmlns:a16="http://schemas.microsoft.com/office/drawing/2014/main" id="{D3069449-B198-1BF3-A31C-03C1F8F5AE7F}"/>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39" name="object 28">
              <a:extLst>
                <a:ext uri="{FF2B5EF4-FFF2-40B4-BE49-F238E27FC236}">
                  <a16:creationId xmlns:a16="http://schemas.microsoft.com/office/drawing/2014/main" id="{CF0834C8-0875-EF56-F1AA-7EDEED1D4D80}"/>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40" name="object 29">
              <a:extLst>
                <a:ext uri="{FF2B5EF4-FFF2-40B4-BE49-F238E27FC236}">
                  <a16:creationId xmlns:a16="http://schemas.microsoft.com/office/drawing/2014/main" id="{D9F7FA8C-F110-6054-9A68-8252310EDF21}"/>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41" name="object 30">
              <a:extLst>
                <a:ext uri="{FF2B5EF4-FFF2-40B4-BE49-F238E27FC236}">
                  <a16:creationId xmlns:a16="http://schemas.microsoft.com/office/drawing/2014/main" id="{62219F00-E19E-D1B8-7A4B-A878531F8D55}"/>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grpSp>
    </p:spTree>
    <p:extLst>
      <p:ext uri="{BB962C8B-B14F-4D97-AF65-F5344CB8AC3E}">
        <p14:creationId xmlns:p14="http://schemas.microsoft.com/office/powerpoint/2010/main" val="4047101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15" name="Text Placeholder 2">
            <a:extLst>
              <a:ext uri="{FF2B5EF4-FFF2-40B4-BE49-F238E27FC236}">
                <a16:creationId xmlns:a16="http://schemas.microsoft.com/office/drawing/2014/main" id="{E45FC20C-65CC-19E8-55E5-E93EDC78F7D8}"/>
              </a:ext>
            </a:extLst>
          </p:cNvPr>
          <p:cNvSpPr txBox="1">
            <a:spLocks/>
          </p:cNvSpPr>
          <p:nvPr/>
        </p:nvSpPr>
        <p:spPr>
          <a:xfrm>
            <a:off x="744972" y="2759074"/>
            <a:ext cx="10069078" cy="1752601"/>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marL="342900" indent="-342900">
              <a:lnSpc>
                <a:spcPts val="2200"/>
              </a:lnSpc>
              <a:buFont typeface="Arial" panose="020B0604020202020204" pitchFamily="34" charset="0"/>
              <a:buChar char="•"/>
            </a:pPr>
            <a:r>
              <a:rPr lang="en-GB" sz="2200" dirty="0">
                <a:solidFill>
                  <a:srgbClr val="281F4A"/>
                </a:solidFill>
                <a:latin typeface="Poppins" pitchFamily="2" charset="77"/>
                <a:ea typeface="Roboto" panose="02000000000000000000" pitchFamily="2" charset="0"/>
                <a:cs typeface="Poppins" pitchFamily="2" charset="77"/>
              </a:rPr>
              <a:t>Explaining what a robot is?</a:t>
            </a:r>
          </a:p>
          <a:p>
            <a:pPr marL="342900" indent="-342900">
              <a:lnSpc>
                <a:spcPts val="2200"/>
              </a:lnSpc>
              <a:buFont typeface="Arial" panose="020B0604020202020204" pitchFamily="34" charset="0"/>
              <a:buChar char="•"/>
            </a:pPr>
            <a:endParaRPr lang="en-GB" sz="2200" dirty="0">
              <a:solidFill>
                <a:srgbClr val="281F4A"/>
              </a:solidFill>
              <a:latin typeface="Poppins" pitchFamily="2" charset="77"/>
              <a:ea typeface="Roboto" panose="02000000000000000000" pitchFamily="2" charset="0"/>
              <a:cs typeface="Poppins" pitchFamily="2" charset="77"/>
            </a:endParaRPr>
          </a:p>
          <a:p>
            <a:pPr marL="342900" indent="-342900">
              <a:lnSpc>
                <a:spcPts val="2200"/>
              </a:lnSpc>
              <a:buFont typeface="Arial" panose="020B0604020202020204" pitchFamily="34" charset="0"/>
              <a:buChar char="•"/>
            </a:pPr>
            <a:r>
              <a:rPr lang="en-GB" sz="2200" dirty="0">
                <a:solidFill>
                  <a:srgbClr val="281F4A"/>
                </a:solidFill>
                <a:latin typeface="Poppins" pitchFamily="2" charset="77"/>
                <a:ea typeface="Roboto" panose="02000000000000000000" pitchFamily="2" charset="0"/>
                <a:cs typeface="Poppins" pitchFamily="2" charset="77"/>
              </a:rPr>
              <a:t>Describing how robots can help people</a:t>
            </a:r>
          </a:p>
          <a:p>
            <a:pPr marL="342900" indent="-342900">
              <a:lnSpc>
                <a:spcPts val="2200"/>
              </a:lnSpc>
              <a:buFont typeface="Arial" panose="020B0604020202020204" pitchFamily="34" charset="0"/>
              <a:buChar char="•"/>
            </a:pPr>
            <a:endParaRPr lang="en-GB" sz="2200" dirty="0">
              <a:solidFill>
                <a:srgbClr val="281F4A"/>
              </a:solidFill>
              <a:latin typeface="Poppins" pitchFamily="2" charset="77"/>
              <a:ea typeface="Roboto" panose="02000000000000000000" pitchFamily="2" charset="0"/>
              <a:cs typeface="Poppins" pitchFamily="2" charset="77"/>
            </a:endParaRPr>
          </a:p>
          <a:p>
            <a:pPr marL="342900" indent="-342900">
              <a:lnSpc>
                <a:spcPts val="2200"/>
              </a:lnSpc>
              <a:buFont typeface="Arial" panose="020B0604020202020204" pitchFamily="34" charset="0"/>
              <a:buChar char="•"/>
            </a:pPr>
            <a:r>
              <a:rPr lang="en-GB" sz="2200" dirty="0">
                <a:solidFill>
                  <a:srgbClr val="281F4A"/>
                </a:solidFill>
                <a:latin typeface="Poppins" pitchFamily="2" charset="77"/>
                <a:ea typeface="Roboto" panose="02000000000000000000" pitchFamily="2" charset="0"/>
                <a:cs typeface="Poppins" pitchFamily="2" charset="77"/>
              </a:rPr>
              <a:t>Listing some careers that are available in robotics engineering? </a:t>
            </a:r>
          </a:p>
        </p:txBody>
      </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How confident are you in…</a:t>
            </a:r>
          </a:p>
        </p:txBody>
      </p:sp>
      <p:grpSp>
        <p:nvGrpSpPr>
          <p:cNvPr id="14" name="Group 13">
            <a:extLst>
              <a:ext uri="{FF2B5EF4-FFF2-40B4-BE49-F238E27FC236}">
                <a16:creationId xmlns:a16="http://schemas.microsoft.com/office/drawing/2014/main" id="{90A03E46-7DA8-B789-EBFA-5D58D0123BCF}"/>
              </a:ext>
            </a:extLst>
          </p:cNvPr>
          <p:cNvGrpSpPr/>
          <p:nvPr/>
        </p:nvGrpSpPr>
        <p:grpSpPr>
          <a:xfrm>
            <a:off x="715963" y="8650289"/>
            <a:ext cx="18617467" cy="738187"/>
            <a:chOff x="715963" y="7911138"/>
            <a:chExt cx="18617467" cy="738187"/>
          </a:xfrm>
        </p:grpSpPr>
        <p:sp>
          <p:nvSpPr>
            <p:cNvPr id="4" name="Text Placeholder 27">
              <a:extLst>
                <a:ext uri="{FF2B5EF4-FFF2-40B4-BE49-F238E27FC236}">
                  <a16:creationId xmlns:a16="http://schemas.microsoft.com/office/drawing/2014/main" id="{6A40ACF7-6FEE-9B7D-20E4-CA9C7AEE4DD7}"/>
                </a:ext>
              </a:extLst>
            </p:cNvPr>
            <p:cNvSpPr txBox="1">
              <a:spLocks/>
            </p:cNvSpPr>
            <p:nvPr/>
          </p:nvSpPr>
          <p:spPr>
            <a:xfrm>
              <a:off x="715963" y="7911138"/>
              <a:ext cx="649287"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1</a:t>
              </a:r>
            </a:p>
          </p:txBody>
        </p:sp>
        <p:sp>
          <p:nvSpPr>
            <p:cNvPr id="5" name="Text Placeholder 27">
              <a:extLst>
                <a:ext uri="{FF2B5EF4-FFF2-40B4-BE49-F238E27FC236}">
                  <a16:creationId xmlns:a16="http://schemas.microsoft.com/office/drawing/2014/main" id="{ACC3DC40-00C2-B789-D99E-157814F507C9}"/>
                </a:ext>
              </a:extLst>
            </p:cNvPr>
            <p:cNvSpPr txBox="1">
              <a:spLocks/>
            </p:cNvSpPr>
            <p:nvPr/>
          </p:nvSpPr>
          <p:spPr>
            <a:xfrm>
              <a:off x="2680643" y="7911138"/>
              <a:ext cx="649287"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2</a:t>
              </a:r>
            </a:p>
          </p:txBody>
        </p:sp>
        <p:sp>
          <p:nvSpPr>
            <p:cNvPr id="6" name="Text Placeholder 27">
              <a:extLst>
                <a:ext uri="{FF2B5EF4-FFF2-40B4-BE49-F238E27FC236}">
                  <a16:creationId xmlns:a16="http://schemas.microsoft.com/office/drawing/2014/main" id="{AF552244-84A1-2B7D-1BC8-54BFDF4AE0EA}"/>
                </a:ext>
              </a:extLst>
            </p:cNvPr>
            <p:cNvSpPr txBox="1">
              <a:spLocks/>
            </p:cNvSpPr>
            <p:nvPr/>
          </p:nvSpPr>
          <p:spPr>
            <a:xfrm>
              <a:off x="4645323" y="7911138"/>
              <a:ext cx="649287"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3</a:t>
              </a:r>
            </a:p>
          </p:txBody>
        </p:sp>
        <p:sp>
          <p:nvSpPr>
            <p:cNvPr id="7" name="Text Placeholder 27">
              <a:extLst>
                <a:ext uri="{FF2B5EF4-FFF2-40B4-BE49-F238E27FC236}">
                  <a16:creationId xmlns:a16="http://schemas.microsoft.com/office/drawing/2014/main" id="{AF9073D4-DB84-1FB2-9617-17DED99F9342}"/>
                </a:ext>
              </a:extLst>
            </p:cNvPr>
            <p:cNvSpPr txBox="1">
              <a:spLocks/>
            </p:cNvSpPr>
            <p:nvPr/>
          </p:nvSpPr>
          <p:spPr>
            <a:xfrm>
              <a:off x="6610003" y="7911138"/>
              <a:ext cx="649287"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4</a:t>
              </a:r>
            </a:p>
          </p:txBody>
        </p:sp>
        <p:sp>
          <p:nvSpPr>
            <p:cNvPr id="8" name="Text Placeholder 27">
              <a:extLst>
                <a:ext uri="{FF2B5EF4-FFF2-40B4-BE49-F238E27FC236}">
                  <a16:creationId xmlns:a16="http://schemas.microsoft.com/office/drawing/2014/main" id="{605988A0-6F17-E415-DBA6-2C78EE7A5AA8}"/>
                </a:ext>
              </a:extLst>
            </p:cNvPr>
            <p:cNvSpPr txBox="1">
              <a:spLocks/>
            </p:cNvSpPr>
            <p:nvPr/>
          </p:nvSpPr>
          <p:spPr>
            <a:xfrm>
              <a:off x="8574683" y="7911138"/>
              <a:ext cx="649287"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5</a:t>
              </a:r>
            </a:p>
          </p:txBody>
        </p:sp>
        <p:sp>
          <p:nvSpPr>
            <p:cNvPr id="9" name="Text Placeholder 27">
              <a:extLst>
                <a:ext uri="{FF2B5EF4-FFF2-40B4-BE49-F238E27FC236}">
                  <a16:creationId xmlns:a16="http://schemas.microsoft.com/office/drawing/2014/main" id="{DA007A21-8541-3336-3A5E-CF98765E6CB1}"/>
                </a:ext>
              </a:extLst>
            </p:cNvPr>
            <p:cNvSpPr txBox="1">
              <a:spLocks/>
            </p:cNvSpPr>
            <p:nvPr/>
          </p:nvSpPr>
          <p:spPr>
            <a:xfrm>
              <a:off x="10539363" y="7911138"/>
              <a:ext cx="649287"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6</a:t>
              </a:r>
            </a:p>
          </p:txBody>
        </p:sp>
        <p:sp>
          <p:nvSpPr>
            <p:cNvPr id="10" name="Text Placeholder 27">
              <a:extLst>
                <a:ext uri="{FF2B5EF4-FFF2-40B4-BE49-F238E27FC236}">
                  <a16:creationId xmlns:a16="http://schemas.microsoft.com/office/drawing/2014/main" id="{5624B956-EDA7-3D1B-371B-6B1BC9143383}"/>
                </a:ext>
              </a:extLst>
            </p:cNvPr>
            <p:cNvSpPr txBox="1">
              <a:spLocks/>
            </p:cNvSpPr>
            <p:nvPr/>
          </p:nvSpPr>
          <p:spPr>
            <a:xfrm>
              <a:off x="12504043" y="7911138"/>
              <a:ext cx="649287"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7</a:t>
              </a:r>
            </a:p>
          </p:txBody>
        </p:sp>
        <p:sp>
          <p:nvSpPr>
            <p:cNvPr id="11" name="Text Placeholder 27">
              <a:extLst>
                <a:ext uri="{FF2B5EF4-FFF2-40B4-BE49-F238E27FC236}">
                  <a16:creationId xmlns:a16="http://schemas.microsoft.com/office/drawing/2014/main" id="{D529978B-AE7D-ED0B-2EB6-66D24C8144EF}"/>
                </a:ext>
              </a:extLst>
            </p:cNvPr>
            <p:cNvSpPr txBox="1">
              <a:spLocks/>
            </p:cNvSpPr>
            <p:nvPr/>
          </p:nvSpPr>
          <p:spPr>
            <a:xfrm>
              <a:off x="14468723" y="7911138"/>
              <a:ext cx="649287"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8</a:t>
              </a:r>
            </a:p>
          </p:txBody>
        </p:sp>
        <p:sp>
          <p:nvSpPr>
            <p:cNvPr id="12" name="Text Placeholder 27">
              <a:extLst>
                <a:ext uri="{FF2B5EF4-FFF2-40B4-BE49-F238E27FC236}">
                  <a16:creationId xmlns:a16="http://schemas.microsoft.com/office/drawing/2014/main" id="{B5113445-CC9E-DDB3-B6FA-D77B4B118B2D}"/>
                </a:ext>
              </a:extLst>
            </p:cNvPr>
            <p:cNvSpPr txBox="1">
              <a:spLocks/>
            </p:cNvSpPr>
            <p:nvPr/>
          </p:nvSpPr>
          <p:spPr>
            <a:xfrm>
              <a:off x="16433403" y="7911138"/>
              <a:ext cx="649287"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9</a:t>
              </a:r>
            </a:p>
          </p:txBody>
        </p:sp>
        <p:sp>
          <p:nvSpPr>
            <p:cNvPr id="13" name="Text Placeholder 27">
              <a:extLst>
                <a:ext uri="{FF2B5EF4-FFF2-40B4-BE49-F238E27FC236}">
                  <a16:creationId xmlns:a16="http://schemas.microsoft.com/office/drawing/2014/main" id="{AD13A106-EC3B-E98D-9341-C6824D6A7678}"/>
                </a:ext>
              </a:extLst>
            </p:cNvPr>
            <p:cNvSpPr txBox="1">
              <a:spLocks/>
            </p:cNvSpPr>
            <p:nvPr/>
          </p:nvSpPr>
          <p:spPr>
            <a:xfrm>
              <a:off x="18398080" y="7911138"/>
              <a:ext cx="935350"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10</a:t>
              </a:r>
            </a:p>
          </p:txBody>
        </p:sp>
      </p:grpSp>
      <p:sp>
        <p:nvSpPr>
          <p:cNvPr id="16" name="Rectangle 15">
            <a:extLst>
              <a:ext uri="{FF2B5EF4-FFF2-40B4-BE49-F238E27FC236}">
                <a16:creationId xmlns:a16="http://schemas.microsoft.com/office/drawing/2014/main" id="{D8A58D68-0E9C-D5CD-182A-94A543CF6623}"/>
              </a:ext>
            </a:extLst>
          </p:cNvPr>
          <p:cNvSpPr/>
          <p:nvPr/>
        </p:nvSpPr>
        <p:spPr>
          <a:xfrm>
            <a:off x="0" y="7178675"/>
            <a:ext cx="20104100" cy="1066800"/>
          </a:xfrm>
          <a:prstGeom prst="rect">
            <a:avLst/>
          </a:prstGeom>
          <a:solidFill>
            <a:srgbClr val="14ED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63FA0340-BD12-5B1A-5BD4-1F7B8C374966}"/>
              </a:ext>
            </a:extLst>
          </p:cNvPr>
          <p:cNvSpPr txBox="1">
            <a:spLocks/>
          </p:cNvSpPr>
          <p:nvPr/>
        </p:nvSpPr>
        <p:spPr>
          <a:xfrm>
            <a:off x="16208184" y="7530292"/>
            <a:ext cx="3218573" cy="465945"/>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r">
              <a:lnSpc>
                <a:spcPts val="2200"/>
              </a:lnSpc>
            </a:pPr>
            <a:r>
              <a:rPr lang="en-GB" sz="2200" dirty="0">
                <a:solidFill>
                  <a:srgbClr val="281F4A"/>
                </a:solidFill>
                <a:latin typeface="Poppins" pitchFamily="2" charset="77"/>
                <a:ea typeface="Roboto" panose="02000000000000000000" pitchFamily="2" charset="0"/>
                <a:cs typeface="Poppins" pitchFamily="2" charset="77"/>
              </a:rPr>
              <a:t>Extremely confident</a:t>
            </a:r>
          </a:p>
        </p:txBody>
      </p:sp>
      <p:sp>
        <p:nvSpPr>
          <p:cNvPr id="29" name="Text Placeholder 2">
            <a:extLst>
              <a:ext uri="{FF2B5EF4-FFF2-40B4-BE49-F238E27FC236}">
                <a16:creationId xmlns:a16="http://schemas.microsoft.com/office/drawing/2014/main" id="{A904D57E-6401-F10C-2585-C025EC054E4C}"/>
              </a:ext>
            </a:extLst>
          </p:cNvPr>
          <p:cNvSpPr txBox="1">
            <a:spLocks/>
          </p:cNvSpPr>
          <p:nvPr/>
        </p:nvSpPr>
        <p:spPr>
          <a:xfrm>
            <a:off x="715963" y="7538152"/>
            <a:ext cx="3218573" cy="465945"/>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nSpc>
                <a:spcPts val="2200"/>
              </a:lnSpc>
            </a:pPr>
            <a:r>
              <a:rPr lang="en-GB" sz="2200" dirty="0">
                <a:solidFill>
                  <a:srgbClr val="281F4A"/>
                </a:solidFill>
                <a:latin typeface="Poppins" pitchFamily="2" charset="77"/>
                <a:ea typeface="Roboto" panose="02000000000000000000" pitchFamily="2" charset="0"/>
                <a:cs typeface="Poppins" pitchFamily="2" charset="77"/>
              </a:rPr>
              <a:t>Not confident</a:t>
            </a:r>
          </a:p>
        </p:txBody>
      </p:sp>
      <p:grpSp>
        <p:nvGrpSpPr>
          <p:cNvPr id="31" name="Group 30">
            <a:extLst>
              <a:ext uri="{FF2B5EF4-FFF2-40B4-BE49-F238E27FC236}">
                <a16:creationId xmlns:a16="http://schemas.microsoft.com/office/drawing/2014/main" id="{372407C5-05EC-6332-7FB3-81605DEA2EE0}"/>
              </a:ext>
            </a:extLst>
          </p:cNvPr>
          <p:cNvGrpSpPr/>
          <p:nvPr/>
        </p:nvGrpSpPr>
        <p:grpSpPr>
          <a:xfrm>
            <a:off x="10480837" y="2217591"/>
            <a:ext cx="5586868" cy="6011861"/>
            <a:chOff x="9952815" y="1883702"/>
            <a:chExt cx="5912044" cy="6361773"/>
          </a:xfrm>
        </p:grpSpPr>
        <p:pic>
          <p:nvPicPr>
            <p:cNvPr id="32" name="Picture 31" descr="A white and black robot with four wheels&#10;&#10;Description automatically generated">
              <a:extLst>
                <a:ext uri="{FF2B5EF4-FFF2-40B4-BE49-F238E27FC236}">
                  <a16:creationId xmlns:a16="http://schemas.microsoft.com/office/drawing/2014/main" id="{1401319F-DD4D-9434-49D5-899CC85018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52815" y="3712908"/>
              <a:ext cx="5912044" cy="4532567"/>
            </a:xfrm>
            <a:prstGeom prst="rect">
              <a:avLst/>
            </a:prstGeom>
          </p:spPr>
        </p:pic>
        <p:pic>
          <p:nvPicPr>
            <p:cNvPr id="33" name="Graphic 32">
              <a:extLst>
                <a:ext uri="{FF2B5EF4-FFF2-40B4-BE49-F238E27FC236}">
                  <a16:creationId xmlns:a16="http://schemas.microsoft.com/office/drawing/2014/main" id="{F422BE38-344B-36F4-1580-25614D2D56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26634" y="1883702"/>
              <a:ext cx="1797050" cy="1774303"/>
            </a:xfrm>
            <a:prstGeom prst="rect">
              <a:avLst/>
            </a:prstGeom>
          </p:spPr>
        </p:pic>
      </p:grpSp>
      <p:sp>
        <p:nvSpPr>
          <p:cNvPr id="3" name="TextBox 2">
            <a:extLst>
              <a:ext uri="{FF2B5EF4-FFF2-40B4-BE49-F238E27FC236}">
                <a16:creationId xmlns:a16="http://schemas.microsoft.com/office/drawing/2014/main" id="{B85B249C-6354-2004-5E33-94EBD677FF83}"/>
              </a:ext>
            </a:extLst>
          </p:cNvPr>
          <p:cNvSpPr txBox="1"/>
          <p:nvPr/>
        </p:nvSpPr>
        <p:spPr>
          <a:xfrm>
            <a:off x="2476500" y="10712528"/>
            <a:ext cx="7010400" cy="646331"/>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Starter</a:t>
            </a:r>
          </a:p>
          <a:p>
            <a:pPr marL="0" marR="0" lvl="0" indent="0" algn="l" defTabSz="914357" rtl="0" eaLnBrk="1" fontAlgn="auto" latinLnBrk="0" hangingPunct="1">
              <a:lnSpc>
                <a:spcPct val="100000"/>
              </a:lnSpc>
              <a:spcBef>
                <a:spcPts val="0"/>
              </a:spcBef>
              <a:spcAft>
                <a:spcPts val="0"/>
              </a:spcAft>
              <a:buClrTx/>
              <a:buSzTx/>
              <a:buFontTx/>
              <a:buNone/>
              <a:tabLst/>
              <a:defRPr/>
            </a:pPr>
            <a:endParaRPr lang="en-US" sz="1800" b="0" i="1" dirty="0">
              <a:solidFill>
                <a:schemeClr val="bg1"/>
              </a:solidFill>
              <a:latin typeface="Poppins" pitchFamily="2" charset="77"/>
            </a:endParaRPr>
          </a:p>
        </p:txBody>
      </p:sp>
    </p:spTree>
    <p:extLst>
      <p:ext uri="{BB962C8B-B14F-4D97-AF65-F5344CB8AC3E}">
        <p14:creationId xmlns:p14="http://schemas.microsoft.com/office/powerpoint/2010/main" val="1002197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What is a robot?</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646331"/>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Starter</a:t>
            </a:r>
          </a:p>
          <a:p>
            <a:pPr marL="0" marR="0" lvl="0" indent="0" algn="l" defTabSz="914357" rtl="0" eaLnBrk="1" fontAlgn="auto" latinLnBrk="0" hangingPunct="1">
              <a:lnSpc>
                <a:spcPct val="100000"/>
              </a:lnSpc>
              <a:spcBef>
                <a:spcPts val="0"/>
              </a:spcBef>
              <a:spcAft>
                <a:spcPts val="0"/>
              </a:spcAft>
              <a:buClrTx/>
              <a:buSzTx/>
              <a:buFontTx/>
              <a:buNone/>
              <a:tabLst/>
              <a:defRPr/>
            </a:pPr>
            <a:endParaRPr lang="en-US" sz="1800" b="0" i="1" dirty="0">
              <a:solidFill>
                <a:schemeClr val="bg1"/>
              </a:solidFill>
              <a:latin typeface="Poppins" pitchFamily="2" charset="77"/>
            </a:endParaRPr>
          </a:p>
        </p:txBody>
      </p:sp>
      <p:sp>
        <p:nvSpPr>
          <p:cNvPr id="35" name="Rounded Rectangle 34">
            <a:extLst>
              <a:ext uri="{FF2B5EF4-FFF2-40B4-BE49-F238E27FC236}">
                <a16:creationId xmlns:a16="http://schemas.microsoft.com/office/drawing/2014/main" id="{1E83D4FA-7D08-6DC5-4D85-CC2EC9F4782F}"/>
              </a:ext>
            </a:extLst>
          </p:cNvPr>
          <p:cNvSpPr/>
          <p:nvPr/>
        </p:nvSpPr>
        <p:spPr>
          <a:xfrm>
            <a:off x="6567980" y="3138413"/>
            <a:ext cx="6190802" cy="3106119"/>
          </a:xfrm>
          <a:prstGeom prst="roundRect">
            <a:avLst>
              <a:gd name="adj" fmla="val 0"/>
            </a:avLst>
          </a:prstGeom>
          <a:solidFill>
            <a:srgbClr val="3DF9F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id="{F2840019-1340-99C5-475E-CF762D050530}"/>
              </a:ext>
            </a:extLst>
          </p:cNvPr>
          <p:cNvSpPr/>
          <p:nvPr/>
        </p:nvSpPr>
        <p:spPr>
          <a:xfrm>
            <a:off x="12758782" y="3124066"/>
            <a:ext cx="4928268" cy="3106119"/>
          </a:xfrm>
          <a:prstGeom prst="roundRect">
            <a:avLst>
              <a:gd name="adj" fmla="val 0"/>
            </a:avLst>
          </a:prstGeom>
          <a:solidFill>
            <a:srgbClr val="14ED99"/>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id="{7141C94F-88AA-2DD3-E833-34FB3C766EBA}"/>
              </a:ext>
            </a:extLst>
          </p:cNvPr>
          <p:cNvSpPr/>
          <p:nvPr/>
        </p:nvSpPr>
        <p:spPr>
          <a:xfrm>
            <a:off x="2240744" y="6230185"/>
            <a:ext cx="4327235" cy="3106119"/>
          </a:xfrm>
          <a:prstGeom prst="roundRect">
            <a:avLst>
              <a:gd name="adj" fmla="val 0"/>
            </a:avLst>
          </a:prstGeom>
          <a:solidFill>
            <a:srgbClr val="27203E"/>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sp>
        <p:nvSpPr>
          <p:cNvPr id="38" name="Rounded Rectangle 37">
            <a:extLst>
              <a:ext uri="{FF2B5EF4-FFF2-40B4-BE49-F238E27FC236}">
                <a16:creationId xmlns:a16="http://schemas.microsoft.com/office/drawing/2014/main" id="{3915E9B3-AD8C-293C-33F6-15D3E4D08A8E}"/>
              </a:ext>
            </a:extLst>
          </p:cNvPr>
          <p:cNvSpPr/>
          <p:nvPr/>
        </p:nvSpPr>
        <p:spPr>
          <a:xfrm>
            <a:off x="12758779" y="6223011"/>
            <a:ext cx="4928268" cy="3106119"/>
          </a:xfrm>
          <a:prstGeom prst="roundRect">
            <a:avLst>
              <a:gd name="adj" fmla="val 0"/>
            </a:avLst>
          </a:prstGeom>
          <a:solidFill>
            <a:srgbClr val="FEC7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 name="Rounded Rectangle 38">
            <a:extLst>
              <a:ext uri="{FF2B5EF4-FFF2-40B4-BE49-F238E27FC236}">
                <a16:creationId xmlns:a16="http://schemas.microsoft.com/office/drawing/2014/main" id="{34310725-1503-31C3-7315-5BB5EB9E72C9}"/>
              </a:ext>
            </a:extLst>
          </p:cNvPr>
          <p:cNvSpPr/>
          <p:nvPr/>
        </p:nvSpPr>
        <p:spPr>
          <a:xfrm>
            <a:off x="7541862" y="3152760"/>
            <a:ext cx="4447406" cy="310611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pPr>
            <a:r>
              <a:rPr lang="en-GB" sz="2100" i="1" dirty="0">
                <a:solidFill>
                  <a:srgbClr val="27203E"/>
                </a:solidFill>
                <a:latin typeface="Poppins" pitchFamily="2" charset="77"/>
                <a:ea typeface="Roboto" panose="02000000000000000000" pitchFamily="2" charset="0"/>
                <a:cs typeface="Poppins" pitchFamily="2" charset="77"/>
              </a:rPr>
              <a:t>A robot is a </a:t>
            </a:r>
            <a:r>
              <a:rPr lang="en-GB" sz="2100" b="1" i="1" dirty="0">
                <a:solidFill>
                  <a:srgbClr val="27203E"/>
                </a:solidFill>
                <a:latin typeface="Poppins" pitchFamily="2" charset="77"/>
                <a:ea typeface="Roboto" panose="02000000000000000000" pitchFamily="2" charset="0"/>
                <a:cs typeface="Poppins" pitchFamily="2" charset="77"/>
              </a:rPr>
              <a:t>programmable</a:t>
            </a:r>
            <a:r>
              <a:rPr lang="en-GB" sz="2100" i="1" dirty="0">
                <a:solidFill>
                  <a:srgbClr val="27203E"/>
                </a:solidFill>
                <a:latin typeface="Poppins" pitchFamily="2" charset="77"/>
                <a:ea typeface="Roboto" panose="02000000000000000000" pitchFamily="2" charset="0"/>
                <a:cs typeface="Poppins" pitchFamily="2" charset="77"/>
              </a:rPr>
              <a:t> machine that can carry out </a:t>
            </a:r>
            <a:r>
              <a:rPr lang="en-GB" sz="2100" b="1" i="1" dirty="0">
                <a:solidFill>
                  <a:srgbClr val="27203E"/>
                </a:solidFill>
                <a:latin typeface="Poppins" pitchFamily="2" charset="77"/>
                <a:ea typeface="Roboto" panose="02000000000000000000" pitchFamily="2" charset="0"/>
                <a:cs typeface="Poppins" pitchFamily="2" charset="77"/>
              </a:rPr>
              <a:t>complex tasks without the need for human help</a:t>
            </a:r>
            <a:r>
              <a:rPr lang="en-GB" sz="2100" i="1" dirty="0">
                <a:solidFill>
                  <a:srgbClr val="27203E"/>
                </a:solidFill>
                <a:latin typeface="Poppins" pitchFamily="2" charset="77"/>
                <a:ea typeface="Roboto" panose="02000000000000000000" pitchFamily="2" charset="0"/>
                <a:cs typeface="Poppins" pitchFamily="2" charset="77"/>
              </a:rPr>
              <a:t>.</a:t>
            </a:r>
            <a:endParaRPr lang="en-US" sz="2100" i="1" dirty="0">
              <a:solidFill>
                <a:srgbClr val="27203E"/>
              </a:solidFill>
              <a:latin typeface="Poppins" pitchFamily="2" charset="77"/>
              <a:cs typeface="Poppins" pitchFamily="2" charset="77"/>
            </a:endParaRPr>
          </a:p>
        </p:txBody>
      </p:sp>
      <p:sp>
        <p:nvSpPr>
          <p:cNvPr id="40" name="Rounded Rectangle 39">
            <a:extLst>
              <a:ext uri="{FF2B5EF4-FFF2-40B4-BE49-F238E27FC236}">
                <a16:creationId xmlns:a16="http://schemas.microsoft.com/office/drawing/2014/main" id="{3ED9FA8D-6814-0FA0-3588-4968F6348A23}"/>
              </a:ext>
            </a:extLst>
          </p:cNvPr>
          <p:cNvSpPr/>
          <p:nvPr/>
        </p:nvSpPr>
        <p:spPr>
          <a:xfrm>
            <a:off x="13568033" y="3138413"/>
            <a:ext cx="3339617" cy="310611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pPr>
            <a:r>
              <a:rPr lang="en-GB" sz="2100" b="1" i="1" dirty="0">
                <a:solidFill>
                  <a:schemeClr val="bg1"/>
                </a:solidFill>
                <a:latin typeface="Poppins" pitchFamily="2" charset="77"/>
                <a:ea typeface="Roboto" panose="02000000000000000000" pitchFamily="2" charset="0"/>
                <a:cs typeface="Poppins" pitchFamily="2" charset="77"/>
              </a:rPr>
              <a:t>Robots are built and programmed by engineers.</a:t>
            </a:r>
            <a:endParaRPr lang="en-US" sz="2100" i="1" dirty="0">
              <a:latin typeface="Poppins" pitchFamily="2" charset="77"/>
              <a:cs typeface="Poppins" pitchFamily="2" charset="77"/>
            </a:endParaRPr>
          </a:p>
        </p:txBody>
      </p:sp>
      <p:sp>
        <p:nvSpPr>
          <p:cNvPr id="41" name="Rounded Rectangle 40">
            <a:extLst>
              <a:ext uri="{FF2B5EF4-FFF2-40B4-BE49-F238E27FC236}">
                <a16:creationId xmlns:a16="http://schemas.microsoft.com/office/drawing/2014/main" id="{C0FA05CA-1B11-9327-2B30-CC3AF4114C07}"/>
              </a:ext>
            </a:extLst>
          </p:cNvPr>
          <p:cNvSpPr/>
          <p:nvPr/>
        </p:nvSpPr>
        <p:spPr>
          <a:xfrm>
            <a:off x="2627091" y="6257948"/>
            <a:ext cx="3554539" cy="310611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pPr>
            <a:r>
              <a:rPr lang="en-GB" sz="2100" b="1" i="1" dirty="0">
                <a:solidFill>
                  <a:schemeClr val="bg1"/>
                </a:solidFill>
                <a:latin typeface="Poppins" pitchFamily="2" charset="77"/>
                <a:ea typeface="Roboto" panose="02000000000000000000" pitchFamily="2" charset="0"/>
                <a:cs typeface="Poppins" pitchFamily="2" charset="77"/>
              </a:rPr>
              <a:t>The device controlling the robot might be separate or in the robot itself. </a:t>
            </a:r>
            <a:endParaRPr lang="en-US" sz="2100" b="1" i="1" dirty="0">
              <a:latin typeface="Poppins" pitchFamily="2" charset="77"/>
              <a:cs typeface="Poppins" pitchFamily="2" charset="77"/>
            </a:endParaRPr>
          </a:p>
        </p:txBody>
      </p:sp>
      <p:sp>
        <p:nvSpPr>
          <p:cNvPr id="42" name="Rounded Rectangle 41">
            <a:extLst>
              <a:ext uri="{FF2B5EF4-FFF2-40B4-BE49-F238E27FC236}">
                <a16:creationId xmlns:a16="http://schemas.microsoft.com/office/drawing/2014/main" id="{AAB81900-05C2-C723-F4EF-B38D2412FEAC}"/>
              </a:ext>
            </a:extLst>
          </p:cNvPr>
          <p:cNvSpPr/>
          <p:nvPr/>
        </p:nvSpPr>
        <p:spPr>
          <a:xfrm>
            <a:off x="6567977" y="6230184"/>
            <a:ext cx="6190802" cy="3106119"/>
          </a:xfrm>
          <a:prstGeom prst="roundRect">
            <a:avLst>
              <a:gd name="adj" fmla="val 0"/>
            </a:avLst>
          </a:prstGeom>
          <a:blipFill>
            <a:blip r:embed="rId3" cstate="email">
              <a:extLst>
                <a:ext uri="{28A0092B-C50C-407E-A947-70E740481C1C}">
                  <a14:useLocalDpi xmlns:a14="http://schemas.microsoft.com/office/drawing/2010/main"/>
                </a:ext>
              </a:extLst>
            </a:blip>
            <a:stretch>
              <a:fillRect t="462"/>
            </a:stretch>
          </a:blip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3" name="Rounded Rectangle 42">
            <a:extLst>
              <a:ext uri="{FF2B5EF4-FFF2-40B4-BE49-F238E27FC236}">
                <a16:creationId xmlns:a16="http://schemas.microsoft.com/office/drawing/2014/main" id="{8A76BF68-DB30-1872-28E9-6486A77B10C3}"/>
              </a:ext>
            </a:extLst>
          </p:cNvPr>
          <p:cNvSpPr/>
          <p:nvPr/>
        </p:nvSpPr>
        <p:spPr>
          <a:xfrm>
            <a:off x="12719268" y="6194317"/>
            <a:ext cx="4979936" cy="310611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pPr>
            <a:r>
              <a:rPr lang="en-GB" sz="2100" b="1" i="1" dirty="0">
                <a:solidFill>
                  <a:srgbClr val="26213F"/>
                </a:solidFill>
                <a:latin typeface="Poppins" pitchFamily="2" charset="77"/>
                <a:ea typeface="Roboto" panose="02000000000000000000" pitchFamily="2" charset="0"/>
                <a:cs typeface="Poppins" pitchFamily="2" charset="77"/>
              </a:rPr>
              <a:t>A robot might look</a:t>
            </a:r>
            <a:br>
              <a:rPr lang="en-GB" sz="2100" b="1" i="1" dirty="0">
                <a:solidFill>
                  <a:srgbClr val="26213F"/>
                </a:solidFill>
                <a:latin typeface="Poppins" pitchFamily="2" charset="77"/>
                <a:ea typeface="Roboto" panose="02000000000000000000" pitchFamily="2" charset="0"/>
                <a:cs typeface="Poppins" pitchFamily="2" charset="77"/>
              </a:rPr>
            </a:br>
            <a:r>
              <a:rPr lang="en-GB" sz="2100" b="1" i="1" dirty="0">
                <a:solidFill>
                  <a:srgbClr val="26213F"/>
                </a:solidFill>
                <a:latin typeface="Poppins" pitchFamily="2" charset="77"/>
                <a:ea typeface="Roboto" panose="02000000000000000000" pitchFamily="2" charset="0"/>
                <a:cs typeface="Poppins" pitchFamily="2" charset="77"/>
              </a:rPr>
              <a:t>like a human, but they</a:t>
            </a:r>
            <a:br>
              <a:rPr lang="en-GB" sz="2100" b="1" i="1" dirty="0">
                <a:solidFill>
                  <a:srgbClr val="26213F"/>
                </a:solidFill>
                <a:latin typeface="Poppins" pitchFamily="2" charset="77"/>
                <a:ea typeface="Roboto" panose="02000000000000000000" pitchFamily="2" charset="0"/>
                <a:cs typeface="Poppins" pitchFamily="2" charset="77"/>
              </a:rPr>
            </a:br>
            <a:r>
              <a:rPr lang="en-GB" sz="2100" b="1" i="1" dirty="0">
                <a:solidFill>
                  <a:srgbClr val="26213F"/>
                </a:solidFill>
                <a:latin typeface="Poppins" pitchFamily="2" charset="77"/>
                <a:ea typeface="Roboto" panose="02000000000000000000" pitchFamily="2" charset="0"/>
                <a:cs typeface="Poppins" pitchFamily="2" charset="77"/>
              </a:rPr>
              <a:t>usually don’t.</a:t>
            </a:r>
            <a:endParaRPr lang="en-US" sz="2100" i="1" dirty="0">
              <a:solidFill>
                <a:srgbClr val="26213F"/>
              </a:solidFill>
              <a:latin typeface="Poppins" pitchFamily="2" charset="77"/>
              <a:cs typeface="Poppins" pitchFamily="2" charset="77"/>
            </a:endParaRPr>
          </a:p>
        </p:txBody>
      </p:sp>
      <p:sp>
        <p:nvSpPr>
          <p:cNvPr id="44" name="Rounded Rectangle 43">
            <a:extLst>
              <a:ext uri="{FF2B5EF4-FFF2-40B4-BE49-F238E27FC236}">
                <a16:creationId xmlns:a16="http://schemas.microsoft.com/office/drawing/2014/main" id="{03B26492-9442-3DBD-0A8C-5663CD31A68F}"/>
              </a:ext>
            </a:extLst>
          </p:cNvPr>
          <p:cNvSpPr/>
          <p:nvPr/>
        </p:nvSpPr>
        <p:spPr>
          <a:xfrm>
            <a:off x="2240744" y="3138413"/>
            <a:ext cx="4327235" cy="3106119"/>
          </a:xfrm>
          <a:prstGeom prst="roundRect">
            <a:avLst>
              <a:gd name="adj" fmla="val 0"/>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835294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09E6BA4-DDBF-E696-23B5-C2B97084C5F7}"/>
              </a:ext>
            </a:extLst>
          </p:cNvPr>
          <p:cNvSpPr/>
          <p:nvPr/>
        </p:nvSpPr>
        <p:spPr>
          <a:xfrm>
            <a:off x="10052050" y="0"/>
            <a:ext cx="10052050" cy="10475703"/>
          </a:xfrm>
          <a:prstGeom prst="rect">
            <a:avLst/>
          </a:prstGeom>
          <a:solidFill>
            <a:srgbClr val="2720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F4DD5B-2016-7C48-6EE4-87E6006F1DED}"/>
              </a:ext>
            </a:extLst>
          </p:cNvPr>
          <p:cNvSpPr/>
          <p:nvPr/>
        </p:nvSpPr>
        <p:spPr>
          <a:xfrm>
            <a:off x="3365" y="0"/>
            <a:ext cx="10052050" cy="10465200"/>
          </a:xfrm>
          <a:prstGeom prst="rect">
            <a:avLst/>
          </a:prstGeom>
          <a:solidFill>
            <a:srgbClr val="14ED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a:solidFill>
            <a:schemeClr val="bg1"/>
          </a:solidFill>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grp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grp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14ED99"/>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grp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grp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grp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grp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grp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grp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7354887" cy="1897062"/>
          </a:xfrm>
        </p:spPr>
        <p:txBody>
          <a:bodyPr/>
          <a:lstStyle/>
          <a:p>
            <a:r>
              <a:rPr lang="en-US" dirty="0"/>
              <a:t>What do robots help us to do?</a:t>
            </a:r>
          </a:p>
        </p:txBody>
      </p:sp>
      <p:sp>
        <p:nvSpPr>
          <p:cNvPr id="16" name="Text Placeholder 2">
            <a:extLst>
              <a:ext uri="{FF2B5EF4-FFF2-40B4-BE49-F238E27FC236}">
                <a16:creationId xmlns:a16="http://schemas.microsoft.com/office/drawing/2014/main" id="{C20BFC88-338C-3515-66C5-19F747782256}"/>
              </a:ext>
            </a:extLst>
          </p:cNvPr>
          <p:cNvSpPr txBox="1">
            <a:spLocks/>
          </p:cNvSpPr>
          <p:nvPr/>
        </p:nvSpPr>
        <p:spPr>
          <a:xfrm>
            <a:off x="715963" y="3198643"/>
            <a:ext cx="2750210" cy="953821"/>
          </a:xfrm>
          <a:prstGeom prst="rect">
            <a:avLst/>
          </a:prstGeom>
        </p:spPr>
        <p:txBody>
          <a:bodyPr/>
          <a:lstStyle>
            <a:lvl1pPr marL="0">
              <a:defRPr b="0" i="0">
                <a:latin typeface="Gotham-Light" pitchFamily="2" charset="0"/>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l" defTabSz="914400">
              <a:lnSpc>
                <a:spcPts val="8000"/>
              </a:lnSpc>
            </a:pPr>
            <a:r>
              <a:rPr lang="en-GB" sz="8000" b="1" i="1" kern="1200" dirty="0">
                <a:solidFill>
                  <a:schemeClr val="bg1"/>
                </a:solidFill>
                <a:latin typeface="Poppins" pitchFamily="2" charset="77"/>
                <a:ea typeface="Roboto" panose="02000000000000000000" pitchFamily="2" charset="0"/>
                <a:cs typeface="Poppins" pitchFamily="2" charset="77"/>
              </a:rPr>
              <a:t>Pros</a:t>
            </a:r>
            <a:endParaRPr lang="en-US" sz="8000" b="1" i="1" kern="0" dirty="0">
              <a:solidFill>
                <a:schemeClr val="bg1"/>
              </a:solidFill>
              <a:latin typeface="Poppins" pitchFamily="2" charset="77"/>
              <a:ea typeface="Roboto" panose="02000000000000000000" pitchFamily="2" charset="0"/>
              <a:cs typeface="Poppins" pitchFamily="2" charset="77"/>
            </a:endParaRPr>
          </a:p>
        </p:txBody>
      </p:sp>
      <p:sp>
        <p:nvSpPr>
          <p:cNvPr id="27" name="Text Placeholder 2">
            <a:extLst>
              <a:ext uri="{FF2B5EF4-FFF2-40B4-BE49-F238E27FC236}">
                <a16:creationId xmlns:a16="http://schemas.microsoft.com/office/drawing/2014/main" id="{61E6437C-E179-DB4A-4B03-0CC703D1D937}"/>
              </a:ext>
            </a:extLst>
          </p:cNvPr>
          <p:cNvSpPr txBox="1">
            <a:spLocks/>
          </p:cNvSpPr>
          <p:nvPr/>
        </p:nvSpPr>
        <p:spPr>
          <a:xfrm>
            <a:off x="10881716" y="3183467"/>
            <a:ext cx="3922164" cy="953821"/>
          </a:xfrm>
          <a:prstGeom prst="rect">
            <a:avLst/>
          </a:prstGeom>
        </p:spPr>
        <p:txBody>
          <a:bodyPr/>
          <a:lstStyle>
            <a:lvl1pPr marL="0">
              <a:defRPr b="0" i="0">
                <a:latin typeface="Gotham-Light" pitchFamily="2" charset="0"/>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l" defTabSz="914400">
              <a:lnSpc>
                <a:spcPts val="8000"/>
              </a:lnSpc>
            </a:pPr>
            <a:r>
              <a:rPr lang="en-GB" sz="8000" b="1" i="1" kern="1200" dirty="0">
                <a:solidFill>
                  <a:schemeClr val="bg1"/>
                </a:solidFill>
                <a:latin typeface="Poppins" pitchFamily="2" charset="77"/>
                <a:ea typeface="Roboto" panose="02000000000000000000" pitchFamily="2" charset="0"/>
                <a:cs typeface="Poppins" pitchFamily="2" charset="77"/>
              </a:rPr>
              <a:t>Cons</a:t>
            </a:r>
            <a:endParaRPr lang="en-US" sz="8000" b="1" i="1" kern="0" dirty="0">
              <a:solidFill>
                <a:schemeClr val="bg1"/>
              </a:solidFill>
              <a:latin typeface="Poppins" pitchFamily="2" charset="77"/>
              <a:ea typeface="Roboto" panose="02000000000000000000" pitchFamily="2" charset="0"/>
              <a:cs typeface="Poppins" pitchFamily="2" charset="77"/>
            </a:endParaRPr>
          </a:p>
        </p:txBody>
      </p:sp>
      <p:grpSp>
        <p:nvGrpSpPr>
          <p:cNvPr id="4" name="Group 3">
            <a:extLst>
              <a:ext uri="{FF2B5EF4-FFF2-40B4-BE49-F238E27FC236}">
                <a16:creationId xmlns:a16="http://schemas.microsoft.com/office/drawing/2014/main" id="{4803A062-9B92-9F06-26A1-65BDD3044D86}"/>
              </a:ext>
            </a:extLst>
          </p:cNvPr>
          <p:cNvGrpSpPr/>
          <p:nvPr/>
        </p:nvGrpSpPr>
        <p:grpSpPr>
          <a:xfrm>
            <a:off x="729600" y="4469958"/>
            <a:ext cx="18237851" cy="3862596"/>
            <a:chOff x="729600" y="4469958"/>
            <a:chExt cx="18237851" cy="3862596"/>
          </a:xfrm>
        </p:grpSpPr>
        <p:sp>
          <p:nvSpPr>
            <p:cNvPr id="13" name="TextBox 12">
              <a:extLst>
                <a:ext uri="{FF2B5EF4-FFF2-40B4-BE49-F238E27FC236}">
                  <a16:creationId xmlns:a16="http://schemas.microsoft.com/office/drawing/2014/main" id="{ECD77DA2-D9A2-D4F7-0A8B-51507C3EA7D7}"/>
                </a:ext>
              </a:extLst>
            </p:cNvPr>
            <p:cNvSpPr txBox="1"/>
            <p:nvPr/>
          </p:nvSpPr>
          <p:spPr>
            <a:xfrm>
              <a:off x="729600" y="4469958"/>
              <a:ext cx="8828162" cy="3862596"/>
            </a:xfrm>
            <a:prstGeom prst="rect">
              <a:avLst/>
            </a:prstGeom>
            <a:noFill/>
          </p:spPr>
          <p:txBody>
            <a:bodyPr wrap="square">
              <a:spAutoFit/>
            </a:bodyPr>
            <a:lstStyle/>
            <a:p>
              <a:pPr marL="342900" indent="-342900">
                <a:lnSpc>
                  <a:spcPts val="2400"/>
                </a:lnSpc>
                <a:spcBef>
                  <a:spcPts val="1200"/>
                </a:spcBef>
                <a:spcAft>
                  <a:spcPts val="1800"/>
                </a:spcAft>
                <a:buClr>
                  <a:srgbClr val="27203E"/>
                </a:buClr>
                <a:buFont typeface="Arial" panose="020B0604020202020204" pitchFamily="34" charset="0"/>
                <a:buChar char="•"/>
              </a:pPr>
              <a:r>
                <a:rPr lang="en-GB" sz="2000" i="1" dirty="0">
                  <a:solidFill>
                    <a:srgbClr val="27203E"/>
                  </a:solidFill>
                  <a:latin typeface="Poppins" pitchFamily="2" charset="77"/>
                  <a:ea typeface="Roboto" panose="02000000000000000000" pitchFamily="2" charset="0"/>
                  <a:cs typeface="Poppins" pitchFamily="2" charset="77"/>
                </a:rPr>
                <a:t>Don’t get bored of repetitive tasks</a:t>
              </a:r>
            </a:p>
            <a:p>
              <a:pPr marL="342900" indent="-342900">
                <a:lnSpc>
                  <a:spcPts val="2400"/>
                </a:lnSpc>
                <a:spcBef>
                  <a:spcPts val="1200"/>
                </a:spcBef>
                <a:spcAft>
                  <a:spcPts val="1800"/>
                </a:spcAft>
                <a:buClr>
                  <a:srgbClr val="27203E"/>
                </a:buClr>
                <a:buFont typeface="Arial" panose="020B0604020202020204" pitchFamily="34" charset="0"/>
                <a:buChar char="•"/>
              </a:pPr>
              <a:r>
                <a:rPr lang="en-GB" sz="2000" i="1" dirty="0">
                  <a:solidFill>
                    <a:srgbClr val="27203E"/>
                  </a:solidFill>
                  <a:latin typeface="Poppins" pitchFamily="2" charset="77"/>
                  <a:ea typeface="Roboto" panose="02000000000000000000" pitchFamily="2" charset="0"/>
                  <a:cs typeface="Poppins" pitchFamily="2" charset="77"/>
                </a:rPr>
                <a:t>More consistent and accurate than humans</a:t>
              </a:r>
            </a:p>
            <a:p>
              <a:pPr marL="342900" indent="-342900">
                <a:lnSpc>
                  <a:spcPts val="2400"/>
                </a:lnSpc>
                <a:spcBef>
                  <a:spcPts val="1200"/>
                </a:spcBef>
                <a:spcAft>
                  <a:spcPts val="1800"/>
                </a:spcAft>
                <a:buClr>
                  <a:srgbClr val="27203E"/>
                </a:buClr>
                <a:buFont typeface="Arial" panose="020B0604020202020204" pitchFamily="34" charset="0"/>
                <a:buChar char="•"/>
              </a:pPr>
              <a:r>
                <a:rPr lang="en-GB" sz="2000" i="1" dirty="0">
                  <a:solidFill>
                    <a:srgbClr val="27203E"/>
                  </a:solidFill>
                  <a:latin typeface="Poppins" pitchFamily="2" charset="77"/>
                  <a:ea typeface="Roboto" panose="02000000000000000000" pitchFamily="2" charset="0"/>
                  <a:cs typeface="Poppins" pitchFamily="2" charset="77"/>
                </a:rPr>
                <a:t>Can do tasks that are unsafe or unpleasant for humans</a:t>
              </a:r>
            </a:p>
            <a:p>
              <a:pPr marL="342900" indent="-342900">
                <a:lnSpc>
                  <a:spcPts val="2400"/>
                </a:lnSpc>
                <a:spcBef>
                  <a:spcPts val="1200"/>
                </a:spcBef>
                <a:spcAft>
                  <a:spcPts val="1800"/>
                </a:spcAft>
                <a:buClr>
                  <a:srgbClr val="27203E"/>
                </a:buClr>
                <a:buFont typeface="Arial" panose="020B0604020202020204" pitchFamily="34" charset="0"/>
                <a:buChar char="•"/>
              </a:pPr>
              <a:r>
                <a:rPr lang="en-GB" sz="2000" i="1" dirty="0">
                  <a:solidFill>
                    <a:srgbClr val="27203E"/>
                  </a:solidFill>
                  <a:latin typeface="Poppins" pitchFamily="2" charset="77"/>
                  <a:ea typeface="Roboto" panose="02000000000000000000" pitchFamily="2" charset="0"/>
                  <a:cs typeface="Poppins" pitchFamily="2" charset="77"/>
                </a:rPr>
                <a:t>Can do tasks remotely, e.g. guided by an expert who is far away  </a:t>
              </a:r>
            </a:p>
            <a:p>
              <a:pPr marL="342900" indent="-342900">
                <a:lnSpc>
                  <a:spcPts val="2400"/>
                </a:lnSpc>
                <a:spcBef>
                  <a:spcPts val="1200"/>
                </a:spcBef>
                <a:spcAft>
                  <a:spcPts val="1800"/>
                </a:spcAft>
                <a:buClr>
                  <a:srgbClr val="27203E"/>
                </a:buClr>
                <a:buFont typeface="Arial" panose="020B0604020202020204" pitchFamily="34" charset="0"/>
                <a:buChar char="•"/>
              </a:pPr>
              <a:r>
                <a:rPr lang="en-GB" sz="2000" i="1" dirty="0">
                  <a:solidFill>
                    <a:srgbClr val="27203E"/>
                  </a:solidFill>
                  <a:latin typeface="Poppins" pitchFamily="2" charset="77"/>
                  <a:ea typeface="Roboto" panose="02000000000000000000" pitchFamily="2" charset="0"/>
                  <a:cs typeface="Poppins" pitchFamily="2" charset="77"/>
                </a:rPr>
                <a:t>Can learn from mistakes and adapt through machine learning </a:t>
              </a:r>
            </a:p>
            <a:p>
              <a:pPr marL="342900" indent="-342900">
                <a:lnSpc>
                  <a:spcPts val="2400"/>
                </a:lnSpc>
                <a:spcBef>
                  <a:spcPts val="1200"/>
                </a:spcBef>
                <a:spcAft>
                  <a:spcPts val="1800"/>
                </a:spcAft>
                <a:buClr>
                  <a:srgbClr val="27203E"/>
                </a:buClr>
                <a:buFont typeface="Arial" panose="020B0604020202020204" pitchFamily="34" charset="0"/>
                <a:buChar char="•"/>
              </a:pPr>
              <a:r>
                <a:rPr lang="en-GB" sz="2000" i="1" dirty="0">
                  <a:solidFill>
                    <a:srgbClr val="27203E"/>
                  </a:solidFill>
                  <a:latin typeface="Poppins" pitchFamily="2" charset="77"/>
                  <a:ea typeface="Roboto"/>
                  <a:cs typeface="Poppins" pitchFamily="2" charset="77"/>
                </a:rPr>
                <a:t>Perform tasks needing precision beyond human capability</a:t>
              </a:r>
            </a:p>
          </p:txBody>
        </p:sp>
        <p:sp>
          <p:nvSpPr>
            <p:cNvPr id="29" name="TextBox 28">
              <a:extLst>
                <a:ext uri="{FF2B5EF4-FFF2-40B4-BE49-F238E27FC236}">
                  <a16:creationId xmlns:a16="http://schemas.microsoft.com/office/drawing/2014/main" id="{22524A20-0DF6-C612-2459-933C98B37BEC}"/>
                </a:ext>
              </a:extLst>
            </p:cNvPr>
            <p:cNvSpPr txBox="1"/>
            <p:nvPr/>
          </p:nvSpPr>
          <p:spPr>
            <a:xfrm>
              <a:off x="10781651" y="4469958"/>
              <a:ext cx="8185800" cy="3785652"/>
            </a:xfrm>
            <a:prstGeom prst="rect">
              <a:avLst/>
            </a:prstGeom>
            <a:noFill/>
          </p:spPr>
          <p:txBody>
            <a:bodyPr wrap="square">
              <a:spAutoFit/>
            </a:bodyPr>
            <a:lstStyle/>
            <a:p>
              <a:pPr marL="342900" indent="-342900">
                <a:lnSpc>
                  <a:spcPts val="2400"/>
                </a:lnSpc>
                <a:spcBef>
                  <a:spcPts val="1200"/>
                </a:spcBef>
                <a:spcAft>
                  <a:spcPts val="1800"/>
                </a:spcAft>
                <a:buClr>
                  <a:schemeClr val="bg1"/>
                </a:buClr>
                <a:buFont typeface="Arial" panose="020B0604020202020204" pitchFamily="34" charset="0"/>
                <a:buChar char="•"/>
              </a:pPr>
              <a:r>
                <a:rPr lang="en-GB" sz="2000" i="1" dirty="0">
                  <a:solidFill>
                    <a:schemeClr val="bg1"/>
                  </a:solidFill>
                  <a:latin typeface="Poppins" pitchFamily="2" charset="77"/>
                  <a:ea typeface="Roboto" panose="02000000000000000000" pitchFamily="2" charset="0"/>
                  <a:cs typeface="Poppins" pitchFamily="2" charset="77"/>
                </a:rPr>
                <a:t>Feared to take jobs from humans</a:t>
              </a:r>
            </a:p>
            <a:p>
              <a:pPr marL="342900" indent="-342900">
                <a:lnSpc>
                  <a:spcPts val="2400"/>
                </a:lnSpc>
                <a:spcBef>
                  <a:spcPts val="1200"/>
                </a:spcBef>
                <a:spcAft>
                  <a:spcPts val="1800"/>
                </a:spcAft>
                <a:buClr>
                  <a:schemeClr val="bg1"/>
                </a:buClr>
                <a:buFont typeface="Arial" panose="020B0604020202020204" pitchFamily="34" charset="0"/>
                <a:buChar char="•"/>
              </a:pPr>
              <a:r>
                <a:rPr lang="en-GB" sz="2000" i="1" dirty="0">
                  <a:solidFill>
                    <a:schemeClr val="bg1"/>
                  </a:solidFill>
                  <a:latin typeface="Poppins" pitchFamily="2" charset="77"/>
                  <a:ea typeface="Roboto" panose="02000000000000000000" pitchFamily="2" charset="0"/>
                  <a:cs typeface="Poppins" pitchFamily="2" charset="77"/>
                </a:rPr>
                <a:t>In unexpected situations can’t use intuition or instinct, </a:t>
              </a:r>
              <a:br>
                <a:rPr lang="en-GB" sz="2000" i="1" dirty="0">
                  <a:solidFill>
                    <a:schemeClr val="bg1"/>
                  </a:solidFill>
                  <a:latin typeface="Poppins" pitchFamily="2" charset="77"/>
                  <a:ea typeface="Roboto" panose="02000000000000000000" pitchFamily="2" charset="0"/>
                  <a:cs typeface="Poppins" pitchFamily="2" charset="77"/>
                </a:rPr>
              </a:br>
              <a:r>
                <a:rPr lang="en-GB" sz="2000" i="1" dirty="0">
                  <a:solidFill>
                    <a:schemeClr val="bg1"/>
                  </a:solidFill>
                  <a:latin typeface="Poppins" pitchFamily="2" charset="77"/>
                  <a:ea typeface="Roboto" panose="02000000000000000000" pitchFamily="2" charset="0"/>
                  <a:cs typeface="Poppins" pitchFamily="2" charset="77"/>
                </a:rPr>
                <a:t>or improvise as well as humans can</a:t>
              </a:r>
            </a:p>
            <a:p>
              <a:pPr marL="342900" indent="-342900">
                <a:lnSpc>
                  <a:spcPts val="2400"/>
                </a:lnSpc>
                <a:spcBef>
                  <a:spcPts val="1200"/>
                </a:spcBef>
                <a:spcAft>
                  <a:spcPts val="1800"/>
                </a:spcAft>
                <a:buClr>
                  <a:schemeClr val="bg1"/>
                </a:buClr>
                <a:buFont typeface="Arial" panose="020B0604020202020204" pitchFamily="34" charset="0"/>
                <a:buChar char="•"/>
              </a:pPr>
              <a:r>
                <a:rPr lang="en-GB" sz="2000" i="1" dirty="0">
                  <a:solidFill>
                    <a:schemeClr val="bg1"/>
                  </a:solidFill>
                  <a:latin typeface="Poppins" pitchFamily="2" charset="77"/>
                  <a:ea typeface="Roboto" panose="02000000000000000000" pitchFamily="2" charset="0"/>
                  <a:cs typeface="Poppins" pitchFamily="2" charset="77"/>
                </a:rPr>
                <a:t>Expensive to build, programme and maintain </a:t>
              </a:r>
            </a:p>
            <a:p>
              <a:pPr marL="342900" indent="-342900">
                <a:lnSpc>
                  <a:spcPts val="2400"/>
                </a:lnSpc>
                <a:spcBef>
                  <a:spcPts val="1200"/>
                </a:spcBef>
                <a:spcAft>
                  <a:spcPts val="1800"/>
                </a:spcAft>
                <a:buClr>
                  <a:schemeClr val="bg1"/>
                </a:buClr>
                <a:buFont typeface="Arial" panose="020B0604020202020204" pitchFamily="34" charset="0"/>
                <a:buChar char="•"/>
              </a:pPr>
              <a:r>
                <a:rPr lang="en-GB" sz="2000" i="1" dirty="0">
                  <a:solidFill>
                    <a:schemeClr val="bg1"/>
                  </a:solidFill>
                  <a:latin typeface="Poppins" pitchFamily="2" charset="77"/>
                  <a:ea typeface="Roboto" panose="02000000000000000000" pitchFamily="2" charset="0"/>
                  <a:cs typeface="Poppins" pitchFamily="2" charset="77"/>
                </a:rPr>
                <a:t>‘Uncanny valley’ effect - humans can feel uncomfortable with humanoid robots that appear ‘nearly’ human</a:t>
              </a:r>
            </a:p>
            <a:p>
              <a:pPr marL="342900" indent="-342900">
                <a:lnSpc>
                  <a:spcPts val="2400"/>
                </a:lnSpc>
                <a:spcBef>
                  <a:spcPts val="1200"/>
                </a:spcBef>
                <a:spcAft>
                  <a:spcPts val="1800"/>
                </a:spcAft>
                <a:buClr>
                  <a:schemeClr val="bg1"/>
                </a:buClr>
                <a:buFont typeface="Arial" panose="020B0604020202020204" pitchFamily="34" charset="0"/>
                <a:buChar char="•"/>
              </a:pPr>
              <a:endParaRPr lang="en-GB" sz="2000" i="1" dirty="0">
                <a:solidFill>
                  <a:schemeClr val="bg1"/>
                </a:solidFill>
                <a:latin typeface="Poppins" pitchFamily="2" charset="77"/>
                <a:ea typeface="Roboto" panose="02000000000000000000" pitchFamily="2" charset="0"/>
                <a:cs typeface="Poppins" pitchFamily="2" charset="77"/>
              </a:endParaRPr>
            </a:p>
          </p:txBody>
        </p:sp>
      </p:grpSp>
      <p:sp>
        <p:nvSpPr>
          <p:cNvPr id="3" name="TextBox 2">
            <a:extLst>
              <a:ext uri="{FF2B5EF4-FFF2-40B4-BE49-F238E27FC236}">
                <a16:creationId xmlns:a16="http://schemas.microsoft.com/office/drawing/2014/main" id="{BDE575B9-D0FB-AAA0-9920-B8A676198853}"/>
              </a:ext>
            </a:extLst>
          </p:cNvPr>
          <p:cNvSpPr txBox="1"/>
          <p:nvPr/>
        </p:nvSpPr>
        <p:spPr>
          <a:xfrm>
            <a:off x="2476500" y="10712528"/>
            <a:ext cx="7010400" cy="646331"/>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Starter</a:t>
            </a:r>
          </a:p>
          <a:p>
            <a:pPr marL="0" marR="0" lvl="0" indent="0" algn="l" defTabSz="914357" rtl="0" eaLnBrk="1" fontAlgn="auto" latinLnBrk="0" hangingPunct="1">
              <a:lnSpc>
                <a:spcPct val="100000"/>
              </a:lnSpc>
              <a:spcBef>
                <a:spcPts val="0"/>
              </a:spcBef>
              <a:spcAft>
                <a:spcPts val="0"/>
              </a:spcAft>
              <a:buClrTx/>
              <a:buSzTx/>
              <a:buFontTx/>
              <a:buNone/>
              <a:tabLst/>
              <a:defRPr/>
            </a:pPr>
            <a:endParaRPr lang="en-US" sz="1800" b="0" i="1" dirty="0">
              <a:solidFill>
                <a:schemeClr val="bg1"/>
              </a:solidFill>
              <a:latin typeface="Poppins" pitchFamily="2" charset="77"/>
            </a:endParaRPr>
          </a:p>
        </p:txBody>
      </p:sp>
    </p:spTree>
    <p:extLst>
      <p:ext uri="{BB962C8B-B14F-4D97-AF65-F5344CB8AC3E}">
        <p14:creationId xmlns:p14="http://schemas.microsoft.com/office/powerpoint/2010/main" val="333110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What do robots help us to do?</a:t>
            </a:r>
          </a:p>
        </p:txBody>
      </p:sp>
      <p:sp>
        <p:nvSpPr>
          <p:cNvPr id="49" name="Rounded Rectangle 48">
            <a:extLst>
              <a:ext uri="{FF2B5EF4-FFF2-40B4-BE49-F238E27FC236}">
                <a16:creationId xmlns:a16="http://schemas.microsoft.com/office/drawing/2014/main" id="{7021800B-4DAD-0E60-87DB-9F0AAF48BB88}"/>
              </a:ext>
            </a:extLst>
          </p:cNvPr>
          <p:cNvSpPr/>
          <p:nvPr/>
        </p:nvSpPr>
        <p:spPr>
          <a:xfrm>
            <a:off x="2813050" y="3153259"/>
            <a:ext cx="3541760" cy="2855707"/>
          </a:xfrm>
          <a:prstGeom prst="roundRect">
            <a:avLst>
              <a:gd name="adj" fmla="val 0"/>
            </a:avLst>
          </a:prstGeom>
          <a:solidFill>
            <a:srgbClr val="14ED99"/>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100" b="1" i="1" dirty="0">
                <a:solidFill>
                  <a:schemeClr val="bg1"/>
                </a:solidFill>
                <a:latin typeface="Poppins" pitchFamily="2" charset="77"/>
                <a:ea typeface="Roboto" panose="02000000000000000000" pitchFamily="2" charset="0"/>
                <a:cs typeface="Poppins" pitchFamily="2" charset="77"/>
              </a:rPr>
              <a:t>Explore space</a:t>
            </a:r>
            <a:endParaRPr lang="en-US" sz="2100" b="1" i="1" dirty="0">
              <a:latin typeface="Poppins" pitchFamily="2" charset="77"/>
              <a:cs typeface="Poppins" pitchFamily="2" charset="77"/>
            </a:endParaRPr>
          </a:p>
        </p:txBody>
      </p:sp>
      <p:sp>
        <p:nvSpPr>
          <p:cNvPr id="50" name="Rounded Rectangle 49">
            <a:extLst>
              <a:ext uri="{FF2B5EF4-FFF2-40B4-BE49-F238E27FC236}">
                <a16:creationId xmlns:a16="http://schemas.microsoft.com/office/drawing/2014/main" id="{0EA1CC23-AC49-808A-3F8F-456D048E155D}"/>
              </a:ext>
            </a:extLst>
          </p:cNvPr>
          <p:cNvSpPr/>
          <p:nvPr/>
        </p:nvSpPr>
        <p:spPr>
          <a:xfrm>
            <a:off x="6463454" y="3148864"/>
            <a:ext cx="3541760" cy="2854409"/>
          </a:xfrm>
          <a:prstGeom prst="roundRect">
            <a:avLst>
              <a:gd name="adj" fmla="val 0"/>
            </a:avLst>
          </a:prstGeom>
          <a:solidFill>
            <a:srgbClr val="281F4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100" b="1" i="1" dirty="0">
                <a:solidFill>
                  <a:schemeClr val="bg1"/>
                </a:solidFill>
                <a:latin typeface="Poppins" pitchFamily="2" charset="77"/>
                <a:ea typeface="Roboto" panose="02000000000000000000" pitchFamily="2" charset="0"/>
                <a:cs typeface="Poppins" pitchFamily="2" charset="77"/>
              </a:rPr>
              <a:t>Perform delicate surgery</a:t>
            </a:r>
            <a:endParaRPr lang="en-US" sz="2100" i="1" dirty="0">
              <a:latin typeface="Poppins" pitchFamily="2" charset="77"/>
              <a:cs typeface="Poppins" pitchFamily="2" charset="77"/>
            </a:endParaRPr>
          </a:p>
        </p:txBody>
      </p:sp>
      <p:sp>
        <p:nvSpPr>
          <p:cNvPr id="51" name="Rounded Rectangle 50">
            <a:extLst>
              <a:ext uri="{FF2B5EF4-FFF2-40B4-BE49-F238E27FC236}">
                <a16:creationId xmlns:a16="http://schemas.microsoft.com/office/drawing/2014/main" id="{B5F9CFF7-F3C8-429D-4DEE-09E4E0B3371E}"/>
              </a:ext>
            </a:extLst>
          </p:cNvPr>
          <p:cNvSpPr/>
          <p:nvPr/>
        </p:nvSpPr>
        <p:spPr>
          <a:xfrm>
            <a:off x="13764263" y="3140075"/>
            <a:ext cx="3541760" cy="2854409"/>
          </a:xfrm>
          <a:prstGeom prst="roundRect">
            <a:avLst>
              <a:gd name="adj" fmla="val 0"/>
            </a:avLst>
          </a:prstGeom>
          <a:solidFill>
            <a:srgbClr val="3DF9F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100" b="1" i="1" dirty="0">
                <a:solidFill>
                  <a:srgbClr val="27203E"/>
                </a:solidFill>
                <a:latin typeface="Poppins" pitchFamily="2" charset="77"/>
                <a:ea typeface="Roboto" panose="02000000000000000000" pitchFamily="2" charset="0"/>
                <a:cs typeface="Poppins" pitchFamily="2" charset="77"/>
              </a:rPr>
              <a:t>Help people who </a:t>
            </a:r>
            <a:br>
              <a:rPr lang="en-GB" sz="2100" b="1" i="1" dirty="0">
                <a:solidFill>
                  <a:srgbClr val="27203E"/>
                </a:solidFill>
                <a:latin typeface="Poppins" pitchFamily="2" charset="77"/>
                <a:ea typeface="Roboto" panose="02000000000000000000" pitchFamily="2" charset="0"/>
                <a:cs typeface="Poppins" pitchFamily="2" charset="77"/>
              </a:rPr>
            </a:br>
            <a:r>
              <a:rPr lang="en-GB" sz="2100" b="1" i="1" dirty="0">
                <a:solidFill>
                  <a:srgbClr val="27203E"/>
                </a:solidFill>
                <a:latin typeface="Poppins" pitchFamily="2" charset="77"/>
                <a:ea typeface="Roboto" panose="02000000000000000000" pitchFamily="2" charset="0"/>
                <a:cs typeface="Poppins" pitchFamily="2" charset="77"/>
              </a:rPr>
              <a:t>need additional care</a:t>
            </a:r>
            <a:endParaRPr lang="en-US" sz="2100" i="1" dirty="0">
              <a:solidFill>
                <a:srgbClr val="27203E"/>
              </a:solidFill>
              <a:latin typeface="Poppins" pitchFamily="2" charset="77"/>
              <a:cs typeface="Poppins" pitchFamily="2" charset="77"/>
            </a:endParaRPr>
          </a:p>
        </p:txBody>
      </p:sp>
      <p:sp>
        <p:nvSpPr>
          <p:cNvPr id="52" name="Rounded Rectangle 51">
            <a:extLst>
              <a:ext uri="{FF2B5EF4-FFF2-40B4-BE49-F238E27FC236}">
                <a16:creationId xmlns:a16="http://schemas.microsoft.com/office/drawing/2014/main" id="{666E09FE-30AE-53C4-DDE2-0B026DE84A7C}"/>
              </a:ext>
            </a:extLst>
          </p:cNvPr>
          <p:cNvSpPr/>
          <p:nvPr/>
        </p:nvSpPr>
        <p:spPr>
          <a:xfrm>
            <a:off x="10113859" y="3148864"/>
            <a:ext cx="3541760" cy="2854409"/>
          </a:xfrm>
          <a:prstGeom prst="roundRect">
            <a:avLst>
              <a:gd name="adj" fmla="val 0"/>
            </a:avLst>
          </a:prstGeom>
          <a:solidFill>
            <a:srgbClr val="FEC7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100" b="1" i="1" dirty="0">
                <a:solidFill>
                  <a:schemeClr val="bg1"/>
                </a:solidFill>
                <a:latin typeface="Poppins" pitchFamily="2" charset="77"/>
                <a:ea typeface="Roboto" panose="02000000000000000000" pitchFamily="2" charset="0"/>
                <a:cs typeface="Poppins" pitchFamily="2" charset="77"/>
              </a:rPr>
              <a:t>Keep our homes </a:t>
            </a:r>
            <a:br>
              <a:rPr lang="en-GB" sz="2100" b="1" i="1" dirty="0">
                <a:solidFill>
                  <a:schemeClr val="bg1"/>
                </a:solidFill>
                <a:latin typeface="Poppins" pitchFamily="2" charset="77"/>
                <a:ea typeface="Roboto" panose="02000000000000000000" pitchFamily="2" charset="0"/>
                <a:cs typeface="Poppins" pitchFamily="2" charset="77"/>
              </a:rPr>
            </a:br>
            <a:r>
              <a:rPr lang="en-GB" sz="2100" b="1" i="1" dirty="0">
                <a:solidFill>
                  <a:schemeClr val="bg1"/>
                </a:solidFill>
                <a:latin typeface="Poppins" pitchFamily="2" charset="77"/>
                <a:ea typeface="Roboto" panose="02000000000000000000" pitchFamily="2" charset="0"/>
                <a:cs typeface="Poppins" pitchFamily="2" charset="77"/>
              </a:rPr>
              <a:t>and gardens clean</a:t>
            </a:r>
            <a:br>
              <a:rPr lang="en-GB" sz="2100" b="1" i="1" dirty="0">
                <a:solidFill>
                  <a:schemeClr val="bg1"/>
                </a:solidFill>
                <a:latin typeface="Poppins" pitchFamily="2" charset="77"/>
                <a:ea typeface="Roboto" panose="02000000000000000000" pitchFamily="2" charset="0"/>
                <a:cs typeface="Poppins" pitchFamily="2" charset="77"/>
              </a:rPr>
            </a:br>
            <a:r>
              <a:rPr lang="en-GB" sz="2100" b="1" i="1" dirty="0">
                <a:solidFill>
                  <a:schemeClr val="bg1"/>
                </a:solidFill>
                <a:latin typeface="Poppins" pitchFamily="2" charset="77"/>
                <a:ea typeface="Roboto" panose="02000000000000000000" pitchFamily="2" charset="0"/>
                <a:cs typeface="Poppins" pitchFamily="2" charset="77"/>
              </a:rPr>
              <a:t>and tidy</a:t>
            </a:r>
            <a:endParaRPr lang="en-US" sz="2100" i="1" dirty="0">
              <a:latin typeface="Poppins" pitchFamily="2" charset="77"/>
              <a:cs typeface="Poppins" pitchFamily="2" charset="77"/>
            </a:endParaRPr>
          </a:p>
        </p:txBody>
      </p:sp>
      <p:sp>
        <p:nvSpPr>
          <p:cNvPr id="53" name="Rounded Rectangle 52">
            <a:extLst>
              <a:ext uri="{FF2B5EF4-FFF2-40B4-BE49-F238E27FC236}">
                <a16:creationId xmlns:a16="http://schemas.microsoft.com/office/drawing/2014/main" id="{13ABB0A0-5FB0-98DF-08F0-F1A9C5C40DF0}"/>
              </a:ext>
            </a:extLst>
          </p:cNvPr>
          <p:cNvSpPr/>
          <p:nvPr/>
        </p:nvSpPr>
        <p:spPr>
          <a:xfrm>
            <a:off x="2813050" y="6125059"/>
            <a:ext cx="3541760" cy="2855707"/>
          </a:xfrm>
          <a:prstGeom prst="roundRect">
            <a:avLst>
              <a:gd name="adj" fmla="val 0"/>
            </a:avLst>
          </a:prstGeom>
          <a:solidFill>
            <a:srgbClr val="FEC7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100" b="1" i="1" dirty="0">
                <a:solidFill>
                  <a:schemeClr val="bg1"/>
                </a:solidFill>
                <a:latin typeface="Poppins" pitchFamily="2" charset="77"/>
                <a:ea typeface="Roboto" panose="02000000000000000000" pitchFamily="2" charset="0"/>
                <a:cs typeface="Poppins" pitchFamily="2" charset="77"/>
              </a:rPr>
              <a:t>Make complex</a:t>
            </a:r>
            <a:br>
              <a:rPr lang="en-GB" sz="2100" b="1" i="1" dirty="0">
                <a:solidFill>
                  <a:schemeClr val="bg1"/>
                </a:solidFill>
                <a:latin typeface="Poppins" pitchFamily="2" charset="77"/>
                <a:ea typeface="Roboto" panose="02000000000000000000" pitchFamily="2" charset="0"/>
                <a:cs typeface="Poppins" pitchFamily="2" charset="77"/>
              </a:rPr>
            </a:br>
            <a:r>
              <a:rPr lang="en-GB" sz="2100" b="1" i="1" dirty="0">
                <a:solidFill>
                  <a:schemeClr val="bg1"/>
                </a:solidFill>
                <a:latin typeface="Poppins" pitchFamily="2" charset="77"/>
                <a:ea typeface="Roboto" panose="02000000000000000000" pitchFamily="2" charset="0"/>
                <a:cs typeface="Poppins" pitchFamily="2" charset="77"/>
              </a:rPr>
              <a:t>products quickly </a:t>
            </a:r>
            <a:br>
              <a:rPr lang="en-GB" sz="2100" b="1" i="1" dirty="0">
                <a:solidFill>
                  <a:schemeClr val="bg1"/>
                </a:solidFill>
                <a:latin typeface="Poppins" pitchFamily="2" charset="77"/>
                <a:ea typeface="Roboto" panose="02000000000000000000" pitchFamily="2" charset="0"/>
                <a:cs typeface="Poppins" pitchFamily="2" charset="77"/>
              </a:rPr>
            </a:br>
            <a:r>
              <a:rPr lang="en-GB" sz="2100" b="1" i="1" dirty="0">
                <a:solidFill>
                  <a:schemeClr val="bg1"/>
                </a:solidFill>
                <a:latin typeface="Poppins" pitchFamily="2" charset="77"/>
                <a:ea typeface="Roboto" panose="02000000000000000000" pitchFamily="2" charset="0"/>
                <a:cs typeface="Poppins" pitchFamily="2" charset="77"/>
              </a:rPr>
              <a:t>and without mistakes</a:t>
            </a:r>
            <a:endParaRPr lang="en-US" sz="2100" b="1" i="1" dirty="0">
              <a:latin typeface="Poppins" pitchFamily="2" charset="77"/>
              <a:cs typeface="Poppins" pitchFamily="2" charset="77"/>
            </a:endParaRPr>
          </a:p>
        </p:txBody>
      </p:sp>
      <p:sp>
        <p:nvSpPr>
          <p:cNvPr id="54" name="Rounded Rectangle 53">
            <a:extLst>
              <a:ext uri="{FF2B5EF4-FFF2-40B4-BE49-F238E27FC236}">
                <a16:creationId xmlns:a16="http://schemas.microsoft.com/office/drawing/2014/main" id="{4279E358-3C40-9B52-FF7D-A3E91FB22D8B}"/>
              </a:ext>
            </a:extLst>
          </p:cNvPr>
          <p:cNvSpPr/>
          <p:nvPr/>
        </p:nvSpPr>
        <p:spPr>
          <a:xfrm>
            <a:off x="6463454" y="6120665"/>
            <a:ext cx="3541760" cy="2854409"/>
          </a:xfrm>
          <a:prstGeom prst="roundRect">
            <a:avLst>
              <a:gd name="adj" fmla="val 0"/>
            </a:avLst>
          </a:prstGeom>
          <a:solidFill>
            <a:srgbClr val="3DF9F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100" b="1" i="1" dirty="0">
                <a:solidFill>
                  <a:srgbClr val="27203E"/>
                </a:solidFill>
                <a:latin typeface="Poppins" pitchFamily="2" charset="77"/>
                <a:ea typeface="Roboto" panose="02000000000000000000" pitchFamily="2" charset="0"/>
                <a:cs typeface="Poppins" pitchFamily="2" charset="77"/>
              </a:rPr>
              <a:t>Pack our groceries</a:t>
            </a:r>
            <a:br>
              <a:rPr lang="en-GB" sz="2100" b="1" i="1" dirty="0">
                <a:solidFill>
                  <a:srgbClr val="27203E"/>
                </a:solidFill>
                <a:latin typeface="Poppins" pitchFamily="2" charset="77"/>
                <a:ea typeface="Roboto" panose="02000000000000000000" pitchFamily="2" charset="0"/>
                <a:cs typeface="Poppins" pitchFamily="2" charset="77"/>
              </a:rPr>
            </a:br>
            <a:r>
              <a:rPr lang="en-GB" sz="2100" b="1" i="1" dirty="0">
                <a:solidFill>
                  <a:srgbClr val="27203E"/>
                </a:solidFill>
                <a:latin typeface="Poppins" pitchFamily="2" charset="77"/>
                <a:ea typeface="Roboto" panose="02000000000000000000" pitchFamily="2" charset="0"/>
                <a:cs typeface="Poppins" pitchFamily="2" charset="77"/>
              </a:rPr>
              <a:t>at super speed</a:t>
            </a:r>
            <a:endParaRPr lang="en-US" sz="2100" i="1" dirty="0">
              <a:solidFill>
                <a:srgbClr val="27203E"/>
              </a:solidFill>
              <a:latin typeface="Poppins" pitchFamily="2" charset="77"/>
              <a:cs typeface="Poppins" pitchFamily="2" charset="77"/>
            </a:endParaRPr>
          </a:p>
        </p:txBody>
      </p:sp>
      <p:sp>
        <p:nvSpPr>
          <p:cNvPr id="55" name="Rounded Rectangle 54">
            <a:extLst>
              <a:ext uri="{FF2B5EF4-FFF2-40B4-BE49-F238E27FC236}">
                <a16:creationId xmlns:a16="http://schemas.microsoft.com/office/drawing/2014/main" id="{B4058E64-99DE-052A-8B8E-374A96EE6628}"/>
              </a:ext>
            </a:extLst>
          </p:cNvPr>
          <p:cNvSpPr/>
          <p:nvPr/>
        </p:nvSpPr>
        <p:spPr>
          <a:xfrm>
            <a:off x="13764263" y="6111875"/>
            <a:ext cx="3541760" cy="2854409"/>
          </a:xfrm>
          <a:prstGeom prst="roundRect">
            <a:avLst>
              <a:gd name="adj" fmla="val 0"/>
            </a:avLst>
          </a:prstGeom>
          <a:solidFill>
            <a:srgbClr val="281F4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100" b="1" i="1" dirty="0">
                <a:solidFill>
                  <a:schemeClr val="bg1"/>
                </a:solidFill>
                <a:latin typeface="Poppins" pitchFamily="2" charset="77"/>
                <a:ea typeface="Roboto" panose="02000000000000000000" pitchFamily="2" charset="0"/>
                <a:cs typeface="Poppins" pitchFamily="2" charset="77"/>
              </a:rPr>
              <a:t>Perform unsafe</a:t>
            </a:r>
            <a:br>
              <a:rPr lang="en-GB" sz="2100" b="1" i="1" dirty="0">
                <a:solidFill>
                  <a:schemeClr val="bg1"/>
                </a:solidFill>
                <a:latin typeface="Poppins" pitchFamily="2" charset="77"/>
                <a:ea typeface="Roboto" panose="02000000000000000000" pitchFamily="2" charset="0"/>
                <a:cs typeface="Poppins" pitchFamily="2" charset="77"/>
              </a:rPr>
            </a:br>
            <a:r>
              <a:rPr lang="en-GB" sz="2100" b="1" i="1" dirty="0">
                <a:solidFill>
                  <a:schemeClr val="bg1"/>
                </a:solidFill>
                <a:latin typeface="Poppins" pitchFamily="2" charset="77"/>
                <a:ea typeface="Roboto" panose="02000000000000000000" pitchFamily="2" charset="0"/>
                <a:cs typeface="Poppins" pitchFamily="2" charset="77"/>
              </a:rPr>
              <a:t>stunts in films</a:t>
            </a:r>
            <a:endParaRPr lang="en-US" sz="2100" i="1" dirty="0">
              <a:latin typeface="Poppins" pitchFamily="2" charset="77"/>
              <a:cs typeface="Poppins" pitchFamily="2" charset="77"/>
            </a:endParaRPr>
          </a:p>
        </p:txBody>
      </p:sp>
      <p:sp>
        <p:nvSpPr>
          <p:cNvPr id="56" name="Rounded Rectangle 55">
            <a:extLst>
              <a:ext uri="{FF2B5EF4-FFF2-40B4-BE49-F238E27FC236}">
                <a16:creationId xmlns:a16="http://schemas.microsoft.com/office/drawing/2014/main" id="{5F3C292C-D881-4902-EFDF-9089E0C74A47}"/>
              </a:ext>
            </a:extLst>
          </p:cNvPr>
          <p:cNvSpPr/>
          <p:nvPr/>
        </p:nvSpPr>
        <p:spPr>
          <a:xfrm>
            <a:off x="10113859" y="6120665"/>
            <a:ext cx="3541760" cy="2854409"/>
          </a:xfrm>
          <a:prstGeom prst="roundRect">
            <a:avLst>
              <a:gd name="adj" fmla="val 0"/>
            </a:avLst>
          </a:prstGeom>
          <a:solidFill>
            <a:srgbClr val="14ED99"/>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100" b="1" i="1" dirty="0">
                <a:solidFill>
                  <a:schemeClr val="bg1"/>
                </a:solidFill>
                <a:latin typeface="Poppins" pitchFamily="2" charset="77"/>
                <a:ea typeface="Roboto" panose="02000000000000000000" pitchFamily="2" charset="0"/>
                <a:cs typeface="Poppins" pitchFamily="2" charset="77"/>
              </a:rPr>
              <a:t>Work in places it’s not safe for people to go</a:t>
            </a:r>
            <a:endParaRPr lang="en-US" sz="2100" i="1" dirty="0">
              <a:latin typeface="Poppins" pitchFamily="2" charset="77"/>
              <a:cs typeface="Poppins" pitchFamily="2" charset="77"/>
            </a:endParaRPr>
          </a:p>
        </p:txBody>
      </p:sp>
      <p:sp>
        <p:nvSpPr>
          <p:cNvPr id="74" name="Rounded Rectangle 73">
            <a:extLst>
              <a:ext uri="{FF2B5EF4-FFF2-40B4-BE49-F238E27FC236}">
                <a16:creationId xmlns:a16="http://schemas.microsoft.com/office/drawing/2014/main" id="{2CD9341E-EC59-4374-3D40-3C7EC66C50B4}"/>
              </a:ext>
            </a:extLst>
          </p:cNvPr>
          <p:cNvSpPr/>
          <p:nvPr/>
        </p:nvSpPr>
        <p:spPr>
          <a:xfrm>
            <a:off x="2813050" y="3153259"/>
            <a:ext cx="3541760" cy="2855707"/>
          </a:xfrm>
          <a:prstGeom prst="roundRect">
            <a:avLst>
              <a:gd name="adj" fmla="val 0"/>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solidFill>
                <a:schemeClr val="bg1">
                  <a:lumMod val="75000"/>
                </a:schemeClr>
              </a:solidFill>
              <a:latin typeface="Poppins" pitchFamily="2" charset="77"/>
              <a:cs typeface="Poppins" pitchFamily="2" charset="77"/>
            </a:endParaRPr>
          </a:p>
        </p:txBody>
      </p:sp>
      <p:sp>
        <p:nvSpPr>
          <p:cNvPr id="75" name="Rounded Rectangle 74">
            <a:extLst>
              <a:ext uri="{FF2B5EF4-FFF2-40B4-BE49-F238E27FC236}">
                <a16:creationId xmlns:a16="http://schemas.microsoft.com/office/drawing/2014/main" id="{09D78D83-F4C6-7248-8B54-D7418EB4CC0A}"/>
              </a:ext>
            </a:extLst>
          </p:cNvPr>
          <p:cNvSpPr/>
          <p:nvPr/>
        </p:nvSpPr>
        <p:spPr>
          <a:xfrm>
            <a:off x="6463454" y="3148864"/>
            <a:ext cx="3541760" cy="2854409"/>
          </a:xfrm>
          <a:prstGeom prst="roundRect">
            <a:avLst>
              <a:gd name="adj" fmla="val 0"/>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bg1">
                  <a:lumMod val="75000"/>
                </a:schemeClr>
              </a:solidFill>
              <a:latin typeface="Poppins" pitchFamily="2" charset="77"/>
              <a:cs typeface="Poppins" pitchFamily="2" charset="77"/>
            </a:endParaRPr>
          </a:p>
        </p:txBody>
      </p:sp>
      <p:sp>
        <p:nvSpPr>
          <p:cNvPr id="76" name="Rounded Rectangle 75">
            <a:extLst>
              <a:ext uri="{FF2B5EF4-FFF2-40B4-BE49-F238E27FC236}">
                <a16:creationId xmlns:a16="http://schemas.microsoft.com/office/drawing/2014/main" id="{A65B5A10-09E4-4F96-1F85-03A2B830A1E4}"/>
              </a:ext>
            </a:extLst>
          </p:cNvPr>
          <p:cNvSpPr/>
          <p:nvPr/>
        </p:nvSpPr>
        <p:spPr>
          <a:xfrm>
            <a:off x="13764263" y="3140075"/>
            <a:ext cx="3541760" cy="2854409"/>
          </a:xfrm>
          <a:prstGeom prst="roundRect">
            <a:avLst>
              <a:gd name="adj" fmla="val 0"/>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bg1">
                  <a:lumMod val="75000"/>
                </a:schemeClr>
              </a:solidFill>
              <a:latin typeface="Poppins" pitchFamily="2" charset="77"/>
              <a:cs typeface="Poppins" pitchFamily="2" charset="77"/>
            </a:endParaRPr>
          </a:p>
        </p:txBody>
      </p:sp>
      <p:sp>
        <p:nvSpPr>
          <p:cNvPr id="77" name="Rounded Rectangle 76">
            <a:extLst>
              <a:ext uri="{FF2B5EF4-FFF2-40B4-BE49-F238E27FC236}">
                <a16:creationId xmlns:a16="http://schemas.microsoft.com/office/drawing/2014/main" id="{9873577F-B5EB-3446-3601-D6F0C78B4C7B}"/>
              </a:ext>
            </a:extLst>
          </p:cNvPr>
          <p:cNvSpPr/>
          <p:nvPr/>
        </p:nvSpPr>
        <p:spPr>
          <a:xfrm>
            <a:off x="10113859" y="3148863"/>
            <a:ext cx="3541760" cy="2854409"/>
          </a:xfrm>
          <a:prstGeom prst="roundRect">
            <a:avLst>
              <a:gd name="adj" fmla="val 0"/>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bg1">
                  <a:lumMod val="75000"/>
                </a:schemeClr>
              </a:solidFill>
              <a:latin typeface="Poppins" pitchFamily="2" charset="77"/>
              <a:cs typeface="Poppins" pitchFamily="2" charset="77"/>
            </a:endParaRPr>
          </a:p>
        </p:txBody>
      </p:sp>
      <p:sp>
        <p:nvSpPr>
          <p:cNvPr id="78" name="Rounded Rectangle 77">
            <a:extLst>
              <a:ext uri="{FF2B5EF4-FFF2-40B4-BE49-F238E27FC236}">
                <a16:creationId xmlns:a16="http://schemas.microsoft.com/office/drawing/2014/main" id="{1FDA30CA-BC57-A47F-4897-A31E1814090E}"/>
              </a:ext>
            </a:extLst>
          </p:cNvPr>
          <p:cNvSpPr/>
          <p:nvPr/>
        </p:nvSpPr>
        <p:spPr>
          <a:xfrm>
            <a:off x="13764263" y="6111874"/>
            <a:ext cx="3541760" cy="2854409"/>
          </a:xfrm>
          <a:prstGeom prst="roundRect">
            <a:avLst>
              <a:gd name="adj" fmla="val 0"/>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bg1">
                  <a:lumMod val="75000"/>
                </a:schemeClr>
              </a:solidFill>
              <a:latin typeface="Poppins" pitchFamily="2" charset="77"/>
              <a:cs typeface="Poppins" pitchFamily="2" charset="77"/>
            </a:endParaRPr>
          </a:p>
        </p:txBody>
      </p:sp>
      <p:sp>
        <p:nvSpPr>
          <p:cNvPr id="79" name="Rounded Rectangle 78">
            <a:extLst>
              <a:ext uri="{FF2B5EF4-FFF2-40B4-BE49-F238E27FC236}">
                <a16:creationId xmlns:a16="http://schemas.microsoft.com/office/drawing/2014/main" id="{DF76F7DF-ED82-8ECF-7714-CB8E89AB77D4}"/>
              </a:ext>
            </a:extLst>
          </p:cNvPr>
          <p:cNvSpPr/>
          <p:nvPr/>
        </p:nvSpPr>
        <p:spPr>
          <a:xfrm>
            <a:off x="10113859" y="6120665"/>
            <a:ext cx="3541760" cy="2854409"/>
          </a:xfrm>
          <a:prstGeom prst="roundRect">
            <a:avLst>
              <a:gd name="adj" fmla="val 0"/>
            </a:avLst>
          </a:prstGeom>
          <a:blipFill>
            <a:blip r:embed="rId8" cstate="email">
              <a:extLst>
                <a:ext uri="{28A0092B-C50C-407E-A947-70E740481C1C}">
                  <a14:useLocalDpi xmlns:a14="http://schemas.microsoft.com/office/drawing/2010/main"/>
                </a:ext>
              </a:extLst>
            </a:blip>
            <a:stretch>
              <a:fillRect/>
            </a:stretch>
          </a:blip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bg1">
                  <a:lumMod val="75000"/>
                </a:schemeClr>
              </a:solidFill>
              <a:latin typeface="Poppins" pitchFamily="2" charset="77"/>
              <a:cs typeface="Poppins" pitchFamily="2" charset="77"/>
            </a:endParaRPr>
          </a:p>
        </p:txBody>
      </p:sp>
      <p:sp>
        <p:nvSpPr>
          <p:cNvPr id="80" name="Rounded Rectangle 79">
            <a:extLst>
              <a:ext uri="{FF2B5EF4-FFF2-40B4-BE49-F238E27FC236}">
                <a16:creationId xmlns:a16="http://schemas.microsoft.com/office/drawing/2014/main" id="{744187EB-695C-17DF-532E-82CADEDC44C6}"/>
              </a:ext>
            </a:extLst>
          </p:cNvPr>
          <p:cNvSpPr>
            <a:spLocks noChangeAspect="1"/>
          </p:cNvSpPr>
          <p:nvPr/>
        </p:nvSpPr>
        <p:spPr>
          <a:xfrm>
            <a:off x="6463454" y="6126379"/>
            <a:ext cx="3541760" cy="2854409"/>
          </a:xfrm>
          <a:prstGeom prst="roundRect">
            <a:avLst>
              <a:gd name="adj" fmla="val 0"/>
            </a:avLst>
          </a:prstGeom>
          <a:blipFill dpi="0" rotWithShape="1">
            <a:blip r:embed="rId9" cstate="email">
              <a:extLst>
                <a:ext uri="{28A0092B-C50C-407E-A947-70E740481C1C}">
                  <a14:useLocalDpi xmlns:a14="http://schemas.microsoft.com/office/drawing/2010/main"/>
                </a:ext>
              </a:extLst>
            </a:blip>
            <a:srcRect/>
            <a:stretch>
              <a:fillRect/>
            </a:stretch>
          </a:blip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bg1">
                  <a:lumMod val="75000"/>
                </a:schemeClr>
              </a:solidFill>
              <a:latin typeface="Poppins" pitchFamily="2" charset="77"/>
              <a:cs typeface="Poppins" pitchFamily="2" charset="77"/>
            </a:endParaRPr>
          </a:p>
        </p:txBody>
      </p:sp>
      <p:sp>
        <p:nvSpPr>
          <p:cNvPr id="81" name="Rounded Rectangle 80">
            <a:extLst>
              <a:ext uri="{FF2B5EF4-FFF2-40B4-BE49-F238E27FC236}">
                <a16:creationId xmlns:a16="http://schemas.microsoft.com/office/drawing/2014/main" id="{5AEAA1A9-54F9-9A37-E257-C2B1FD4D211B}"/>
              </a:ext>
            </a:extLst>
          </p:cNvPr>
          <p:cNvSpPr/>
          <p:nvPr/>
        </p:nvSpPr>
        <p:spPr>
          <a:xfrm>
            <a:off x="2813050" y="6120664"/>
            <a:ext cx="3541760" cy="2854409"/>
          </a:xfrm>
          <a:prstGeom prst="roundRect">
            <a:avLst>
              <a:gd name="adj" fmla="val 0"/>
            </a:avLst>
          </a:prstGeom>
          <a:blipFill>
            <a:blip r:embed="rId10" cstate="email">
              <a:extLst>
                <a:ext uri="{28A0092B-C50C-407E-A947-70E740481C1C}">
                  <a14:useLocalDpi xmlns:a14="http://schemas.microsoft.com/office/drawing/2010/main"/>
                </a:ext>
              </a:extLst>
            </a:blip>
            <a:stretch>
              <a:fillRect/>
            </a:stretch>
          </a:blip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bg1">
                  <a:lumMod val="75000"/>
                </a:schemeClr>
              </a:solidFill>
              <a:latin typeface="Poppins" pitchFamily="2" charset="77"/>
              <a:cs typeface="Poppins" pitchFamily="2" charset="77"/>
            </a:endParaRPr>
          </a:p>
        </p:txBody>
      </p:sp>
      <p:sp>
        <p:nvSpPr>
          <p:cNvPr id="2" name="TextBox 1">
            <a:extLst>
              <a:ext uri="{FF2B5EF4-FFF2-40B4-BE49-F238E27FC236}">
                <a16:creationId xmlns:a16="http://schemas.microsoft.com/office/drawing/2014/main" id="{04CAEED8-D785-8672-5650-F16001F5EEDA}"/>
              </a:ext>
            </a:extLst>
          </p:cNvPr>
          <p:cNvSpPr txBox="1"/>
          <p:nvPr/>
        </p:nvSpPr>
        <p:spPr>
          <a:xfrm>
            <a:off x="2476500" y="10712528"/>
            <a:ext cx="7010400" cy="646331"/>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Starter</a:t>
            </a:r>
          </a:p>
          <a:p>
            <a:pPr marL="0" marR="0" lvl="0" indent="0" algn="l" defTabSz="914357" rtl="0" eaLnBrk="1" fontAlgn="auto" latinLnBrk="0" hangingPunct="1">
              <a:lnSpc>
                <a:spcPct val="100000"/>
              </a:lnSpc>
              <a:spcBef>
                <a:spcPts val="0"/>
              </a:spcBef>
              <a:spcAft>
                <a:spcPts val="0"/>
              </a:spcAft>
              <a:buClrTx/>
              <a:buSzTx/>
              <a:buFontTx/>
              <a:buNone/>
              <a:tabLst/>
              <a:defRPr/>
            </a:pPr>
            <a:endParaRPr lang="en-US" sz="1800" b="0" i="1" dirty="0">
              <a:solidFill>
                <a:schemeClr val="bg1"/>
              </a:solidFill>
              <a:latin typeface="Poppins" pitchFamily="2" charset="77"/>
            </a:endParaRPr>
          </a:p>
        </p:txBody>
      </p:sp>
    </p:spTree>
    <p:extLst>
      <p:ext uri="{BB962C8B-B14F-4D97-AF65-F5344CB8AC3E}">
        <p14:creationId xmlns:p14="http://schemas.microsoft.com/office/powerpoint/2010/main" val="161632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74"/>
                                        </p:tgtEl>
                                      </p:cBhvr>
                                    </p:animEffect>
                                    <p:set>
                                      <p:cBhvr>
                                        <p:cTn id="7" dur="1" fill="hold">
                                          <p:stCondLst>
                                            <p:cond delay="999"/>
                                          </p:stCondLst>
                                        </p:cTn>
                                        <p:tgtEl>
                                          <p:spTgt spid="7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75"/>
                                        </p:tgtEl>
                                      </p:cBhvr>
                                    </p:animEffect>
                                    <p:set>
                                      <p:cBhvr>
                                        <p:cTn id="12" dur="1" fill="hold">
                                          <p:stCondLst>
                                            <p:cond delay="999"/>
                                          </p:stCondLst>
                                        </p:cTn>
                                        <p:tgtEl>
                                          <p:spTgt spid="7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77"/>
                                        </p:tgtEl>
                                      </p:cBhvr>
                                    </p:animEffect>
                                    <p:set>
                                      <p:cBhvr>
                                        <p:cTn id="17" dur="1" fill="hold">
                                          <p:stCondLst>
                                            <p:cond delay="999"/>
                                          </p:stCondLst>
                                        </p:cTn>
                                        <p:tgtEl>
                                          <p:spTgt spid="7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76"/>
                                        </p:tgtEl>
                                      </p:cBhvr>
                                    </p:animEffect>
                                    <p:set>
                                      <p:cBhvr>
                                        <p:cTn id="22" dur="1" fill="hold">
                                          <p:stCondLst>
                                            <p:cond delay="999"/>
                                          </p:stCondLst>
                                        </p:cTn>
                                        <p:tgtEl>
                                          <p:spTgt spid="7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1000"/>
                                        <p:tgtEl>
                                          <p:spTgt spid="81"/>
                                        </p:tgtEl>
                                      </p:cBhvr>
                                    </p:animEffect>
                                    <p:set>
                                      <p:cBhvr>
                                        <p:cTn id="27" dur="1" fill="hold">
                                          <p:stCondLst>
                                            <p:cond delay="999"/>
                                          </p:stCondLst>
                                        </p:cTn>
                                        <p:tgtEl>
                                          <p:spTgt spid="8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1000"/>
                                        <p:tgtEl>
                                          <p:spTgt spid="80"/>
                                        </p:tgtEl>
                                      </p:cBhvr>
                                    </p:animEffect>
                                    <p:set>
                                      <p:cBhvr>
                                        <p:cTn id="32" dur="1" fill="hold">
                                          <p:stCondLst>
                                            <p:cond delay="999"/>
                                          </p:stCondLst>
                                        </p:cTn>
                                        <p:tgtEl>
                                          <p:spTgt spid="8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79"/>
                                        </p:tgtEl>
                                      </p:cBhvr>
                                    </p:animEffect>
                                    <p:set>
                                      <p:cBhvr>
                                        <p:cTn id="37" dur="1" fill="hold">
                                          <p:stCondLst>
                                            <p:cond delay="999"/>
                                          </p:stCondLst>
                                        </p:cTn>
                                        <p:tgtEl>
                                          <p:spTgt spid="7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1000"/>
                                        <p:tgtEl>
                                          <p:spTgt spid="78"/>
                                        </p:tgtEl>
                                      </p:cBhvr>
                                    </p:animEffect>
                                    <p:set>
                                      <p:cBhvr>
                                        <p:cTn id="42" dur="1" fill="hold">
                                          <p:stCondLst>
                                            <p:cond delay="9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7" grpId="0" animBg="1"/>
      <p:bldP spid="78" grpId="0" animBg="1"/>
      <p:bldP spid="79" grpId="0" animBg="1"/>
      <p:bldP spid="80" grpId="0" animBg="1"/>
      <p:bldP spid="8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BD0856-9F8E-4B48-9D05-44588D79E5ED}"/>
              </a:ext>
            </a:extLst>
          </p:cNvPr>
          <p:cNvSpPr>
            <a:spLocks noGrp="1"/>
          </p:cNvSpPr>
          <p:nvPr>
            <p:ph type="body" sz="quarter" idx="11"/>
          </p:nvPr>
        </p:nvSpPr>
        <p:spPr>
          <a:xfrm>
            <a:off x="715964" y="2567254"/>
            <a:ext cx="11926886" cy="3087421"/>
          </a:xfrm>
        </p:spPr>
        <p:txBody>
          <a:bodyPr/>
          <a:lstStyle/>
          <a:p>
            <a:pPr algn="l">
              <a:lnSpc>
                <a:spcPts val="12000"/>
              </a:lnSpc>
            </a:pPr>
            <a:r>
              <a:rPr lang="en-GB" sz="12000" b="1" u="none" strike="noStrike" kern="1200" dirty="0">
                <a:solidFill>
                  <a:schemeClr val="bg1"/>
                </a:solidFill>
                <a:effectLst/>
                <a:ea typeface="Roboto" panose="02000000000000000000" pitchFamily="2" charset="0"/>
              </a:rPr>
              <a:t>Real life</a:t>
            </a:r>
          </a:p>
          <a:p>
            <a:pPr algn="l">
              <a:lnSpc>
                <a:spcPts val="12000"/>
              </a:lnSpc>
            </a:pPr>
            <a:r>
              <a:rPr lang="en-GB" sz="12000" kern="1200" dirty="0">
                <a:ea typeface="Roboto" panose="02000000000000000000" pitchFamily="2" charset="0"/>
              </a:rPr>
              <a:t>robots</a:t>
            </a:r>
            <a:endParaRPr lang="en-US" sz="12000" b="1" dirty="0">
              <a:solidFill>
                <a:schemeClr val="bg1"/>
              </a:solidFill>
              <a:ea typeface="Roboto" panose="02000000000000000000" pitchFamily="2" charset="0"/>
            </a:endParaRPr>
          </a:p>
        </p:txBody>
      </p:sp>
      <p:sp>
        <p:nvSpPr>
          <p:cNvPr id="15" name="Text Placeholder 14">
            <a:extLst>
              <a:ext uri="{FF2B5EF4-FFF2-40B4-BE49-F238E27FC236}">
                <a16:creationId xmlns:a16="http://schemas.microsoft.com/office/drawing/2014/main" id="{AB5E7E13-E891-364C-9421-960BE99EC990}"/>
              </a:ext>
            </a:extLst>
          </p:cNvPr>
          <p:cNvSpPr>
            <a:spLocks noGrp="1"/>
          </p:cNvSpPr>
          <p:nvPr>
            <p:ph type="body" sz="quarter" idx="15"/>
          </p:nvPr>
        </p:nvSpPr>
        <p:spPr>
          <a:xfrm>
            <a:off x="715882" y="1089917"/>
            <a:ext cx="16879968" cy="738665"/>
          </a:xfrm>
        </p:spPr>
        <p:txBody>
          <a:bodyPr/>
          <a:lstStyle/>
          <a:p>
            <a:pPr algn="l">
              <a:spcAft>
                <a:spcPts val="500"/>
              </a:spcAft>
            </a:pPr>
            <a:r>
              <a:rPr lang="en-GB" sz="4200" u="none" strike="noStrike" kern="1200" dirty="0">
                <a:effectLst/>
                <a:ea typeface="Roboto" panose="02000000000000000000" pitchFamily="2" charset="0"/>
              </a:rPr>
              <a:t>Case studies </a:t>
            </a:r>
            <a:r>
              <a:rPr lang="en-GB" sz="4200" b="0" u="none" strike="noStrike" kern="1200" dirty="0">
                <a:effectLst/>
                <a:ea typeface="Roboto" panose="02000000000000000000" pitchFamily="2" charset="0"/>
              </a:rPr>
              <a:t>5 minutes</a:t>
            </a:r>
          </a:p>
          <a:p>
            <a:pPr algn="l">
              <a:spcAft>
                <a:spcPts val="500"/>
              </a:spcAft>
            </a:pPr>
            <a:endParaRPr lang="en-GB" sz="4200" u="none" strike="noStrike" kern="1200" dirty="0">
              <a:effectLst/>
              <a:ea typeface="Roboto" panose="02000000000000000000" pitchFamily="2" charset="0"/>
            </a:endParaRPr>
          </a:p>
        </p:txBody>
      </p:sp>
      <p:grpSp>
        <p:nvGrpSpPr>
          <p:cNvPr id="5" name="Group 4">
            <a:extLst>
              <a:ext uri="{FF2B5EF4-FFF2-40B4-BE49-F238E27FC236}">
                <a16:creationId xmlns:a16="http://schemas.microsoft.com/office/drawing/2014/main" id="{B4ED0E33-CFE4-0242-9EEC-40143A59DFD5}"/>
              </a:ext>
            </a:extLst>
          </p:cNvPr>
          <p:cNvGrpSpPr/>
          <p:nvPr/>
        </p:nvGrpSpPr>
        <p:grpSpPr>
          <a:xfrm>
            <a:off x="12338050" y="0"/>
            <a:ext cx="7108886" cy="549273"/>
            <a:chOff x="691727" y="2"/>
            <a:chExt cx="4881727" cy="377190"/>
          </a:xfrm>
        </p:grpSpPr>
        <p:sp>
          <p:nvSpPr>
            <p:cNvPr id="6" name="object 22">
              <a:extLst>
                <a:ext uri="{FF2B5EF4-FFF2-40B4-BE49-F238E27FC236}">
                  <a16:creationId xmlns:a16="http://schemas.microsoft.com/office/drawing/2014/main" id="{31700D6D-A28C-414E-B24E-14975BD0EB8D}"/>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7" name="object 23">
              <a:extLst>
                <a:ext uri="{FF2B5EF4-FFF2-40B4-BE49-F238E27FC236}">
                  <a16:creationId xmlns:a16="http://schemas.microsoft.com/office/drawing/2014/main" id="{4963EA16-3969-C442-A4D7-57F8248DC7F3}"/>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8" name="object 24">
              <a:extLst>
                <a:ext uri="{FF2B5EF4-FFF2-40B4-BE49-F238E27FC236}">
                  <a16:creationId xmlns:a16="http://schemas.microsoft.com/office/drawing/2014/main" id="{66023F5D-93B4-EC47-B7F1-F0A0F7507009}"/>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9" name="object 25">
              <a:extLst>
                <a:ext uri="{FF2B5EF4-FFF2-40B4-BE49-F238E27FC236}">
                  <a16:creationId xmlns:a16="http://schemas.microsoft.com/office/drawing/2014/main" id="{10ABC8EB-90BF-EF4F-A0EF-27D10C37D6BA}"/>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0" name="object 26">
              <a:extLst>
                <a:ext uri="{FF2B5EF4-FFF2-40B4-BE49-F238E27FC236}">
                  <a16:creationId xmlns:a16="http://schemas.microsoft.com/office/drawing/2014/main" id="{1BD8B091-7D8B-2543-A445-08C4DA43A3E8}"/>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11" name="object 27">
              <a:extLst>
                <a:ext uri="{FF2B5EF4-FFF2-40B4-BE49-F238E27FC236}">
                  <a16:creationId xmlns:a16="http://schemas.microsoft.com/office/drawing/2014/main" id="{435A83CA-4A04-D240-AB84-3511D8BBC119}"/>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12" name="object 28">
              <a:extLst>
                <a:ext uri="{FF2B5EF4-FFF2-40B4-BE49-F238E27FC236}">
                  <a16:creationId xmlns:a16="http://schemas.microsoft.com/office/drawing/2014/main" id="{401AC583-4A8D-8E48-9CD7-9D2DD1F9759D}"/>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3" name="object 29">
              <a:extLst>
                <a:ext uri="{FF2B5EF4-FFF2-40B4-BE49-F238E27FC236}">
                  <a16:creationId xmlns:a16="http://schemas.microsoft.com/office/drawing/2014/main" id="{70EFA4CC-3D39-CF41-A0B9-01972CBF5A94}"/>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14" name="object 30">
              <a:extLst>
                <a:ext uri="{FF2B5EF4-FFF2-40B4-BE49-F238E27FC236}">
                  <a16:creationId xmlns:a16="http://schemas.microsoft.com/office/drawing/2014/main" id="{7122C2B8-B250-AE45-B142-300CF0C82D28}"/>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grpSp>
      <p:pic>
        <p:nvPicPr>
          <p:cNvPr id="16" name="Graphic 15">
            <a:extLst>
              <a:ext uri="{FF2B5EF4-FFF2-40B4-BE49-F238E27FC236}">
                <a16:creationId xmlns:a16="http://schemas.microsoft.com/office/drawing/2014/main" id="{AFD1191D-A9E9-0346-7EB0-AE0395AA47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2429" y="6188075"/>
            <a:ext cx="3318769" cy="3318769"/>
          </a:xfrm>
          <a:prstGeom prst="rect">
            <a:avLst/>
          </a:prstGeom>
        </p:spPr>
      </p:pic>
      <p:pic>
        <p:nvPicPr>
          <p:cNvPr id="18" name="Picture 17" descr="A person with a prosthetic arm&#10;&#10;Description automatically generated">
            <a:extLst>
              <a:ext uri="{FF2B5EF4-FFF2-40B4-BE49-F238E27FC236}">
                <a16:creationId xmlns:a16="http://schemas.microsoft.com/office/drawing/2014/main" id="{44004584-E333-0A3E-5F37-9DE6722CB1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99"/>
          <a:stretch/>
        </p:blipFill>
        <p:spPr>
          <a:xfrm>
            <a:off x="7075555" y="1188000"/>
            <a:ext cx="10875452" cy="9273283"/>
          </a:xfrm>
          <a:prstGeom prst="rect">
            <a:avLst/>
          </a:prstGeom>
        </p:spPr>
      </p:pic>
      <p:pic>
        <p:nvPicPr>
          <p:cNvPr id="20" name="Graphic 19">
            <a:extLst>
              <a:ext uri="{FF2B5EF4-FFF2-40B4-BE49-F238E27FC236}">
                <a16:creationId xmlns:a16="http://schemas.microsoft.com/office/drawing/2014/main" id="{639DFAE7-788C-06D2-5E05-BA31FB8AA2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734404" y="3749675"/>
            <a:ext cx="2848502" cy="238544"/>
          </a:xfrm>
          <a:prstGeom prst="rect">
            <a:avLst/>
          </a:prstGeom>
        </p:spPr>
      </p:pic>
      <p:pic>
        <p:nvPicPr>
          <p:cNvPr id="22" name="Graphic 21">
            <a:extLst>
              <a:ext uri="{FF2B5EF4-FFF2-40B4-BE49-F238E27FC236}">
                <a16:creationId xmlns:a16="http://schemas.microsoft.com/office/drawing/2014/main" id="{6EAE5562-DBB8-0A16-0473-C01B4A29FD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79224" y="6046094"/>
            <a:ext cx="641350" cy="635000"/>
          </a:xfrm>
          <a:prstGeom prst="rect">
            <a:avLst/>
          </a:prstGeom>
        </p:spPr>
      </p:pic>
    </p:spTree>
    <p:extLst>
      <p:ext uri="{BB962C8B-B14F-4D97-AF65-F5344CB8AC3E}">
        <p14:creationId xmlns:p14="http://schemas.microsoft.com/office/powerpoint/2010/main" val="2118348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6D4216C-D888-498D-EA8E-0D10A1993E4B}"/>
              </a:ext>
            </a:extLst>
          </p:cNvPr>
          <p:cNvSpPr/>
          <p:nvPr/>
        </p:nvSpPr>
        <p:spPr>
          <a:xfrm>
            <a:off x="11423650" y="5654675"/>
            <a:ext cx="8680450" cy="3886199"/>
          </a:xfrm>
          <a:prstGeom prst="rect">
            <a:avLst/>
          </a:prstGeom>
          <a:solidFill>
            <a:srgbClr val="14ED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E29CF2A-795E-CE5F-4F04-697DEB5BC74E}"/>
              </a:ext>
            </a:extLst>
          </p:cNvPr>
          <p:cNvSpPr/>
          <p:nvPr/>
        </p:nvSpPr>
        <p:spPr>
          <a:xfrm>
            <a:off x="0" y="5654675"/>
            <a:ext cx="12566650" cy="3886198"/>
          </a:xfrm>
          <a:prstGeom prst="rect">
            <a:avLst/>
          </a:prstGeom>
          <a:solidFill>
            <a:srgbClr val="2720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203E"/>
              </a:solidFill>
            </a:endParaRPr>
          </a:p>
        </p:txBody>
      </p:sp>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‘Social’ robots to care for people? </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Case studies </a:t>
            </a:r>
          </a:p>
        </p:txBody>
      </p:sp>
      <p:sp>
        <p:nvSpPr>
          <p:cNvPr id="7" name="Rectangle 6">
            <a:extLst>
              <a:ext uri="{FF2B5EF4-FFF2-40B4-BE49-F238E27FC236}">
                <a16:creationId xmlns:a16="http://schemas.microsoft.com/office/drawing/2014/main" id="{2E8C7CCF-009E-1E45-9DE9-F859B33C04D0}"/>
              </a:ext>
            </a:extLst>
          </p:cNvPr>
          <p:cNvSpPr/>
          <p:nvPr/>
        </p:nvSpPr>
        <p:spPr>
          <a:xfrm>
            <a:off x="508258" y="5654675"/>
            <a:ext cx="7976120" cy="3886200"/>
          </a:xfrm>
          <a:prstGeom prst="rect">
            <a:avLst/>
          </a:prstGeom>
          <a:solidFill>
            <a:srgbClr val="27203E"/>
          </a:solidFill>
          <a:ln>
            <a:noFill/>
          </a:ln>
        </p:spPr>
        <p:style>
          <a:lnRef idx="2">
            <a:schemeClr val="accent1"/>
          </a:lnRef>
          <a:fillRef idx="1">
            <a:schemeClr val="lt1"/>
          </a:fillRef>
          <a:effectRef idx="0">
            <a:schemeClr val="accent1"/>
          </a:effectRef>
          <a:fontRef idx="minor">
            <a:schemeClr val="dk1"/>
          </a:fontRef>
        </p:style>
        <p:txBody>
          <a:bodyPr lIns="324000" tIns="324000" rIns="324000" bIns="324000" rtlCol="0" anchor="ctr"/>
          <a:lstStyle/>
          <a:p>
            <a:pPr>
              <a:lnSpc>
                <a:spcPts val="2600"/>
              </a:lnSpc>
              <a:spcAft>
                <a:spcPts val="500"/>
              </a:spcAft>
            </a:pPr>
            <a:r>
              <a:rPr lang="en-GB" sz="2100" b="1" i="1" dirty="0">
                <a:solidFill>
                  <a:schemeClr val="bg1"/>
                </a:solidFill>
                <a:latin typeface="Poppins" pitchFamily="2" charset="77"/>
                <a:ea typeface="Roboto" panose="02000000000000000000" pitchFamily="2" charset="0"/>
                <a:cs typeface="Poppins" pitchFamily="2" charset="77"/>
              </a:rPr>
              <a:t>Robotics in Literature</a:t>
            </a:r>
          </a:p>
          <a:p>
            <a:pPr>
              <a:lnSpc>
                <a:spcPts val="2600"/>
              </a:lnSpc>
              <a:spcAft>
                <a:spcPts val="500"/>
              </a:spcAft>
            </a:pPr>
            <a:r>
              <a:rPr lang="en-GB" sz="2100" i="1" dirty="0">
                <a:solidFill>
                  <a:schemeClr val="bg1"/>
                </a:solidFill>
                <a:latin typeface="Poppins" pitchFamily="2" charset="77"/>
                <a:ea typeface="Roboto" panose="02000000000000000000" pitchFamily="2" charset="0"/>
                <a:cs typeface="Poppins" pitchFamily="2" charset="77"/>
              </a:rPr>
              <a:t>Klara and the Sun by Kazuo Ishiguro is a dystopian science fiction story.</a:t>
            </a:r>
          </a:p>
          <a:p>
            <a:pPr>
              <a:lnSpc>
                <a:spcPts val="2600"/>
              </a:lnSpc>
              <a:spcAft>
                <a:spcPts val="500"/>
              </a:spcAft>
            </a:pPr>
            <a:r>
              <a:rPr lang="en-GB" sz="2100" i="1" dirty="0">
                <a:solidFill>
                  <a:schemeClr val="bg1"/>
                </a:solidFill>
                <a:latin typeface="Poppins" pitchFamily="2" charset="77"/>
                <a:ea typeface="Roboto" panose="02000000000000000000" pitchFamily="2" charset="0"/>
                <a:cs typeface="Poppins" pitchFamily="2" charset="77"/>
              </a:rPr>
              <a:t>Klara is a solar-powered Artificial Friend,</a:t>
            </a:r>
            <a:br>
              <a:rPr lang="en-GB" sz="2100" i="1" dirty="0">
                <a:solidFill>
                  <a:schemeClr val="bg1"/>
                </a:solidFill>
                <a:latin typeface="Poppins" pitchFamily="2" charset="77"/>
                <a:ea typeface="Roboto" panose="02000000000000000000" pitchFamily="2" charset="0"/>
                <a:cs typeface="Poppins" pitchFamily="2" charset="77"/>
              </a:rPr>
            </a:br>
            <a:r>
              <a:rPr lang="en-GB" sz="2100" i="1" dirty="0">
                <a:solidFill>
                  <a:schemeClr val="bg1"/>
                </a:solidFill>
                <a:latin typeface="Poppins" pitchFamily="2" charset="77"/>
                <a:ea typeface="Roboto" panose="02000000000000000000" pitchFamily="2" charset="0"/>
                <a:cs typeface="Poppins" pitchFamily="2" charset="77"/>
              </a:rPr>
              <a:t>chosen by Josie, a sickly child, to be her companion. The novel raises ethical questions around how humans and robots coexist. </a:t>
            </a:r>
          </a:p>
        </p:txBody>
      </p:sp>
      <p:sp>
        <p:nvSpPr>
          <p:cNvPr id="8" name="Rounded Rectangle 7">
            <a:extLst>
              <a:ext uri="{FF2B5EF4-FFF2-40B4-BE49-F238E27FC236}">
                <a16:creationId xmlns:a16="http://schemas.microsoft.com/office/drawing/2014/main" id="{84F4D4A7-63FF-02E0-74B8-6A3F1C725B0A}"/>
              </a:ext>
            </a:extLst>
          </p:cNvPr>
          <p:cNvSpPr/>
          <p:nvPr/>
        </p:nvSpPr>
        <p:spPr>
          <a:xfrm>
            <a:off x="16008815" y="5654675"/>
            <a:ext cx="3350313" cy="3886200"/>
          </a:xfrm>
          <a:prstGeom prst="roundRect">
            <a:avLst>
              <a:gd name="adj" fmla="val 0"/>
            </a:avLst>
          </a:prstGeom>
          <a:solidFill>
            <a:srgbClr val="14ED99"/>
          </a:solidFill>
          <a:ln>
            <a:noFill/>
          </a:ln>
        </p:spPr>
        <p:style>
          <a:lnRef idx="2">
            <a:schemeClr val="accent1"/>
          </a:lnRef>
          <a:fillRef idx="1">
            <a:schemeClr val="lt1"/>
          </a:fillRef>
          <a:effectRef idx="0">
            <a:schemeClr val="accent1"/>
          </a:effectRef>
          <a:fontRef idx="minor">
            <a:schemeClr val="dk1"/>
          </a:fontRef>
        </p:style>
        <p:txBody>
          <a:bodyPr lIns="324000" tIns="324000" rIns="324000" bIns="324000" rtlCol="0" anchor="ctr"/>
          <a:lstStyle/>
          <a:p>
            <a:pPr algn="ctr">
              <a:lnSpc>
                <a:spcPts val="2600"/>
              </a:lnSpc>
              <a:spcAft>
                <a:spcPts val="500"/>
              </a:spcAft>
            </a:pPr>
            <a:r>
              <a:rPr lang="en-GB" sz="2100" b="1" i="1" dirty="0">
                <a:solidFill>
                  <a:schemeClr val="bg1"/>
                </a:solidFill>
                <a:latin typeface="Poppins" pitchFamily="2" charset="77"/>
                <a:ea typeface="Roboto" panose="02000000000000000000" pitchFamily="2" charset="0"/>
                <a:cs typeface="Poppins" pitchFamily="2" charset="77"/>
              </a:rPr>
              <a:t>How would you feel about being friends with a robot?</a:t>
            </a:r>
          </a:p>
        </p:txBody>
      </p:sp>
      <p:sp>
        <p:nvSpPr>
          <p:cNvPr id="10" name="Text Placeholder 2">
            <a:extLst>
              <a:ext uri="{FF2B5EF4-FFF2-40B4-BE49-F238E27FC236}">
                <a16:creationId xmlns:a16="http://schemas.microsoft.com/office/drawing/2014/main" id="{673983F2-3C1D-24BE-6B61-A7EE27D2D72C}"/>
              </a:ext>
            </a:extLst>
          </p:cNvPr>
          <p:cNvSpPr txBox="1">
            <a:spLocks/>
          </p:cNvSpPr>
          <p:nvPr/>
        </p:nvSpPr>
        <p:spPr>
          <a:xfrm>
            <a:off x="744972" y="2759074"/>
            <a:ext cx="9307078" cy="2590801"/>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spcBef>
                <a:spcPts val="800"/>
              </a:spcBef>
              <a:spcAft>
                <a:spcPts val="500"/>
              </a:spcAft>
            </a:pPr>
            <a:r>
              <a:rPr lang="en-GB" sz="2200" b="1" dirty="0">
                <a:solidFill>
                  <a:srgbClr val="281F4A"/>
                </a:solidFill>
                <a:latin typeface="Poppins" pitchFamily="2" charset="77"/>
                <a:ea typeface="Roboto" panose="02000000000000000000" pitchFamily="2" charset="0"/>
                <a:cs typeface="Poppins" pitchFamily="2" charset="77"/>
              </a:rPr>
              <a:t>Sophia is a humanoid robot from Hong Kong. </a:t>
            </a:r>
            <a:br>
              <a:rPr lang="en-GB" sz="2200" b="1" dirty="0">
                <a:solidFill>
                  <a:srgbClr val="281F4A"/>
                </a:solidFill>
                <a:latin typeface="Poppins" pitchFamily="2" charset="77"/>
                <a:ea typeface="Roboto" panose="02000000000000000000" pitchFamily="2" charset="0"/>
                <a:cs typeface="Poppins" pitchFamily="2" charset="77"/>
              </a:rPr>
            </a:br>
            <a:r>
              <a:rPr lang="en-GB" sz="2200" b="1" dirty="0">
                <a:solidFill>
                  <a:srgbClr val="281F4A"/>
                </a:solidFill>
                <a:latin typeface="Poppins" pitchFamily="2" charset="77"/>
                <a:ea typeface="Roboto" panose="02000000000000000000" pitchFamily="2" charset="0"/>
                <a:cs typeface="Poppins" pitchFamily="2" charset="77"/>
              </a:rPr>
              <a:t>She has a Twitter account, and a Saudi Arabian passport! </a:t>
            </a:r>
          </a:p>
          <a:p>
            <a:pPr>
              <a:spcBef>
                <a:spcPts val="800"/>
              </a:spcBef>
              <a:spcAft>
                <a:spcPts val="500"/>
              </a:spcAft>
            </a:pPr>
            <a:r>
              <a:rPr lang="en-GB" sz="2200" dirty="0">
                <a:solidFill>
                  <a:srgbClr val="281F4A"/>
                </a:solidFill>
                <a:latin typeface="Poppins" pitchFamily="2" charset="77"/>
                <a:ea typeface="Roboto" panose="02000000000000000000" pitchFamily="2" charset="0"/>
                <a:cs typeface="Poppins" pitchFamily="2" charset="77"/>
              </a:rPr>
              <a:t>She can imitate human gestures and have simple conversations. </a:t>
            </a:r>
          </a:p>
          <a:p>
            <a:pPr>
              <a:spcBef>
                <a:spcPts val="800"/>
              </a:spcBef>
              <a:spcAft>
                <a:spcPts val="500"/>
              </a:spcAft>
            </a:pPr>
            <a:r>
              <a:rPr lang="en-GB" sz="2200" dirty="0">
                <a:solidFill>
                  <a:srgbClr val="281F4A"/>
                </a:solidFill>
                <a:latin typeface="Poppins" pitchFamily="2" charset="77"/>
                <a:ea typeface="Roboto" panose="02000000000000000000" pitchFamily="2" charset="0"/>
                <a:cs typeface="Poppins" pitchFamily="2" charset="77"/>
              </a:rPr>
              <a:t>‘Social’ robots could provide care and compassion</a:t>
            </a:r>
            <a:br>
              <a:rPr lang="en-GB" sz="2200" dirty="0">
                <a:solidFill>
                  <a:srgbClr val="281F4A"/>
                </a:solidFill>
                <a:latin typeface="Poppins" pitchFamily="2" charset="77"/>
                <a:ea typeface="Roboto" panose="02000000000000000000" pitchFamily="2" charset="0"/>
                <a:cs typeface="Poppins" pitchFamily="2" charset="77"/>
              </a:rPr>
            </a:br>
            <a:r>
              <a:rPr lang="en-GB" sz="2200" dirty="0">
                <a:solidFill>
                  <a:srgbClr val="281F4A"/>
                </a:solidFill>
                <a:latin typeface="Poppins" pitchFamily="2" charset="77"/>
                <a:ea typeface="Roboto" panose="02000000000000000000" pitchFamily="2" charset="0"/>
                <a:cs typeface="Poppins" pitchFamily="2" charset="77"/>
              </a:rPr>
              <a:t>in places like nursing homes.</a:t>
            </a:r>
          </a:p>
          <a:p>
            <a:pPr>
              <a:spcBef>
                <a:spcPts val="800"/>
              </a:spcBef>
              <a:spcAft>
                <a:spcPts val="500"/>
              </a:spcAft>
            </a:pPr>
            <a:endParaRPr lang="en-GB" sz="2200" b="1" dirty="0">
              <a:solidFill>
                <a:srgbClr val="281F4A"/>
              </a:solidFill>
              <a:latin typeface="Poppins" pitchFamily="2" charset="77"/>
              <a:ea typeface="Roboto" panose="02000000000000000000" pitchFamily="2" charset="0"/>
              <a:cs typeface="Poppins" pitchFamily="2" charset="77"/>
            </a:endParaRPr>
          </a:p>
        </p:txBody>
      </p:sp>
      <p:pic>
        <p:nvPicPr>
          <p:cNvPr id="4" name="Graphic 3">
            <a:extLst>
              <a:ext uri="{FF2B5EF4-FFF2-40B4-BE49-F238E27FC236}">
                <a16:creationId xmlns:a16="http://schemas.microsoft.com/office/drawing/2014/main" id="{1FFBFECB-3887-BD3C-4A80-0724F588D5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88235" y="1768475"/>
            <a:ext cx="4651222" cy="4388654"/>
          </a:xfrm>
          <a:prstGeom prst="rect">
            <a:avLst/>
          </a:prstGeom>
        </p:spPr>
      </p:pic>
      <p:pic>
        <p:nvPicPr>
          <p:cNvPr id="6" name="Picture 5" descr="A hand with a white glove&#10;&#10;Description automatically generated">
            <a:extLst>
              <a:ext uri="{FF2B5EF4-FFF2-40B4-BE49-F238E27FC236}">
                <a16:creationId xmlns:a16="http://schemas.microsoft.com/office/drawing/2014/main" id="{6E1C760D-BB3D-BC6E-8A6B-F2B0C6B94F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16200000">
            <a:off x="14404430" y="1639817"/>
            <a:ext cx="4824274" cy="3205442"/>
          </a:xfrm>
          <a:prstGeom prst="rect">
            <a:avLst/>
          </a:prstGeom>
        </p:spPr>
      </p:pic>
      <p:pic>
        <p:nvPicPr>
          <p:cNvPr id="9" name="Picture 8" descr="A person with a robot head&#10;&#10;Description automatically generated">
            <a:extLst>
              <a:ext uri="{FF2B5EF4-FFF2-40B4-BE49-F238E27FC236}">
                <a16:creationId xmlns:a16="http://schemas.microsoft.com/office/drawing/2014/main" id="{DE9BFD36-E097-0F49-DE67-DC4E06C943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7664" y="1969703"/>
            <a:ext cx="7571172" cy="7571172"/>
          </a:xfrm>
          <a:prstGeom prst="rect">
            <a:avLst/>
          </a:prstGeom>
        </p:spPr>
      </p:pic>
    </p:spTree>
    <p:extLst>
      <p:ext uri="{BB962C8B-B14F-4D97-AF65-F5344CB8AC3E}">
        <p14:creationId xmlns:p14="http://schemas.microsoft.com/office/powerpoint/2010/main" val="1054907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Robotic surgery</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Case studies </a:t>
            </a:r>
          </a:p>
        </p:txBody>
      </p:sp>
      <p:sp>
        <p:nvSpPr>
          <p:cNvPr id="12" name="Text Placeholder 2">
            <a:extLst>
              <a:ext uri="{FF2B5EF4-FFF2-40B4-BE49-F238E27FC236}">
                <a16:creationId xmlns:a16="http://schemas.microsoft.com/office/drawing/2014/main" id="{97C29C05-12FF-E46F-F947-D0730384F014}"/>
              </a:ext>
            </a:extLst>
          </p:cNvPr>
          <p:cNvSpPr txBox="1">
            <a:spLocks/>
          </p:cNvSpPr>
          <p:nvPr/>
        </p:nvSpPr>
        <p:spPr>
          <a:xfrm>
            <a:off x="715963" y="2759074"/>
            <a:ext cx="9383823" cy="4691450"/>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spcBef>
                <a:spcPts val="800"/>
              </a:spcBef>
              <a:spcAft>
                <a:spcPts val="500"/>
              </a:spcAft>
            </a:pPr>
            <a:r>
              <a:rPr lang="en-GB" sz="2200" b="1" dirty="0">
                <a:solidFill>
                  <a:srgbClr val="281F4A"/>
                </a:solidFill>
                <a:latin typeface="Poppins" pitchFamily="2" charset="77"/>
                <a:ea typeface="Roboto" panose="02000000000000000000" pitchFamily="2" charset="0"/>
                <a:cs typeface="Poppins" pitchFamily="2" charset="77"/>
              </a:rPr>
              <a:t>Surgeons take control of multiple robotic arms through</a:t>
            </a:r>
            <a:br>
              <a:rPr lang="en-GB" sz="2200" b="1" dirty="0">
                <a:solidFill>
                  <a:srgbClr val="281F4A"/>
                </a:solidFill>
                <a:latin typeface="Poppins" pitchFamily="2" charset="77"/>
                <a:ea typeface="Roboto" panose="02000000000000000000" pitchFamily="2" charset="0"/>
                <a:cs typeface="Poppins" pitchFamily="2" charset="77"/>
              </a:rPr>
            </a:br>
            <a:r>
              <a:rPr lang="en-GB" sz="2200" b="1" dirty="0">
                <a:solidFill>
                  <a:srgbClr val="281F4A"/>
                </a:solidFill>
                <a:latin typeface="Poppins" pitchFamily="2" charset="77"/>
                <a:ea typeface="Roboto" panose="02000000000000000000" pitchFamily="2" charset="0"/>
                <a:cs typeface="Poppins" pitchFamily="2" charset="77"/>
              </a:rPr>
              <a:t>a hand-operated console. Sometimes they don’t even have to be in the same room, hospital or even country as the patient. </a:t>
            </a:r>
          </a:p>
          <a:p>
            <a:pPr>
              <a:spcBef>
                <a:spcPts val="800"/>
              </a:spcBef>
              <a:spcAft>
                <a:spcPts val="500"/>
              </a:spcAft>
            </a:pPr>
            <a:r>
              <a:rPr lang="en-GB" sz="2200" dirty="0">
                <a:solidFill>
                  <a:srgbClr val="281F4A"/>
                </a:solidFill>
                <a:latin typeface="Poppins" pitchFamily="2" charset="77"/>
                <a:ea typeface="Roboto" panose="02000000000000000000" pitchFamily="2" charset="0"/>
                <a:cs typeface="Poppins" pitchFamily="2" charset="77"/>
              </a:rPr>
              <a:t>Robots can perform some procedures better than humans</a:t>
            </a:r>
            <a:br>
              <a:rPr lang="en-GB" sz="2200" dirty="0">
                <a:solidFill>
                  <a:srgbClr val="281F4A"/>
                </a:solidFill>
                <a:latin typeface="Poppins" pitchFamily="2" charset="77"/>
                <a:ea typeface="Roboto" panose="02000000000000000000" pitchFamily="2" charset="0"/>
                <a:cs typeface="Poppins" pitchFamily="2" charset="77"/>
              </a:rPr>
            </a:br>
            <a:r>
              <a:rPr lang="en-GB" sz="2200" dirty="0">
                <a:solidFill>
                  <a:srgbClr val="281F4A"/>
                </a:solidFill>
                <a:latin typeface="Poppins" pitchFamily="2" charset="77"/>
                <a:ea typeface="Roboto" panose="02000000000000000000" pitchFamily="2" charset="0"/>
                <a:cs typeface="Poppins" pitchFamily="2" charset="77"/>
              </a:rPr>
              <a:t>- there is no chance they will slip. </a:t>
            </a:r>
          </a:p>
          <a:p>
            <a:pPr>
              <a:spcBef>
                <a:spcPts val="800"/>
              </a:spcBef>
              <a:spcAft>
                <a:spcPts val="500"/>
              </a:spcAft>
            </a:pPr>
            <a:r>
              <a:rPr lang="en-GB" sz="2200" dirty="0">
                <a:solidFill>
                  <a:srgbClr val="281F4A"/>
                </a:solidFill>
                <a:latin typeface="Poppins" pitchFamily="2" charset="77"/>
                <a:ea typeface="Roboto" panose="02000000000000000000" pitchFamily="2" charset="0"/>
                <a:cs typeface="Poppins" pitchFamily="2" charset="77"/>
              </a:rPr>
              <a:t>In 2022, a robot performed delicate surgery on pig tissue without the guiding hand of a human. Could fully automated surgery cut waiting lists and bring down costs?</a:t>
            </a:r>
            <a:endParaRPr lang="en-GB" sz="2200" b="1" dirty="0">
              <a:solidFill>
                <a:srgbClr val="281F4A"/>
              </a:solidFill>
              <a:latin typeface="Poppins" pitchFamily="2" charset="77"/>
              <a:ea typeface="Roboto" panose="02000000000000000000" pitchFamily="2" charset="0"/>
              <a:cs typeface="Poppins" pitchFamily="2" charset="77"/>
            </a:endParaRPr>
          </a:p>
        </p:txBody>
      </p:sp>
      <p:sp>
        <p:nvSpPr>
          <p:cNvPr id="16" name="Rectangle 15">
            <a:extLst>
              <a:ext uri="{FF2B5EF4-FFF2-40B4-BE49-F238E27FC236}">
                <a16:creationId xmlns:a16="http://schemas.microsoft.com/office/drawing/2014/main" id="{CCCBE7B5-93FC-D244-4D77-83C6F0ED1AB9}"/>
              </a:ext>
            </a:extLst>
          </p:cNvPr>
          <p:cNvSpPr/>
          <p:nvPr/>
        </p:nvSpPr>
        <p:spPr>
          <a:xfrm>
            <a:off x="11271250" y="2149475"/>
            <a:ext cx="7320351" cy="7320351"/>
          </a:xfrm>
          <a:prstGeom prst="rect">
            <a:avLst/>
          </a:prstGeom>
          <a:solidFill>
            <a:srgbClr val="14ED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8377D84E-62AF-6CCF-DCF1-AFFA8C4CCD88}"/>
              </a:ext>
            </a:extLst>
          </p:cNvPr>
          <p:cNvSpPr/>
          <p:nvPr/>
        </p:nvSpPr>
        <p:spPr>
          <a:xfrm>
            <a:off x="11032463" y="1924715"/>
            <a:ext cx="7300120" cy="7313934"/>
          </a:xfrm>
          <a:prstGeom prst="roundRect">
            <a:avLst>
              <a:gd name="adj" fmla="val 0"/>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lnRef>
          <a:fillRef idx="1">
            <a:schemeClr val="lt1"/>
          </a:fillRef>
          <a:effectRef idx="0">
            <a:schemeClr val="accent1"/>
          </a:effectRef>
          <a:fontRef idx="minor">
            <a:schemeClr val="dk1"/>
          </a:fontRef>
        </p:style>
        <p:txBody>
          <a:bodyPr lIns="324000" tIns="324000" rIns="324000" bIns="324000" rtlCol="0" anchor="t" anchorCtr="0"/>
          <a:lstStyle/>
          <a:p>
            <a:pPr>
              <a:spcBef>
                <a:spcPts val="800"/>
              </a:spcBef>
              <a:spcAft>
                <a:spcPts val="500"/>
              </a:spcAft>
            </a:pP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34" name="Group 33">
            <a:extLst>
              <a:ext uri="{FF2B5EF4-FFF2-40B4-BE49-F238E27FC236}">
                <a16:creationId xmlns:a16="http://schemas.microsoft.com/office/drawing/2014/main" id="{E7E8375A-16CA-F5E1-42ED-B8A37D799A10}"/>
              </a:ext>
            </a:extLst>
          </p:cNvPr>
          <p:cNvGrpSpPr/>
          <p:nvPr/>
        </p:nvGrpSpPr>
        <p:grpSpPr>
          <a:xfrm>
            <a:off x="7521756" y="6473187"/>
            <a:ext cx="4976266" cy="1851979"/>
            <a:chOff x="7521756" y="6473187"/>
            <a:chExt cx="4976266" cy="1851979"/>
          </a:xfrm>
        </p:grpSpPr>
        <p:sp>
          <p:nvSpPr>
            <p:cNvPr id="35" name="Rectangle 34">
              <a:extLst>
                <a:ext uri="{FF2B5EF4-FFF2-40B4-BE49-F238E27FC236}">
                  <a16:creationId xmlns:a16="http://schemas.microsoft.com/office/drawing/2014/main" id="{0D1AAB1C-CE64-AEAC-5D0B-019CAFA204F1}"/>
                </a:ext>
              </a:extLst>
            </p:cNvPr>
            <p:cNvSpPr/>
            <p:nvPr/>
          </p:nvSpPr>
          <p:spPr>
            <a:xfrm>
              <a:off x="7712696" y="6473187"/>
              <a:ext cx="4785326" cy="1698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65532758-4F5B-7A0A-4D2D-6518730099BA}"/>
                </a:ext>
              </a:extLst>
            </p:cNvPr>
            <p:cNvSpPr/>
            <p:nvPr/>
          </p:nvSpPr>
          <p:spPr>
            <a:xfrm>
              <a:off x="7521756" y="6626539"/>
              <a:ext cx="4785326" cy="1698627"/>
            </a:xfrm>
            <a:prstGeom prst="roundRect">
              <a:avLst>
                <a:gd name="adj" fmla="val 0"/>
              </a:avLst>
            </a:prstGeom>
            <a:solidFill>
              <a:srgbClr val="27203E"/>
            </a:solidFill>
            <a:ln>
              <a:noFill/>
            </a:ln>
          </p:spPr>
          <p:style>
            <a:lnRef idx="2">
              <a:schemeClr val="accent1"/>
            </a:lnRef>
            <a:fillRef idx="1">
              <a:schemeClr val="lt1"/>
            </a:fillRef>
            <a:effectRef idx="0">
              <a:schemeClr val="accent1"/>
            </a:effectRef>
            <a:fontRef idx="minor">
              <a:schemeClr val="dk1"/>
            </a:fontRef>
          </p:style>
          <p:txBody>
            <a:bodyPr lIns="324000" tIns="324000" rIns="324000" bIns="324000" rtlCol="0" anchor="ctr"/>
            <a:lstStyle/>
            <a:p>
              <a:pPr algn="ctr">
                <a:lnSpc>
                  <a:spcPts val="2600"/>
                </a:lnSpc>
                <a:spcAft>
                  <a:spcPts val="500"/>
                </a:spcAft>
              </a:pPr>
              <a:r>
                <a:rPr lang="en-GB" sz="2100" b="1" i="1" dirty="0">
                  <a:solidFill>
                    <a:schemeClr val="bg1"/>
                  </a:solidFill>
                  <a:latin typeface="Poppins" pitchFamily="2" charset="77"/>
                  <a:ea typeface="Roboto" panose="02000000000000000000" pitchFamily="2" charset="0"/>
                  <a:cs typeface="Poppins" pitchFamily="2" charset="77"/>
                </a:rPr>
                <a:t>Would you prefer to be operated on by a human surgeon, or a robotic one?</a:t>
              </a:r>
            </a:p>
          </p:txBody>
        </p:sp>
      </p:grpSp>
      <p:pic>
        <p:nvPicPr>
          <p:cNvPr id="4" name="Graphic 3">
            <a:extLst>
              <a:ext uri="{FF2B5EF4-FFF2-40B4-BE49-F238E27FC236}">
                <a16:creationId xmlns:a16="http://schemas.microsoft.com/office/drawing/2014/main" id="{A650B7A9-EBF2-38F8-4A29-BB51176F49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13250" y="8197339"/>
            <a:ext cx="2463800" cy="1768373"/>
          </a:xfrm>
          <a:prstGeom prst="rect">
            <a:avLst/>
          </a:prstGeom>
        </p:spPr>
      </p:pic>
      <p:pic>
        <p:nvPicPr>
          <p:cNvPr id="6" name="Graphic 5">
            <a:extLst>
              <a:ext uri="{FF2B5EF4-FFF2-40B4-BE49-F238E27FC236}">
                <a16:creationId xmlns:a16="http://schemas.microsoft.com/office/drawing/2014/main" id="{685DAD70-F18D-0A01-1D46-2EB7D86C78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69344" y="6514960"/>
            <a:ext cx="1014311" cy="898389"/>
          </a:xfrm>
          <a:prstGeom prst="rect">
            <a:avLst/>
          </a:prstGeom>
        </p:spPr>
      </p:pic>
    </p:spTree>
    <p:extLst>
      <p:ext uri="{BB962C8B-B14F-4D97-AF65-F5344CB8AC3E}">
        <p14:creationId xmlns:p14="http://schemas.microsoft.com/office/powerpoint/2010/main" val="1115194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Robotics and the environment</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Case studies </a:t>
            </a:r>
          </a:p>
        </p:txBody>
      </p:sp>
      <p:pic>
        <p:nvPicPr>
          <p:cNvPr id="5" name="Picture 4">
            <a:extLst>
              <a:ext uri="{FF2B5EF4-FFF2-40B4-BE49-F238E27FC236}">
                <a16:creationId xmlns:a16="http://schemas.microsoft.com/office/drawing/2014/main" id="{A642B296-B8F1-84EB-AFA0-57663AAD2587}"/>
              </a:ext>
            </a:extLst>
          </p:cNvPr>
          <p:cNvPicPr>
            <a:picLocks noChangeAspect="1"/>
          </p:cNvPicPr>
          <p:nvPr/>
        </p:nvPicPr>
        <p:blipFill>
          <a:blip r:embed="rId3"/>
          <a:stretch>
            <a:fillRect/>
          </a:stretch>
        </p:blipFill>
        <p:spPr>
          <a:xfrm>
            <a:off x="8640" y="3671840"/>
            <a:ext cx="20130024" cy="6797834"/>
          </a:xfrm>
          <a:prstGeom prst="rect">
            <a:avLst/>
          </a:prstGeom>
        </p:spPr>
      </p:pic>
      <p:sp>
        <p:nvSpPr>
          <p:cNvPr id="6" name="TextBox 5">
            <a:extLst>
              <a:ext uri="{FF2B5EF4-FFF2-40B4-BE49-F238E27FC236}">
                <a16:creationId xmlns:a16="http://schemas.microsoft.com/office/drawing/2014/main" id="{B2DECF9C-968E-85C9-6DCF-55BFB6871BE9}"/>
              </a:ext>
            </a:extLst>
          </p:cNvPr>
          <p:cNvSpPr txBox="1"/>
          <p:nvPr/>
        </p:nvSpPr>
        <p:spPr>
          <a:xfrm>
            <a:off x="755650" y="2525923"/>
            <a:ext cx="16679533" cy="646331"/>
          </a:xfrm>
          <a:prstGeom prst="rect">
            <a:avLst/>
          </a:prstGeom>
          <a:noFill/>
        </p:spPr>
        <p:txBody>
          <a:bodyPr wrap="square" lIns="0" tIns="0" rIns="0" bIns="0" rtlCol="0">
            <a:spAutoFit/>
          </a:bodyPr>
          <a:lstStyle/>
          <a:p>
            <a:r>
              <a:rPr lang="en-GB" sz="2100" b="1" i="1" dirty="0">
                <a:solidFill>
                  <a:srgbClr val="14ED99"/>
                </a:solidFill>
                <a:latin typeface="Poppins" pitchFamily="2" charset="77"/>
                <a:ea typeface="Roboto" panose="02000000000000000000" pitchFamily="2" charset="0"/>
                <a:cs typeface="Poppins" pitchFamily="2" charset="77"/>
              </a:rPr>
              <a:t>Engineers are creating robots to help researchers understand the impact of climate change on the Arctic, </a:t>
            </a:r>
            <a:br>
              <a:rPr lang="en-GB" sz="2100" b="1" i="1" dirty="0">
                <a:solidFill>
                  <a:srgbClr val="14ED99"/>
                </a:solidFill>
                <a:latin typeface="Poppins" pitchFamily="2" charset="77"/>
                <a:ea typeface="Roboto" panose="02000000000000000000" pitchFamily="2" charset="0"/>
                <a:cs typeface="Poppins" pitchFamily="2" charset="77"/>
              </a:rPr>
            </a:br>
            <a:r>
              <a:rPr lang="en-GB" sz="2100" b="1" i="1" dirty="0">
                <a:solidFill>
                  <a:srgbClr val="14ED99"/>
                </a:solidFill>
                <a:latin typeface="Poppins" pitchFamily="2" charset="77"/>
                <a:ea typeface="Roboto" panose="02000000000000000000" pitchFamily="2" charset="0"/>
                <a:cs typeface="Poppins" pitchFamily="2" charset="77"/>
              </a:rPr>
              <a:t>where freezing temperatures make work dangerous and difficult for humans. </a:t>
            </a:r>
          </a:p>
        </p:txBody>
      </p:sp>
      <p:sp>
        <p:nvSpPr>
          <p:cNvPr id="7" name="TextBox 6">
            <a:extLst>
              <a:ext uri="{FF2B5EF4-FFF2-40B4-BE49-F238E27FC236}">
                <a16:creationId xmlns:a16="http://schemas.microsoft.com/office/drawing/2014/main" id="{DF890A77-A31A-7F8D-C4E4-115A81C6882E}"/>
              </a:ext>
            </a:extLst>
          </p:cNvPr>
          <p:cNvSpPr txBox="1"/>
          <p:nvPr/>
        </p:nvSpPr>
        <p:spPr>
          <a:xfrm>
            <a:off x="2260227" y="3671840"/>
            <a:ext cx="6219215" cy="738664"/>
          </a:xfrm>
          <a:prstGeom prst="rect">
            <a:avLst/>
          </a:prstGeom>
          <a:noFill/>
        </p:spPr>
        <p:txBody>
          <a:bodyPr wrap="square" lIns="0" tIns="0" rIns="0" bIns="0" rtlCol="0" anchor="t">
            <a:spAutoFit/>
          </a:bodyPr>
          <a:lstStyle/>
          <a:p>
            <a:r>
              <a:rPr lang="en-GB" sz="1600" i="1" dirty="0">
                <a:solidFill>
                  <a:srgbClr val="281F4A"/>
                </a:solidFill>
                <a:latin typeface="Poppins" pitchFamily="2" charset="77"/>
                <a:ea typeface="Roboto"/>
                <a:cs typeface="Poppins" pitchFamily="2" charset="77"/>
              </a:rPr>
              <a:t>Some researchers are drilling holes down to the base of glaciers and lowering a robot that can send back images and data about how the glacier base is changing.</a:t>
            </a:r>
          </a:p>
        </p:txBody>
      </p:sp>
      <p:sp>
        <p:nvSpPr>
          <p:cNvPr id="8" name="TextBox 7">
            <a:extLst>
              <a:ext uri="{FF2B5EF4-FFF2-40B4-BE49-F238E27FC236}">
                <a16:creationId xmlns:a16="http://schemas.microsoft.com/office/drawing/2014/main" id="{F723ABD5-13E5-4A35-3C92-0E8E1D1D0A8E}"/>
              </a:ext>
            </a:extLst>
          </p:cNvPr>
          <p:cNvSpPr txBox="1"/>
          <p:nvPr/>
        </p:nvSpPr>
        <p:spPr>
          <a:xfrm>
            <a:off x="10497531" y="5049531"/>
            <a:ext cx="3669319" cy="738664"/>
          </a:xfrm>
          <a:prstGeom prst="rect">
            <a:avLst/>
          </a:prstGeom>
          <a:noFill/>
        </p:spPr>
        <p:txBody>
          <a:bodyPr wrap="square" lIns="0" tIns="0" rIns="0" bIns="0" rtlCol="0">
            <a:spAutoFit/>
          </a:bodyPr>
          <a:lstStyle/>
          <a:p>
            <a:pPr algn="ctr"/>
            <a:r>
              <a:rPr lang="en-GB" sz="1600" i="1" dirty="0">
                <a:solidFill>
                  <a:srgbClr val="281F4A"/>
                </a:solidFill>
                <a:latin typeface="Poppins" pitchFamily="2" charset="77"/>
                <a:ea typeface="Roboto" panose="02000000000000000000" pitchFamily="2" charset="0"/>
                <a:cs typeface="Poppins" pitchFamily="2" charset="77"/>
              </a:rPr>
              <a:t>Aerial robots gather detailed images and data about how glacier surfaces are changing.</a:t>
            </a:r>
          </a:p>
        </p:txBody>
      </p:sp>
      <p:sp>
        <p:nvSpPr>
          <p:cNvPr id="9" name="TextBox 8">
            <a:extLst>
              <a:ext uri="{FF2B5EF4-FFF2-40B4-BE49-F238E27FC236}">
                <a16:creationId xmlns:a16="http://schemas.microsoft.com/office/drawing/2014/main" id="{BBD42192-1F99-9574-F3F8-84E0EEEBCC16}"/>
              </a:ext>
            </a:extLst>
          </p:cNvPr>
          <p:cNvSpPr txBox="1"/>
          <p:nvPr/>
        </p:nvSpPr>
        <p:spPr>
          <a:xfrm>
            <a:off x="14634113" y="4582035"/>
            <a:ext cx="4206375" cy="738664"/>
          </a:xfrm>
          <a:prstGeom prst="rect">
            <a:avLst/>
          </a:prstGeom>
          <a:noFill/>
        </p:spPr>
        <p:txBody>
          <a:bodyPr wrap="square" lIns="0" tIns="0" rIns="0" bIns="0" rtlCol="0">
            <a:spAutoFit/>
          </a:bodyPr>
          <a:lstStyle/>
          <a:p>
            <a:pPr algn="ctr"/>
            <a:r>
              <a:rPr lang="en-GB" sz="1600" i="1" dirty="0" err="1">
                <a:solidFill>
                  <a:srgbClr val="281F4A"/>
                </a:solidFill>
                <a:latin typeface="Poppins" pitchFamily="2" charset="77"/>
                <a:ea typeface="Roboto" panose="02000000000000000000" pitchFamily="2" charset="0"/>
                <a:cs typeface="Poppins" pitchFamily="2" charset="77"/>
              </a:rPr>
              <a:t>Saildrone</a:t>
            </a:r>
            <a:r>
              <a:rPr lang="en-GB" sz="1600" i="1" dirty="0">
                <a:solidFill>
                  <a:srgbClr val="281F4A"/>
                </a:solidFill>
                <a:latin typeface="Poppins" pitchFamily="2" charset="77"/>
                <a:ea typeface="Roboto" panose="02000000000000000000" pitchFamily="2" charset="0"/>
                <a:cs typeface="Poppins" pitchFamily="2" charset="77"/>
              </a:rPr>
              <a:t> floating robots are gathering information about sea temperatures, salinity and currents.</a:t>
            </a:r>
          </a:p>
        </p:txBody>
      </p:sp>
      <p:sp>
        <p:nvSpPr>
          <p:cNvPr id="12" name="TextBox 11">
            <a:extLst>
              <a:ext uri="{FF2B5EF4-FFF2-40B4-BE49-F238E27FC236}">
                <a16:creationId xmlns:a16="http://schemas.microsoft.com/office/drawing/2014/main" id="{457F9F57-D3FA-10B8-C2C7-1D6BE0131FCB}"/>
              </a:ext>
            </a:extLst>
          </p:cNvPr>
          <p:cNvSpPr txBox="1"/>
          <p:nvPr/>
        </p:nvSpPr>
        <p:spPr>
          <a:xfrm>
            <a:off x="10182193" y="8165105"/>
            <a:ext cx="5863451" cy="492443"/>
          </a:xfrm>
          <a:prstGeom prst="rect">
            <a:avLst/>
          </a:prstGeom>
          <a:noFill/>
        </p:spPr>
        <p:txBody>
          <a:bodyPr wrap="square" lIns="0" tIns="0" rIns="0" bIns="0" rtlCol="0">
            <a:spAutoFit/>
          </a:bodyPr>
          <a:lstStyle/>
          <a:p>
            <a:r>
              <a:rPr lang="en-GB" sz="1600" i="1" dirty="0">
                <a:solidFill>
                  <a:schemeClr val="bg1"/>
                </a:solidFill>
                <a:latin typeface="Poppins" pitchFamily="2" charset="77"/>
                <a:ea typeface="Roboto" panose="02000000000000000000" pitchFamily="2" charset="0"/>
                <a:cs typeface="Poppins" pitchFamily="2" charset="77"/>
              </a:rPr>
              <a:t>Remote underwater vehicles are gathering important data about the underneath of floating glacier edges.</a:t>
            </a:r>
          </a:p>
        </p:txBody>
      </p:sp>
      <p:cxnSp>
        <p:nvCxnSpPr>
          <p:cNvPr id="13" name="Straight Arrow Connector 12">
            <a:extLst>
              <a:ext uri="{FF2B5EF4-FFF2-40B4-BE49-F238E27FC236}">
                <a16:creationId xmlns:a16="http://schemas.microsoft.com/office/drawing/2014/main" id="{499F7567-EBBC-D0A3-063E-29434D308B15}"/>
              </a:ext>
            </a:extLst>
          </p:cNvPr>
          <p:cNvCxnSpPr>
            <a:cxnSpLocks/>
          </p:cNvCxnSpPr>
          <p:nvPr/>
        </p:nvCxnSpPr>
        <p:spPr>
          <a:xfrm>
            <a:off x="1964129" y="3697539"/>
            <a:ext cx="0" cy="1184746"/>
          </a:xfrm>
          <a:prstGeom prst="straightConnector1">
            <a:avLst/>
          </a:prstGeom>
          <a:ln w="63500">
            <a:solidFill>
              <a:srgbClr val="584D8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9140931-6328-3A8D-722B-CFCA71EFA24F}"/>
              </a:ext>
            </a:extLst>
          </p:cNvPr>
          <p:cNvCxnSpPr>
            <a:cxnSpLocks/>
          </p:cNvCxnSpPr>
          <p:nvPr/>
        </p:nvCxnSpPr>
        <p:spPr>
          <a:xfrm flipH="1" flipV="1">
            <a:off x="11624659" y="4055195"/>
            <a:ext cx="562648" cy="760269"/>
          </a:xfrm>
          <a:prstGeom prst="straightConnector1">
            <a:avLst/>
          </a:prstGeom>
          <a:ln w="63500">
            <a:solidFill>
              <a:srgbClr val="584D8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6796F4A-511D-E94A-1E76-99B498BAE8EE}"/>
              </a:ext>
            </a:extLst>
          </p:cNvPr>
          <p:cNvCxnSpPr>
            <a:cxnSpLocks/>
          </p:cNvCxnSpPr>
          <p:nvPr/>
        </p:nvCxnSpPr>
        <p:spPr>
          <a:xfrm flipH="1">
            <a:off x="14962372" y="5418863"/>
            <a:ext cx="416980" cy="1033911"/>
          </a:xfrm>
          <a:prstGeom prst="straightConnector1">
            <a:avLst/>
          </a:prstGeom>
          <a:ln w="63500">
            <a:solidFill>
              <a:srgbClr val="584D8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67FA1FE-489B-B1B0-2F0A-10AFEC3FAB16}"/>
              </a:ext>
            </a:extLst>
          </p:cNvPr>
          <p:cNvCxnSpPr>
            <a:cxnSpLocks/>
          </p:cNvCxnSpPr>
          <p:nvPr/>
        </p:nvCxnSpPr>
        <p:spPr>
          <a:xfrm flipH="1">
            <a:off x="8678930" y="8378509"/>
            <a:ext cx="1107686" cy="161640"/>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666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F4C4E3B-7D1A-65C7-E9EE-EFCC8A3B9F6E}"/>
              </a:ext>
            </a:extLst>
          </p:cNvPr>
          <p:cNvSpPr>
            <a:spLocks noGrp="1"/>
          </p:cNvSpPr>
          <p:nvPr>
            <p:ph type="body" sz="quarter" idx="11"/>
          </p:nvPr>
        </p:nvSpPr>
        <p:spPr>
          <a:xfrm>
            <a:off x="715964" y="2900227"/>
            <a:ext cx="10326686" cy="6364022"/>
          </a:xfrm>
        </p:spPr>
        <p:txBody>
          <a:bodyPr/>
          <a:lstStyle/>
          <a:p>
            <a:pPr>
              <a:lnSpc>
                <a:spcPts val="6500"/>
              </a:lnSpc>
            </a:pPr>
            <a:r>
              <a:rPr lang="en-US" sz="5500" dirty="0"/>
              <a:t>Discover how robotics </a:t>
            </a:r>
            <a:br>
              <a:rPr lang="en-US" sz="5500" dirty="0"/>
            </a:br>
            <a:r>
              <a:rPr lang="en-US" sz="5500" dirty="0"/>
              <a:t>is changing our world, </a:t>
            </a:r>
            <a:br>
              <a:rPr lang="en-US" sz="5500" dirty="0"/>
            </a:br>
            <a:r>
              <a:rPr lang="en-US" sz="5500" dirty="0"/>
              <a:t>and what it could mean </a:t>
            </a:r>
            <a:br>
              <a:rPr lang="en-US" sz="5500" dirty="0"/>
            </a:br>
            <a:r>
              <a:rPr lang="en-US" sz="5500" dirty="0"/>
              <a:t>for the future; then apply computational thinking </a:t>
            </a:r>
            <a:br>
              <a:rPr lang="en-US" sz="5500" dirty="0"/>
            </a:br>
            <a:r>
              <a:rPr lang="en-US" sz="5500" dirty="0"/>
              <a:t>to solve a simple</a:t>
            </a:r>
            <a:br>
              <a:rPr lang="en-US" sz="5500" dirty="0"/>
            </a:br>
            <a:r>
              <a:rPr lang="en-US" sz="5500" dirty="0"/>
              <a:t>robotics challenge.</a:t>
            </a:r>
          </a:p>
        </p:txBody>
      </p:sp>
      <p:sp>
        <p:nvSpPr>
          <p:cNvPr id="7" name="Text Placeholder 6">
            <a:extLst>
              <a:ext uri="{FF2B5EF4-FFF2-40B4-BE49-F238E27FC236}">
                <a16:creationId xmlns:a16="http://schemas.microsoft.com/office/drawing/2014/main" id="{0B804EA4-4788-D7BE-9961-CA8CDD065478}"/>
              </a:ext>
            </a:extLst>
          </p:cNvPr>
          <p:cNvSpPr>
            <a:spLocks noGrp="1"/>
          </p:cNvSpPr>
          <p:nvPr>
            <p:ph type="body" sz="quarter" idx="15"/>
          </p:nvPr>
        </p:nvSpPr>
        <p:spPr/>
        <p:txBody>
          <a:bodyPr/>
          <a:lstStyle/>
          <a:p>
            <a:r>
              <a:rPr lang="en-US" dirty="0"/>
              <a:t>Introducing robotics</a:t>
            </a:r>
          </a:p>
        </p:txBody>
      </p:sp>
      <p:sp>
        <p:nvSpPr>
          <p:cNvPr id="11" name="TextBox 10">
            <a:extLst>
              <a:ext uri="{FF2B5EF4-FFF2-40B4-BE49-F238E27FC236}">
                <a16:creationId xmlns:a16="http://schemas.microsoft.com/office/drawing/2014/main" id="{7C3524D0-DAA4-F832-3FB1-447EB8CAE402}"/>
              </a:ext>
            </a:extLst>
          </p:cNvPr>
          <p:cNvSpPr txBox="1"/>
          <p:nvPr/>
        </p:nvSpPr>
        <p:spPr>
          <a:xfrm>
            <a:off x="10883637" y="4283075"/>
            <a:ext cx="8531877" cy="4761560"/>
          </a:xfrm>
          <a:prstGeom prst="rect">
            <a:avLst/>
          </a:prstGeom>
          <a:noFill/>
        </p:spPr>
        <p:txBody>
          <a:bodyPr wrap="square" rtlCol="0">
            <a:spAutoFit/>
          </a:bodyPr>
          <a:lstStyle/>
          <a:p>
            <a:pPr algn="l">
              <a:lnSpc>
                <a:spcPts val="2600"/>
              </a:lnSpc>
            </a:pPr>
            <a:r>
              <a:rPr lang="en-GB" sz="2400" b="1" i="1" u="none" strike="noStrike" kern="1200" dirty="0">
                <a:solidFill>
                  <a:srgbClr val="26213F"/>
                </a:solidFill>
                <a:effectLst/>
                <a:latin typeface="Poppins" pitchFamily="2" charset="77"/>
                <a:ea typeface="Roboto" panose="02000000000000000000" pitchFamily="2" charset="0"/>
                <a:cs typeface="Poppins" pitchFamily="2" charset="77"/>
              </a:rPr>
              <a:t>SUBJECTS</a:t>
            </a:r>
          </a:p>
          <a:p>
            <a:pPr algn="l">
              <a:lnSpc>
                <a:spcPts val="2600"/>
              </a:lnSpc>
            </a:pPr>
            <a:r>
              <a:rPr lang="en-GB" sz="2200" b="0" i="1" u="none" strike="noStrike" kern="1200" dirty="0">
                <a:solidFill>
                  <a:srgbClr val="26213F"/>
                </a:solidFill>
                <a:effectLst/>
                <a:latin typeface="Poppins" pitchFamily="2" charset="77"/>
                <a:ea typeface="Roboto" panose="02000000000000000000" pitchFamily="2" charset="0"/>
                <a:cs typeface="Poppins" pitchFamily="2" charset="77"/>
              </a:rPr>
              <a:t>Computing / Computation / Technologies / </a:t>
            </a:r>
            <a:br>
              <a:rPr lang="en-GB" sz="2200" b="0" i="1" u="none" strike="noStrike" kern="1200" dirty="0">
                <a:solidFill>
                  <a:srgbClr val="26213F"/>
                </a:solidFill>
                <a:effectLst/>
                <a:latin typeface="Poppins" pitchFamily="2" charset="77"/>
                <a:ea typeface="Roboto" panose="02000000000000000000" pitchFamily="2" charset="0"/>
                <a:cs typeface="Poppins" pitchFamily="2" charset="77"/>
              </a:rPr>
            </a:br>
            <a:r>
              <a:rPr lang="en-GB" sz="2200" b="0" i="1" u="none" strike="noStrike" kern="1200" dirty="0">
                <a:solidFill>
                  <a:srgbClr val="26213F"/>
                </a:solidFill>
                <a:effectLst/>
                <a:latin typeface="Poppins" pitchFamily="2" charset="77"/>
                <a:ea typeface="Roboto" panose="02000000000000000000" pitchFamily="2" charset="0"/>
                <a:cs typeface="Poppins" pitchFamily="2" charset="77"/>
              </a:rPr>
              <a:t>ICT</a:t>
            </a:r>
            <a:r>
              <a:rPr lang="en-GB" sz="2200" i="1" dirty="0">
                <a:solidFill>
                  <a:srgbClr val="26213F"/>
                </a:solidFill>
                <a:latin typeface="Poppins" pitchFamily="2" charset="77"/>
                <a:ea typeface="Roboto" panose="02000000000000000000" pitchFamily="2" charset="0"/>
                <a:cs typeface="Poppins" pitchFamily="2" charset="77"/>
              </a:rPr>
              <a:t>;</a:t>
            </a:r>
            <a:r>
              <a:rPr lang="en-GB" sz="2200" b="0" i="1" u="none" strike="noStrike" kern="1200" dirty="0">
                <a:solidFill>
                  <a:srgbClr val="26213F"/>
                </a:solidFill>
                <a:effectLst/>
                <a:latin typeface="Poppins" pitchFamily="2" charset="77"/>
                <a:ea typeface="Roboto" panose="02000000000000000000" pitchFamily="2" charset="0"/>
                <a:cs typeface="Poppins" pitchFamily="2" charset="77"/>
              </a:rPr>
              <a:t> PSHE / Health and Wellbeing / Learning for life</a:t>
            </a:r>
            <a:br>
              <a:rPr lang="en-GB" sz="2200" b="0" i="1" u="none" strike="noStrike" kern="1200" dirty="0">
                <a:solidFill>
                  <a:srgbClr val="26213F"/>
                </a:solidFill>
                <a:effectLst/>
                <a:latin typeface="Poppins" pitchFamily="2" charset="77"/>
                <a:ea typeface="Roboto" panose="02000000000000000000" pitchFamily="2" charset="0"/>
                <a:cs typeface="Poppins" pitchFamily="2" charset="77"/>
              </a:rPr>
            </a:br>
            <a:r>
              <a:rPr lang="en-GB" sz="2200" b="0" i="1" u="none" strike="noStrike" kern="1200" dirty="0">
                <a:solidFill>
                  <a:srgbClr val="26213F"/>
                </a:solidFill>
                <a:effectLst/>
                <a:latin typeface="Poppins" pitchFamily="2" charset="77"/>
                <a:ea typeface="Roboto" panose="02000000000000000000" pitchFamily="2" charset="0"/>
                <a:cs typeface="Poppins" pitchFamily="2" charset="77"/>
              </a:rPr>
              <a:t>and work</a:t>
            </a:r>
          </a:p>
          <a:p>
            <a:pPr algn="l">
              <a:lnSpc>
                <a:spcPts val="2600"/>
              </a:lnSpc>
            </a:pPr>
            <a:endParaRPr lang="en-GB" sz="2200" b="1" i="1" u="none" strike="noStrike" kern="1200" dirty="0">
              <a:solidFill>
                <a:srgbClr val="26213F"/>
              </a:solidFill>
              <a:effectLst/>
              <a:latin typeface="Poppins" pitchFamily="2" charset="77"/>
              <a:ea typeface="Roboto" panose="02000000000000000000" pitchFamily="2" charset="0"/>
              <a:cs typeface="Poppins" pitchFamily="2" charset="77"/>
            </a:endParaRPr>
          </a:p>
          <a:p>
            <a:pPr algn="l">
              <a:lnSpc>
                <a:spcPts val="2600"/>
              </a:lnSpc>
            </a:pPr>
            <a:r>
              <a:rPr lang="en-GB" sz="2400" b="1" i="1" u="none" strike="noStrike" kern="1200" dirty="0">
                <a:solidFill>
                  <a:srgbClr val="26213F"/>
                </a:solidFill>
                <a:effectLst/>
                <a:latin typeface="Poppins" pitchFamily="2" charset="77"/>
                <a:ea typeface="Roboto" panose="02000000000000000000" pitchFamily="2" charset="0"/>
                <a:cs typeface="Poppins" pitchFamily="2" charset="77"/>
              </a:rPr>
              <a:t>PERSONAL DEVELOPMENT</a:t>
            </a:r>
            <a:br>
              <a:rPr lang="en-GB" sz="2200" b="1" i="1" u="none" strike="noStrike" kern="1200" dirty="0">
                <a:solidFill>
                  <a:srgbClr val="26213F"/>
                </a:solidFill>
                <a:effectLst/>
                <a:latin typeface="Poppins" pitchFamily="2" charset="77"/>
                <a:ea typeface="Roboto" panose="02000000000000000000" pitchFamily="2" charset="0"/>
                <a:cs typeface="Poppins" pitchFamily="2" charset="77"/>
              </a:rPr>
            </a:br>
            <a:r>
              <a:rPr lang="en-GB" sz="2200" i="1" dirty="0">
                <a:solidFill>
                  <a:srgbClr val="26213F"/>
                </a:solidFill>
                <a:latin typeface="Poppins" pitchFamily="2" charset="77"/>
                <a:ea typeface="Roboto" panose="02000000000000000000" pitchFamily="2" charset="0"/>
                <a:cs typeface="Poppins" pitchFamily="2" charset="77"/>
              </a:rPr>
              <a:t>T</a:t>
            </a:r>
            <a:r>
              <a:rPr lang="en-GB" sz="2200" b="0" i="1" u="none" strike="noStrike" kern="1200" dirty="0">
                <a:solidFill>
                  <a:srgbClr val="26213F"/>
                </a:solidFill>
                <a:effectLst/>
                <a:latin typeface="Poppins" pitchFamily="2" charset="77"/>
                <a:ea typeface="Roboto" panose="02000000000000000000" pitchFamily="2" charset="0"/>
                <a:cs typeface="Poppins" pitchFamily="2" charset="77"/>
              </a:rPr>
              <a:t>eamwork, communication and problem solving</a:t>
            </a:r>
          </a:p>
          <a:p>
            <a:pPr algn="l">
              <a:lnSpc>
                <a:spcPts val="2600"/>
              </a:lnSpc>
            </a:pPr>
            <a:endParaRPr lang="en-GB" sz="2200" b="1" i="1" u="none" strike="noStrike" kern="1200" dirty="0">
              <a:solidFill>
                <a:srgbClr val="26213F"/>
              </a:solidFill>
              <a:effectLst/>
              <a:latin typeface="Poppins" pitchFamily="2" charset="77"/>
              <a:ea typeface="Roboto" panose="02000000000000000000" pitchFamily="2" charset="0"/>
              <a:cs typeface="Poppins" pitchFamily="2" charset="77"/>
            </a:endParaRPr>
          </a:p>
          <a:p>
            <a:pPr algn="l">
              <a:lnSpc>
                <a:spcPts val="2600"/>
              </a:lnSpc>
            </a:pPr>
            <a:r>
              <a:rPr lang="en-GB" sz="2400" b="1" i="1" u="none" strike="noStrike" kern="1200" dirty="0">
                <a:solidFill>
                  <a:srgbClr val="26213F"/>
                </a:solidFill>
                <a:effectLst/>
                <a:latin typeface="Poppins" pitchFamily="2" charset="77"/>
                <a:ea typeface="Roboto" panose="02000000000000000000" pitchFamily="2" charset="0"/>
                <a:cs typeface="Poppins" pitchFamily="2" charset="77"/>
              </a:rPr>
              <a:t>AGES</a:t>
            </a:r>
          </a:p>
          <a:p>
            <a:pPr algn="l">
              <a:lnSpc>
                <a:spcPts val="2600"/>
              </a:lnSpc>
            </a:pPr>
            <a:r>
              <a:rPr lang="en-GB" sz="2200" b="0" i="1" u="none" strike="noStrike" kern="1200" dirty="0">
                <a:solidFill>
                  <a:srgbClr val="26213F"/>
                </a:solidFill>
                <a:effectLst/>
                <a:latin typeface="Poppins" pitchFamily="2" charset="77"/>
                <a:ea typeface="Roboto" panose="02000000000000000000" pitchFamily="2" charset="0"/>
                <a:cs typeface="Poppins" pitchFamily="2" charset="77"/>
              </a:rPr>
              <a:t>11 to 14          </a:t>
            </a:r>
          </a:p>
          <a:p>
            <a:pPr algn="l">
              <a:lnSpc>
                <a:spcPts val="2600"/>
              </a:lnSpc>
            </a:pPr>
            <a:endParaRPr lang="en-GB" sz="2200" b="1" i="1" u="none" strike="noStrike" kern="1200" dirty="0">
              <a:solidFill>
                <a:srgbClr val="26213F"/>
              </a:solidFill>
              <a:effectLst/>
              <a:latin typeface="Poppins" pitchFamily="2" charset="77"/>
              <a:ea typeface="Roboto" panose="02000000000000000000" pitchFamily="2" charset="0"/>
              <a:cs typeface="Poppins" pitchFamily="2" charset="77"/>
            </a:endParaRPr>
          </a:p>
          <a:p>
            <a:pPr algn="l">
              <a:lnSpc>
                <a:spcPts val="2600"/>
              </a:lnSpc>
            </a:pPr>
            <a:r>
              <a:rPr lang="en-GB" sz="2400" b="1" i="1" u="none" strike="noStrike" kern="1200" dirty="0">
                <a:solidFill>
                  <a:srgbClr val="26213F"/>
                </a:solidFill>
                <a:effectLst/>
                <a:latin typeface="Poppins" pitchFamily="2" charset="77"/>
                <a:ea typeface="Roboto" panose="02000000000000000000" pitchFamily="2" charset="0"/>
                <a:cs typeface="Poppins" pitchFamily="2" charset="77"/>
              </a:rPr>
              <a:t>TIME</a:t>
            </a:r>
          </a:p>
          <a:p>
            <a:pPr algn="l">
              <a:lnSpc>
                <a:spcPts val="2600"/>
              </a:lnSpc>
            </a:pPr>
            <a:r>
              <a:rPr lang="en-GB" sz="2200" b="0" i="1" u="none" strike="noStrike" kern="1200" dirty="0">
                <a:solidFill>
                  <a:srgbClr val="26213F"/>
                </a:solidFill>
                <a:effectLst/>
                <a:latin typeface="Poppins" pitchFamily="2" charset="77"/>
                <a:ea typeface="Roboto" panose="02000000000000000000" pitchFamily="2" charset="0"/>
                <a:cs typeface="Poppins" pitchFamily="2" charset="77"/>
              </a:rPr>
              <a:t>Assembly option – 15 to 20 minutes</a:t>
            </a:r>
          </a:p>
          <a:p>
            <a:pPr algn="l">
              <a:lnSpc>
                <a:spcPts val="2600"/>
              </a:lnSpc>
            </a:pPr>
            <a:r>
              <a:rPr lang="en-GB" sz="2200" b="0" i="1" u="none" strike="noStrike" kern="1200" dirty="0">
                <a:solidFill>
                  <a:srgbClr val="26213F"/>
                </a:solidFill>
                <a:effectLst/>
                <a:latin typeface="Poppins" pitchFamily="2" charset="77"/>
                <a:ea typeface="Roboto" panose="02000000000000000000" pitchFamily="2" charset="0"/>
                <a:cs typeface="Poppins" pitchFamily="2" charset="77"/>
              </a:rPr>
              <a:t>Classroom option – 60 minutes (with optional extension)</a:t>
            </a:r>
            <a:endParaRPr lang="en-US" sz="2200" i="1" dirty="0">
              <a:solidFill>
                <a:srgbClr val="26213F"/>
              </a:solidFill>
              <a:latin typeface="Poppins" pitchFamily="2" charset="77"/>
              <a:ea typeface="Roboto" panose="02000000000000000000" pitchFamily="2" charset="0"/>
              <a:cs typeface="Poppins" pitchFamily="2" charset="77"/>
            </a:endParaRPr>
          </a:p>
        </p:txBody>
      </p:sp>
      <p:grpSp>
        <p:nvGrpSpPr>
          <p:cNvPr id="24" name="Group 23">
            <a:extLst>
              <a:ext uri="{FF2B5EF4-FFF2-40B4-BE49-F238E27FC236}">
                <a16:creationId xmlns:a16="http://schemas.microsoft.com/office/drawing/2014/main" id="{B3DFE5E5-A123-BD16-4A11-41A885AD562F}"/>
              </a:ext>
            </a:extLst>
          </p:cNvPr>
          <p:cNvGrpSpPr/>
          <p:nvPr/>
        </p:nvGrpSpPr>
        <p:grpSpPr>
          <a:xfrm>
            <a:off x="10827750" y="213038"/>
            <a:ext cx="8526842" cy="4094656"/>
            <a:chOff x="10945579" y="188419"/>
            <a:chExt cx="8526842" cy="4094656"/>
          </a:xfrm>
        </p:grpSpPr>
        <p:pic>
          <p:nvPicPr>
            <p:cNvPr id="13" name="Graphic 12">
              <a:extLst>
                <a:ext uri="{FF2B5EF4-FFF2-40B4-BE49-F238E27FC236}">
                  <a16:creationId xmlns:a16="http://schemas.microsoft.com/office/drawing/2014/main" id="{39F6E94B-4C23-000C-7DDA-A44DA4F3687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9272264">
              <a:off x="15621761" y="188419"/>
              <a:ext cx="3850660" cy="2763780"/>
            </a:xfrm>
            <a:prstGeom prst="rect">
              <a:avLst/>
            </a:prstGeom>
          </p:spPr>
        </p:pic>
        <p:pic>
          <p:nvPicPr>
            <p:cNvPr id="14" name="Picture 13" descr="A green robot with blue lights&#10;&#10;Description automatically generated">
              <a:extLst>
                <a:ext uri="{FF2B5EF4-FFF2-40B4-BE49-F238E27FC236}">
                  <a16:creationId xmlns:a16="http://schemas.microsoft.com/office/drawing/2014/main" id="{F3CC7805-651C-14C9-4EF7-80EF327931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75286" y="312222"/>
              <a:ext cx="4553914" cy="3970853"/>
            </a:xfrm>
            <a:prstGeom prst="rect">
              <a:avLst/>
            </a:prstGeom>
          </p:spPr>
        </p:pic>
        <p:pic>
          <p:nvPicPr>
            <p:cNvPr id="15" name="Graphic 14">
              <a:extLst>
                <a:ext uri="{FF2B5EF4-FFF2-40B4-BE49-F238E27FC236}">
                  <a16:creationId xmlns:a16="http://schemas.microsoft.com/office/drawing/2014/main" id="{8B89A0D0-3165-D4B0-D673-F8E7B774833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9000000">
              <a:off x="10945579" y="1943323"/>
              <a:ext cx="1847331" cy="1325907"/>
            </a:xfrm>
            <a:prstGeom prst="rect">
              <a:avLst/>
            </a:prstGeom>
          </p:spPr>
        </p:pic>
      </p:grpSp>
      <p:grpSp>
        <p:nvGrpSpPr>
          <p:cNvPr id="25" name="Group 24">
            <a:extLst>
              <a:ext uri="{FF2B5EF4-FFF2-40B4-BE49-F238E27FC236}">
                <a16:creationId xmlns:a16="http://schemas.microsoft.com/office/drawing/2014/main" id="{E565504B-E47F-F34A-C9AB-B6648EFD202F}"/>
              </a:ext>
            </a:extLst>
          </p:cNvPr>
          <p:cNvGrpSpPr/>
          <p:nvPr/>
        </p:nvGrpSpPr>
        <p:grpSpPr>
          <a:xfrm>
            <a:off x="12338050" y="0"/>
            <a:ext cx="7108886" cy="549273"/>
            <a:chOff x="691727" y="2"/>
            <a:chExt cx="4881727" cy="377190"/>
          </a:xfrm>
        </p:grpSpPr>
        <p:sp>
          <p:nvSpPr>
            <p:cNvPr id="26" name="object 22">
              <a:extLst>
                <a:ext uri="{FF2B5EF4-FFF2-40B4-BE49-F238E27FC236}">
                  <a16:creationId xmlns:a16="http://schemas.microsoft.com/office/drawing/2014/main" id="{7DC89296-4B48-A720-3B10-D2C13874EF81}"/>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27" name="object 23">
              <a:extLst>
                <a:ext uri="{FF2B5EF4-FFF2-40B4-BE49-F238E27FC236}">
                  <a16:creationId xmlns:a16="http://schemas.microsoft.com/office/drawing/2014/main" id="{B774CFF0-0CA9-E0E5-E704-54AE3325E5B1}"/>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28" name="object 24">
              <a:extLst>
                <a:ext uri="{FF2B5EF4-FFF2-40B4-BE49-F238E27FC236}">
                  <a16:creationId xmlns:a16="http://schemas.microsoft.com/office/drawing/2014/main" id="{5AE4A25A-289F-04E7-B415-271721B2CFC4}"/>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29" name="object 25">
              <a:extLst>
                <a:ext uri="{FF2B5EF4-FFF2-40B4-BE49-F238E27FC236}">
                  <a16:creationId xmlns:a16="http://schemas.microsoft.com/office/drawing/2014/main" id="{4D3B7F20-6CC6-65E7-D324-E3A50F7641B8}"/>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30" name="object 26">
              <a:extLst>
                <a:ext uri="{FF2B5EF4-FFF2-40B4-BE49-F238E27FC236}">
                  <a16:creationId xmlns:a16="http://schemas.microsoft.com/office/drawing/2014/main" id="{51EA7DE8-1035-2B9B-4443-CA09B6F0D27E}"/>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31" name="object 27">
              <a:extLst>
                <a:ext uri="{FF2B5EF4-FFF2-40B4-BE49-F238E27FC236}">
                  <a16:creationId xmlns:a16="http://schemas.microsoft.com/office/drawing/2014/main" id="{0A865659-4923-8A06-C12E-19DD9E1AEA9B}"/>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32" name="object 28">
              <a:extLst>
                <a:ext uri="{FF2B5EF4-FFF2-40B4-BE49-F238E27FC236}">
                  <a16:creationId xmlns:a16="http://schemas.microsoft.com/office/drawing/2014/main" id="{7242952B-7F9A-96CB-9146-CA24D3C4ABC8}"/>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33" name="object 29">
              <a:extLst>
                <a:ext uri="{FF2B5EF4-FFF2-40B4-BE49-F238E27FC236}">
                  <a16:creationId xmlns:a16="http://schemas.microsoft.com/office/drawing/2014/main" id="{D95AF7C8-FD94-D8AC-3456-6AB022AB4F88}"/>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34" name="object 30">
              <a:extLst>
                <a:ext uri="{FF2B5EF4-FFF2-40B4-BE49-F238E27FC236}">
                  <a16:creationId xmlns:a16="http://schemas.microsoft.com/office/drawing/2014/main" id="{B4A87B11-90F1-EF01-B375-34840928DC93}"/>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grpSp>
    </p:spTree>
    <p:extLst>
      <p:ext uri="{BB962C8B-B14F-4D97-AF65-F5344CB8AC3E}">
        <p14:creationId xmlns:p14="http://schemas.microsoft.com/office/powerpoint/2010/main" val="3988785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Robotics and the movies</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Case studies </a:t>
            </a:r>
          </a:p>
        </p:txBody>
      </p:sp>
      <p:sp>
        <p:nvSpPr>
          <p:cNvPr id="29" name="Text Placeholder 2">
            <a:extLst>
              <a:ext uri="{FF2B5EF4-FFF2-40B4-BE49-F238E27FC236}">
                <a16:creationId xmlns:a16="http://schemas.microsoft.com/office/drawing/2014/main" id="{95596753-ACA1-1FA4-558C-F28639408F2F}"/>
              </a:ext>
            </a:extLst>
          </p:cNvPr>
          <p:cNvSpPr txBox="1">
            <a:spLocks/>
          </p:cNvSpPr>
          <p:nvPr/>
        </p:nvSpPr>
        <p:spPr>
          <a:xfrm>
            <a:off x="744972" y="2759074"/>
            <a:ext cx="9307078" cy="3276600"/>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spcBef>
                <a:spcPts val="800"/>
              </a:spcBef>
              <a:spcAft>
                <a:spcPts val="500"/>
              </a:spcAft>
            </a:pPr>
            <a:r>
              <a:rPr lang="en-GB" sz="2200" b="1" dirty="0">
                <a:solidFill>
                  <a:srgbClr val="281F4A"/>
                </a:solidFill>
                <a:latin typeface="Poppins" pitchFamily="2" charset="77"/>
                <a:ea typeface="Roboto" panose="02000000000000000000" pitchFamily="2" charset="0"/>
                <a:cs typeface="Poppins" pitchFamily="2" charset="77"/>
              </a:rPr>
              <a:t>Animatronics is about creating lifelike robots for use in film</a:t>
            </a:r>
            <a:br>
              <a:rPr lang="en-GB" sz="2200" b="1" dirty="0">
                <a:solidFill>
                  <a:srgbClr val="281F4A"/>
                </a:solidFill>
                <a:latin typeface="Poppins" pitchFamily="2" charset="77"/>
                <a:ea typeface="Roboto" panose="02000000000000000000" pitchFamily="2" charset="0"/>
                <a:cs typeface="Poppins" pitchFamily="2" charset="77"/>
              </a:rPr>
            </a:br>
            <a:r>
              <a:rPr lang="en-GB" sz="2200" b="1" dirty="0">
                <a:solidFill>
                  <a:srgbClr val="281F4A"/>
                </a:solidFill>
                <a:latin typeface="Poppins" pitchFamily="2" charset="77"/>
                <a:ea typeface="Roboto" panose="02000000000000000000" pitchFamily="2" charset="0"/>
                <a:cs typeface="Poppins" pitchFamily="2" charset="77"/>
              </a:rPr>
              <a:t>or other entertainment.</a:t>
            </a:r>
          </a:p>
          <a:p>
            <a:pPr>
              <a:spcBef>
                <a:spcPts val="800"/>
              </a:spcBef>
              <a:spcAft>
                <a:spcPts val="500"/>
              </a:spcAft>
            </a:pPr>
            <a:r>
              <a:rPr lang="en-GB" sz="2200" dirty="0">
                <a:solidFill>
                  <a:srgbClr val="281F4A"/>
                </a:solidFill>
                <a:latin typeface="Poppins" pitchFamily="2" charset="77"/>
                <a:ea typeface="Roboto" panose="02000000000000000000" pitchFamily="2" charset="0"/>
                <a:cs typeface="Poppins" pitchFamily="2" charset="77"/>
              </a:rPr>
              <a:t>Animatronics were used in the Harry Potter films to create characters like </a:t>
            </a:r>
            <a:r>
              <a:rPr lang="en-GB" sz="2200" dirty="0" err="1">
                <a:solidFill>
                  <a:srgbClr val="281F4A"/>
                </a:solidFill>
                <a:latin typeface="Poppins" pitchFamily="2" charset="77"/>
                <a:ea typeface="Roboto" panose="02000000000000000000" pitchFamily="2" charset="0"/>
                <a:cs typeface="Poppins" pitchFamily="2" charset="77"/>
              </a:rPr>
              <a:t>Aragog</a:t>
            </a:r>
            <a:r>
              <a:rPr lang="en-GB" sz="2200" dirty="0">
                <a:solidFill>
                  <a:srgbClr val="281F4A"/>
                </a:solidFill>
                <a:latin typeface="Poppins" pitchFamily="2" charset="77"/>
                <a:ea typeface="Roboto" panose="02000000000000000000" pitchFamily="2" charset="0"/>
                <a:cs typeface="Poppins" pitchFamily="2" charset="77"/>
              </a:rPr>
              <a:t>, Buckbeak and the dinosaurs in </a:t>
            </a:r>
            <a:br>
              <a:rPr lang="en-GB" sz="2200" dirty="0">
                <a:solidFill>
                  <a:srgbClr val="281F4A"/>
                </a:solidFill>
                <a:latin typeface="Poppins" pitchFamily="2" charset="77"/>
                <a:ea typeface="Roboto" panose="02000000000000000000" pitchFamily="2" charset="0"/>
                <a:cs typeface="Poppins" pitchFamily="2" charset="77"/>
              </a:rPr>
            </a:br>
            <a:r>
              <a:rPr lang="en-GB" sz="2200" dirty="0">
                <a:solidFill>
                  <a:srgbClr val="281F4A"/>
                </a:solidFill>
                <a:latin typeface="Poppins" pitchFamily="2" charset="77"/>
                <a:ea typeface="Roboto" panose="02000000000000000000" pitchFamily="2" charset="0"/>
                <a:cs typeface="Poppins" pitchFamily="2" charset="77"/>
              </a:rPr>
              <a:t>Jurassic Park. </a:t>
            </a:r>
          </a:p>
          <a:p>
            <a:pPr>
              <a:spcBef>
                <a:spcPts val="800"/>
              </a:spcBef>
              <a:spcAft>
                <a:spcPts val="500"/>
              </a:spcAft>
            </a:pPr>
            <a:r>
              <a:rPr lang="en-GB" sz="2200" dirty="0">
                <a:solidFill>
                  <a:srgbClr val="281F4A"/>
                </a:solidFill>
                <a:latin typeface="Poppins" pitchFamily="2" charset="77"/>
                <a:ea typeface="Roboto" panose="02000000000000000000" pitchFamily="2" charset="0"/>
                <a:cs typeface="Poppins" pitchFamily="2" charset="77"/>
              </a:rPr>
              <a:t>Robotics are also used by Disney to create autonomous, </a:t>
            </a:r>
            <a:br>
              <a:rPr lang="en-GB" sz="2200" dirty="0">
                <a:solidFill>
                  <a:srgbClr val="281F4A"/>
                </a:solidFill>
                <a:latin typeface="Poppins" pitchFamily="2" charset="77"/>
                <a:ea typeface="Roboto" panose="02000000000000000000" pitchFamily="2" charset="0"/>
                <a:cs typeface="Poppins" pitchFamily="2" charset="77"/>
              </a:rPr>
            </a:br>
            <a:r>
              <a:rPr lang="en-GB" sz="2200" dirty="0">
                <a:solidFill>
                  <a:srgbClr val="281F4A"/>
                </a:solidFill>
                <a:latin typeface="Poppins" pitchFamily="2" charset="77"/>
                <a:ea typeface="Roboto" panose="02000000000000000000" pitchFamily="2" charset="0"/>
                <a:cs typeface="Poppins" pitchFamily="2" charset="77"/>
              </a:rPr>
              <a:t>self-correcting aerial performers able to perform stunts perfectly, with no risk of anyone getting hurt.</a:t>
            </a:r>
          </a:p>
          <a:p>
            <a:pPr>
              <a:spcBef>
                <a:spcPts val="800"/>
              </a:spcBef>
              <a:spcAft>
                <a:spcPts val="500"/>
              </a:spcAft>
            </a:pPr>
            <a:endParaRPr lang="en-GB" sz="2200" b="1" dirty="0">
              <a:solidFill>
                <a:srgbClr val="281F4A"/>
              </a:solidFill>
              <a:latin typeface="Poppins" pitchFamily="2" charset="77"/>
              <a:ea typeface="Roboto" panose="02000000000000000000" pitchFamily="2" charset="0"/>
              <a:cs typeface="Poppins" pitchFamily="2" charset="77"/>
            </a:endParaRPr>
          </a:p>
        </p:txBody>
      </p:sp>
      <p:sp>
        <p:nvSpPr>
          <p:cNvPr id="33" name="Rectangle 32">
            <a:extLst>
              <a:ext uri="{FF2B5EF4-FFF2-40B4-BE49-F238E27FC236}">
                <a16:creationId xmlns:a16="http://schemas.microsoft.com/office/drawing/2014/main" id="{0C8C5E4E-E031-3C45-7C55-63DC94FCAB34}"/>
              </a:ext>
            </a:extLst>
          </p:cNvPr>
          <p:cNvSpPr/>
          <p:nvPr/>
        </p:nvSpPr>
        <p:spPr>
          <a:xfrm>
            <a:off x="11271250" y="2149475"/>
            <a:ext cx="7320351" cy="7320351"/>
          </a:xfrm>
          <a:prstGeom prst="rect">
            <a:avLst/>
          </a:prstGeom>
          <a:solidFill>
            <a:srgbClr val="14ED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052D7D0F-FE42-BC0F-2599-7187AF3782A9}"/>
              </a:ext>
            </a:extLst>
          </p:cNvPr>
          <p:cNvSpPr/>
          <p:nvPr/>
        </p:nvSpPr>
        <p:spPr>
          <a:xfrm>
            <a:off x="11012232" y="1918298"/>
            <a:ext cx="7320351" cy="7320351"/>
          </a:xfrm>
          <a:prstGeom prst="roundRect">
            <a:avLst>
              <a:gd name="adj" fmla="val 0"/>
            </a:avLst>
          </a:prstGeom>
          <a:blipFill>
            <a:blip r:embed="rId3" cstate="email">
              <a:extLst>
                <a:ext uri="{28A0092B-C50C-407E-A947-70E740481C1C}">
                  <a14:useLocalDpi xmlns:a14="http://schemas.microsoft.com/office/drawing/2010/main"/>
                </a:ext>
              </a:extLst>
            </a:blip>
            <a:stretch>
              <a:fillRect l="-21070" r="-6314"/>
            </a:stretch>
          </a:blipFill>
          <a:ln>
            <a:noFill/>
          </a:ln>
        </p:spPr>
        <p:style>
          <a:lnRef idx="2">
            <a:schemeClr val="accent1"/>
          </a:lnRef>
          <a:fillRef idx="1">
            <a:schemeClr val="lt1"/>
          </a:fillRef>
          <a:effectRef idx="0">
            <a:schemeClr val="accent1"/>
          </a:effectRef>
          <a:fontRef idx="minor">
            <a:schemeClr val="dk1"/>
          </a:fontRef>
        </p:style>
        <p:txBody>
          <a:bodyPr lIns="324000" tIns="324000" rIns="324000" bIns="324000" rtlCol="0" anchor="t" anchorCtr="0"/>
          <a:lstStyle/>
          <a:p>
            <a:pPr>
              <a:spcBef>
                <a:spcPts val="800"/>
              </a:spcBef>
              <a:spcAft>
                <a:spcPts val="500"/>
              </a:spcAft>
            </a:pP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a:extLst>
              <a:ext uri="{FF2B5EF4-FFF2-40B4-BE49-F238E27FC236}">
                <a16:creationId xmlns:a16="http://schemas.microsoft.com/office/drawing/2014/main" id="{C29937B5-6960-A341-7516-30EFE619AB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86328" y="6473187"/>
            <a:ext cx="3276600" cy="3276600"/>
          </a:xfrm>
          <a:prstGeom prst="rect">
            <a:avLst/>
          </a:prstGeom>
        </p:spPr>
      </p:pic>
      <p:pic>
        <p:nvPicPr>
          <p:cNvPr id="6" name="Graphic 5">
            <a:extLst>
              <a:ext uri="{FF2B5EF4-FFF2-40B4-BE49-F238E27FC236}">
                <a16:creationId xmlns:a16="http://schemas.microsoft.com/office/drawing/2014/main" id="{1A1CF82C-992C-B200-0CA8-8E50A11CDC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724724" y="1460742"/>
            <a:ext cx="963788" cy="915112"/>
          </a:xfrm>
          <a:prstGeom prst="rect">
            <a:avLst/>
          </a:prstGeom>
        </p:spPr>
      </p:pic>
      <p:pic>
        <p:nvPicPr>
          <p:cNvPr id="5" name="Picture 4" descr="A dinosaur statue with a light in the background&#10;&#10;Description automatically generated with medium confidence">
            <a:extLst>
              <a:ext uri="{FF2B5EF4-FFF2-40B4-BE49-F238E27FC236}">
                <a16:creationId xmlns:a16="http://schemas.microsoft.com/office/drawing/2014/main" id="{12D54F47-B06E-3C22-9271-03AB499C2A2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1012232" y="1918298"/>
            <a:ext cx="7320352" cy="7320351"/>
          </a:xfrm>
          <a:prstGeom prst="rect">
            <a:avLst/>
          </a:prstGeom>
        </p:spPr>
      </p:pic>
      <p:grpSp>
        <p:nvGrpSpPr>
          <p:cNvPr id="7" name="Group 6">
            <a:extLst>
              <a:ext uri="{FF2B5EF4-FFF2-40B4-BE49-F238E27FC236}">
                <a16:creationId xmlns:a16="http://schemas.microsoft.com/office/drawing/2014/main" id="{97521D34-BA28-A7EE-67FE-DE520F23EB40}"/>
              </a:ext>
            </a:extLst>
          </p:cNvPr>
          <p:cNvGrpSpPr/>
          <p:nvPr/>
        </p:nvGrpSpPr>
        <p:grpSpPr>
          <a:xfrm>
            <a:off x="7521756" y="6473187"/>
            <a:ext cx="4976266" cy="1851979"/>
            <a:chOff x="7521756" y="6473187"/>
            <a:chExt cx="4976266" cy="1851979"/>
          </a:xfrm>
        </p:grpSpPr>
        <p:sp>
          <p:nvSpPr>
            <p:cNvPr id="8" name="Rectangle 7">
              <a:extLst>
                <a:ext uri="{FF2B5EF4-FFF2-40B4-BE49-F238E27FC236}">
                  <a16:creationId xmlns:a16="http://schemas.microsoft.com/office/drawing/2014/main" id="{9B3DB76A-2FB3-2E36-C08F-4C55877DD4B1}"/>
                </a:ext>
              </a:extLst>
            </p:cNvPr>
            <p:cNvSpPr/>
            <p:nvPr/>
          </p:nvSpPr>
          <p:spPr>
            <a:xfrm>
              <a:off x="7712696" y="6473187"/>
              <a:ext cx="4785326" cy="1698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B90FDCD0-F8E3-55A0-68C8-E347DB76035A}"/>
                </a:ext>
              </a:extLst>
            </p:cNvPr>
            <p:cNvSpPr/>
            <p:nvPr/>
          </p:nvSpPr>
          <p:spPr>
            <a:xfrm>
              <a:off x="7521756" y="6626539"/>
              <a:ext cx="4785326" cy="1698627"/>
            </a:xfrm>
            <a:prstGeom prst="roundRect">
              <a:avLst>
                <a:gd name="adj" fmla="val 0"/>
              </a:avLst>
            </a:prstGeom>
            <a:solidFill>
              <a:srgbClr val="27203E"/>
            </a:solidFill>
            <a:ln>
              <a:noFill/>
            </a:ln>
          </p:spPr>
          <p:style>
            <a:lnRef idx="2">
              <a:schemeClr val="accent1"/>
            </a:lnRef>
            <a:fillRef idx="1">
              <a:schemeClr val="lt1"/>
            </a:fillRef>
            <a:effectRef idx="0">
              <a:schemeClr val="accent1"/>
            </a:effectRef>
            <a:fontRef idx="minor">
              <a:schemeClr val="dk1"/>
            </a:fontRef>
          </p:style>
          <p:txBody>
            <a:bodyPr lIns="324000" tIns="324000" rIns="324000" bIns="324000" rtlCol="0" anchor="ctr"/>
            <a:lstStyle/>
            <a:p>
              <a:pPr algn="ctr">
                <a:lnSpc>
                  <a:spcPts val="2600"/>
                </a:lnSpc>
                <a:spcAft>
                  <a:spcPts val="500"/>
                </a:spcAft>
              </a:pPr>
              <a:r>
                <a:rPr lang="en-GB" sz="2100" b="1" i="1" dirty="0">
                  <a:solidFill>
                    <a:schemeClr val="bg1"/>
                  </a:solidFill>
                  <a:latin typeface="Poppins" pitchFamily="2" charset="77"/>
                  <a:ea typeface="Roboto" panose="02000000000000000000" pitchFamily="2" charset="0"/>
                  <a:cs typeface="Poppins" pitchFamily="2" charset="77"/>
                </a:rPr>
                <a:t>Can you think of any other films that use animatronics?</a:t>
              </a:r>
            </a:p>
          </p:txBody>
        </p:sp>
      </p:grpSp>
    </p:spTree>
    <p:extLst>
      <p:ext uri="{BB962C8B-B14F-4D97-AF65-F5344CB8AC3E}">
        <p14:creationId xmlns:p14="http://schemas.microsoft.com/office/powerpoint/2010/main" val="1529643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BD0856-9F8E-4B48-9D05-44588D79E5ED}"/>
              </a:ext>
            </a:extLst>
          </p:cNvPr>
          <p:cNvSpPr>
            <a:spLocks noGrp="1"/>
          </p:cNvSpPr>
          <p:nvPr>
            <p:ph type="body" sz="quarter" idx="11"/>
          </p:nvPr>
        </p:nvSpPr>
        <p:spPr>
          <a:xfrm>
            <a:off x="715963" y="2567254"/>
            <a:ext cx="12817337" cy="5754421"/>
          </a:xfrm>
        </p:spPr>
        <p:txBody>
          <a:bodyPr/>
          <a:lstStyle/>
          <a:p>
            <a:pPr algn="l">
              <a:lnSpc>
                <a:spcPts val="12000"/>
              </a:lnSpc>
            </a:pPr>
            <a:r>
              <a:rPr lang="en-GB" sz="12000" b="1" u="none" strike="noStrike" kern="1200" dirty="0">
                <a:solidFill>
                  <a:schemeClr val="bg1"/>
                </a:solidFill>
                <a:effectLst/>
                <a:ea typeface="Roboto" panose="02000000000000000000" pitchFamily="2" charset="0"/>
              </a:rPr>
              <a:t>Program </a:t>
            </a:r>
            <a:r>
              <a:rPr lang="en-GB" sz="12000" kern="1200" dirty="0">
                <a:ea typeface="Roboto" panose="02000000000000000000" pitchFamily="2" charset="0"/>
              </a:rPr>
              <a:t>your </a:t>
            </a:r>
            <a:r>
              <a:rPr lang="en-GB" sz="12000" b="1" kern="1200" dirty="0">
                <a:solidFill>
                  <a:schemeClr val="bg1"/>
                </a:solidFill>
                <a:ea typeface="Roboto" panose="02000000000000000000" pitchFamily="2" charset="0"/>
              </a:rPr>
              <a:t>classmate!</a:t>
            </a:r>
            <a:endParaRPr lang="en-US" sz="12000" b="1" dirty="0">
              <a:solidFill>
                <a:schemeClr val="bg1"/>
              </a:solidFill>
              <a:ea typeface="Roboto" panose="02000000000000000000" pitchFamily="2" charset="0"/>
            </a:endParaRPr>
          </a:p>
        </p:txBody>
      </p:sp>
      <p:sp>
        <p:nvSpPr>
          <p:cNvPr id="15" name="Text Placeholder 14">
            <a:extLst>
              <a:ext uri="{FF2B5EF4-FFF2-40B4-BE49-F238E27FC236}">
                <a16:creationId xmlns:a16="http://schemas.microsoft.com/office/drawing/2014/main" id="{AB5E7E13-E891-364C-9421-960BE99EC990}"/>
              </a:ext>
            </a:extLst>
          </p:cNvPr>
          <p:cNvSpPr>
            <a:spLocks noGrp="1"/>
          </p:cNvSpPr>
          <p:nvPr>
            <p:ph type="body" sz="quarter" idx="15"/>
          </p:nvPr>
        </p:nvSpPr>
        <p:spPr>
          <a:xfrm>
            <a:off x="715882" y="1089917"/>
            <a:ext cx="16879968" cy="738665"/>
          </a:xfrm>
        </p:spPr>
        <p:txBody>
          <a:bodyPr/>
          <a:lstStyle/>
          <a:p>
            <a:pPr algn="l">
              <a:spcAft>
                <a:spcPts val="500"/>
              </a:spcAft>
            </a:pPr>
            <a:r>
              <a:rPr lang="en-GB" sz="4200" u="none" strike="noStrike" kern="1200" dirty="0">
                <a:effectLst/>
                <a:ea typeface="Roboto" panose="02000000000000000000" pitchFamily="2" charset="0"/>
              </a:rPr>
              <a:t>Main activity </a:t>
            </a:r>
            <a:r>
              <a:rPr lang="en-GB" sz="4200" b="0" kern="1200" dirty="0">
                <a:ea typeface="Roboto" panose="02000000000000000000" pitchFamily="2" charset="0"/>
              </a:rPr>
              <a:t>25-30</a:t>
            </a:r>
            <a:r>
              <a:rPr lang="en-GB" sz="4200" b="0" u="none" strike="noStrike" kern="1200" dirty="0">
                <a:effectLst/>
                <a:ea typeface="Roboto" panose="02000000000000000000" pitchFamily="2" charset="0"/>
              </a:rPr>
              <a:t> minutes</a:t>
            </a:r>
          </a:p>
          <a:p>
            <a:pPr algn="l">
              <a:spcAft>
                <a:spcPts val="500"/>
              </a:spcAft>
            </a:pPr>
            <a:endParaRPr lang="en-GB" sz="4200" u="none" strike="noStrike" kern="1200" dirty="0">
              <a:effectLst/>
              <a:ea typeface="Roboto" panose="02000000000000000000" pitchFamily="2" charset="0"/>
            </a:endParaRPr>
          </a:p>
        </p:txBody>
      </p:sp>
      <p:pic>
        <p:nvPicPr>
          <p:cNvPr id="2" name="Picture 1" descr="A person in a yellow shirt looking up&#10;&#10;Description automatically generated">
            <a:extLst>
              <a:ext uri="{FF2B5EF4-FFF2-40B4-BE49-F238E27FC236}">
                <a16:creationId xmlns:a16="http://schemas.microsoft.com/office/drawing/2014/main" id="{CE50FEFF-FD35-414E-CDAA-30BE531290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680120" y="1713600"/>
            <a:ext cx="8077200" cy="8762192"/>
          </a:xfrm>
          <a:prstGeom prst="rect">
            <a:avLst/>
          </a:prstGeom>
        </p:spPr>
      </p:pic>
      <p:grpSp>
        <p:nvGrpSpPr>
          <p:cNvPr id="4" name="Group 3">
            <a:extLst>
              <a:ext uri="{FF2B5EF4-FFF2-40B4-BE49-F238E27FC236}">
                <a16:creationId xmlns:a16="http://schemas.microsoft.com/office/drawing/2014/main" id="{FEA28596-E458-E198-89B3-1ED2462E5445}"/>
              </a:ext>
            </a:extLst>
          </p:cNvPr>
          <p:cNvGrpSpPr/>
          <p:nvPr/>
        </p:nvGrpSpPr>
        <p:grpSpPr>
          <a:xfrm>
            <a:off x="12338050" y="0"/>
            <a:ext cx="7108886" cy="549273"/>
            <a:chOff x="691727" y="2"/>
            <a:chExt cx="4881727" cy="377190"/>
          </a:xfrm>
        </p:grpSpPr>
        <p:sp>
          <p:nvSpPr>
            <p:cNvPr id="16" name="object 22">
              <a:extLst>
                <a:ext uri="{FF2B5EF4-FFF2-40B4-BE49-F238E27FC236}">
                  <a16:creationId xmlns:a16="http://schemas.microsoft.com/office/drawing/2014/main" id="{CA0235F3-2D75-F36C-150B-E09BBCB0C6B5}"/>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7" name="object 23">
              <a:extLst>
                <a:ext uri="{FF2B5EF4-FFF2-40B4-BE49-F238E27FC236}">
                  <a16:creationId xmlns:a16="http://schemas.microsoft.com/office/drawing/2014/main" id="{2FCE6AF1-5258-C9C9-ED45-BE7ECFF018A6}"/>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8" name="object 24">
              <a:extLst>
                <a:ext uri="{FF2B5EF4-FFF2-40B4-BE49-F238E27FC236}">
                  <a16:creationId xmlns:a16="http://schemas.microsoft.com/office/drawing/2014/main" id="{A3B644AE-BA40-033B-E132-C4ED6E217553}"/>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9" name="object 25">
              <a:extLst>
                <a:ext uri="{FF2B5EF4-FFF2-40B4-BE49-F238E27FC236}">
                  <a16:creationId xmlns:a16="http://schemas.microsoft.com/office/drawing/2014/main" id="{12927C30-2CD2-1104-7848-2E89919CCDC8}"/>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20" name="object 26">
              <a:extLst>
                <a:ext uri="{FF2B5EF4-FFF2-40B4-BE49-F238E27FC236}">
                  <a16:creationId xmlns:a16="http://schemas.microsoft.com/office/drawing/2014/main" id="{3EF6993C-DC39-701E-089E-71A62CAC0AF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21" name="object 27">
              <a:extLst>
                <a:ext uri="{FF2B5EF4-FFF2-40B4-BE49-F238E27FC236}">
                  <a16:creationId xmlns:a16="http://schemas.microsoft.com/office/drawing/2014/main" id="{3F5B56BD-D98E-20D5-D1B5-D027C0E84E06}"/>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22" name="object 28">
              <a:extLst>
                <a:ext uri="{FF2B5EF4-FFF2-40B4-BE49-F238E27FC236}">
                  <a16:creationId xmlns:a16="http://schemas.microsoft.com/office/drawing/2014/main" id="{8A240F98-0680-F572-313F-6C55730E6C02}"/>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23" name="object 29">
              <a:extLst>
                <a:ext uri="{FF2B5EF4-FFF2-40B4-BE49-F238E27FC236}">
                  <a16:creationId xmlns:a16="http://schemas.microsoft.com/office/drawing/2014/main" id="{B4E9E6F4-9846-D038-1B53-9F1D4010F491}"/>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30">
              <a:extLst>
                <a:ext uri="{FF2B5EF4-FFF2-40B4-BE49-F238E27FC236}">
                  <a16:creationId xmlns:a16="http://schemas.microsoft.com/office/drawing/2014/main" id="{C8BFA8F5-6F00-7345-46BE-0AB5A92AE659}"/>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grpSp>
      <p:pic>
        <p:nvPicPr>
          <p:cNvPr id="6" name="Graphic 5">
            <a:extLst>
              <a:ext uri="{FF2B5EF4-FFF2-40B4-BE49-F238E27FC236}">
                <a16:creationId xmlns:a16="http://schemas.microsoft.com/office/drawing/2014/main" id="{4E1374A2-0C46-B17B-5891-6F1EB595E0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32250" y="6797675"/>
            <a:ext cx="2214619" cy="2149959"/>
          </a:xfrm>
          <a:prstGeom prst="rect">
            <a:avLst/>
          </a:prstGeom>
        </p:spPr>
      </p:pic>
      <p:pic>
        <p:nvPicPr>
          <p:cNvPr id="8" name="Graphic 7">
            <a:extLst>
              <a:ext uri="{FF2B5EF4-FFF2-40B4-BE49-F238E27FC236}">
                <a16:creationId xmlns:a16="http://schemas.microsoft.com/office/drawing/2014/main" id="{E0BE547E-1E18-2354-0A5D-EB48EAB832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236950" y="5922222"/>
            <a:ext cx="2717800" cy="419100"/>
          </a:xfrm>
          <a:prstGeom prst="rect">
            <a:avLst/>
          </a:prstGeom>
        </p:spPr>
      </p:pic>
    </p:spTree>
    <p:extLst>
      <p:ext uri="{BB962C8B-B14F-4D97-AF65-F5344CB8AC3E}">
        <p14:creationId xmlns:p14="http://schemas.microsoft.com/office/powerpoint/2010/main" val="2487697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What can you program a robot to do?</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Main activity </a:t>
            </a:r>
          </a:p>
        </p:txBody>
      </p:sp>
      <p:sp>
        <p:nvSpPr>
          <p:cNvPr id="13" name="Text Placeholder 2">
            <a:extLst>
              <a:ext uri="{FF2B5EF4-FFF2-40B4-BE49-F238E27FC236}">
                <a16:creationId xmlns:a16="http://schemas.microsoft.com/office/drawing/2014/main" id="{B3BEF09C-F732-8726-9BD8-74B1CF95E4C0}"/>
              </a:ext>
            </a:extLst>
          </p:cNvPr>
          <p:cNvSpPr txBox="1">
            <a:spLocks/>
          </p:cNvSpPr>
          <p:nvPr/>
        </p:nvSpPr>
        <p:spPr>
          <a:xfrm>
            <a:off x="744972" y="2759074"/>
            <a:ext cx="9688078" cy="405717"/>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spcBef>
                <a:spcPts val="800"/>
              </a:spcBef>
              <a:spcAft>
                <a:spcPts val="500"/>
              </a:spcAft>
            </a:pPr>
            <a:r>
              <a:rPr lang="en-GB" sz="2200" b="1" dirty="0">
                <a:solidFill>
                  <a:srgbClr val="281F4A"/>
                </a:solidFill>
                <a:latin typeface="Poppins" pitchFamily="2" charset="77"/>
                <a:ea typeface="Roboto" panose="02000000000000000000" pitchFamily="2" charset="0"/>
                <a:cs typeface="Poppins" pitchFamily="2" charset="77"/>
              </a:rPr>
              <a:t>Choose one of the levels </a:t>
            </a:r>
            <a:r>
              <a:rPr lang="en-GB" sz="2200" b="1" dirty="0">
                <a:latin typeface="Poppins" pitchFamily="2" charset="77"/>
                <a:ea typeface="Roboto" panose="02000000000000000000" pitchFamily="2" charset="0"/>
                <a:cs typeface="Poppins" pitchFamily="2" charset="77"/>
              </a:rPr>
              <a:t>below, </a:t>
            </a:r>
            <a:r>
              <a:rPr lang="en-GB" sz="2200" b="1" dirty="0">
                <a:solidFill>
                  <a:srgbClr val="281F4A"/>
                </a:solidFill>
                <a:latin typeface="Poppins" pitchFamily="2" charset="77"/>
                <a:ea typeface="Roboto" panose="02000000000000000000" pitchFamily="2" charset="0"/>
                <a:cs typeface="Poppins" pitchFamily="2" charset="77"/>
              </a:rPr>
              <a:t>and write a program for a robot:</a:t>
            </a:r>
          </a:p>
        </p:txBody>
      </p:sp>
      <p:sp>
        <p:nvSpPr>
          <p:cNvPr id="3" name="Rectangle 2">
            <a:extLst>
              <a:ext uri="{FF2B5EF4-FFF2-40B4-BE49-F238E27FC236}">
                <a16:creationId xmlns:a16="http://schemas.microsoft.com/office/drawing/2014/main" id="{5CC226C2-0F90-F3AE-D940-44BDC00BFB60}"/>
              </a:ext>
            </a:extLst>
          </p:cNvPr>
          <p:cNvSpPr/>
          <p:nvPr/>
        </p:nvSpPr>
        <p:spPr>
          <a:xfrm>
            <a:off x="10737850" y="2606676"/>
            <a:ext cx="7551206" cy="6781800"/>
          </a:xfrm>
          <a:prstGeom prst="rect">
            <a:avLst/>
          </a:prstGeom>
          <a:solidFill>
            <a:srgbClr val="27203E"/>
          </a:solidFill>
          <a:ln w="793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345969A-AC4E-DA8F-B636-D06DEE4836AE}"/>
              </a:ext>
            </a:extLst>
          </p:cNvPr>
          <p:cNvSpPr txBox="1"/>
          <p:nvPr/>
        </p:nvSpPr>
        <p:spPr>
          <a:xfrm>
            <a:off x="11505408" y="4043195"/>
            <a:ext cx="6251912" cy="3908762"/>
          </a:xfrm>
          <a:prstGeom prst="rect">
            <a:avLst/>
          </a:prstGeom>
          <a:noFill/>
        </p:spPr>
        <p:txBody>
          <a:bodyPr wrap="square">
            <a:spAutoFit/>
          </a:bodyPr>
          <a:lstStyle/>
          <a:p>
            <a:pPr>
              <a:spcAft>
                <a:spcPts val="1100"/>
              </a:spcAft>
            </a:pPr>
            <a:r>
              <a:rPr lang="en-GB" sz="2100" b="1" i="1" dirty="0">
                <a:solidFill>
                  <a:schemeClr val="bg1"/>
                </a:solidFill>
                <a:latin typeface="Poppins" pitchFamily="2" charset="77"/>
                <a:ea typeface="Roboto" panose="02000000000000000000" pitchFamily="2" charset="0"/>
                <a:cs typeface="Poppins" pitchFamily="2" charset="77"/>
              </a:rPr>
              <a:t>Example instructions for your program</a:t>
            </a:r>
            <a:endParaRPr lang="en-GB" sz="2100" i="1" dirty="0">
              <a:solidFill>
                <a:schemeClr val="bg1"/>
              </a:solidFill>
              <a:latin typeface="Poppins" pitchFamily="2" charset="77"/>
              <a:ea typeface="Roboto" panose="02000000000000000000" pitchFamily="2" charset="0"/>
              <a:cs typeface="Poppins" pitchFamily="2" charset="77"/>
            </a:endParaRPr>
          </a:p>
          <a:p>
            <a:pPr marL="342900" indent="-342900">
              <a:spcAft>
                <a:spcPts val="1700"/>
              </a:spcAft>
              <a:buFont typeface="Arial" panose="020B0604020202020204" pitchFamily="34" charset="0"/>
              <a:buChar char="•"/>
            </a:pPr>
            <a:r>
              <a:rPr lang="en-GB" sz="2100" i="1" dirty="0">
                <a:solidFill>
                  <a:schemeClr val="bg1"/>
                </a:solidFill>
                <a:latin typeface="Poppins" pitchFamily="2" charset="77"/>
                <a:ea typeface="Roboto" panose="02000000000000000000" pitchFamily="2" charset="0"/>
                <a:cs typeface="Poppins" pitchFamily="2" charset="77"/>
              </a:rPr>
              <a:t>Start or stop following instructions</a:t>
            </a:r>
          </a:p>
          <a:p>
            <a:pPr marL="342900" indent="-342900">
              <a:spcAft>
                <a:spcPts val="1700"/>
              </a:spcAft>
              <a:buFont typeface="Arial" panose="020B0604020202020204" pitchFamily="34" charset="0"/>
              <a:buChar char="•"/>
            </a:pPr>
            <a:r>
              <a:rPr lang="en-GB" sz="2100" i="1" dirty="0">
                <a:solidFill>
                  <a:schemeClr val="bg1"/>
                </a:solidFill>
                <a:latin typeface="Poppins" pitchFamily="2" charset="77"/>
                <a:ea typeface="Roboto" panose="02000000000000000000" pitchFamily="2" charset="0"/>
                <a:cs typeface="Poppins" pitchFamily="2" charset="77"/>
              </a:rPr>
              <a:t>Move forward or backward for</a:t>
            </a:r>
            <a:br>
              <a:rPr lang="en-GB" sz="2100" i="1" dirty="0">
                <a:solidFill>
                  <a:schemeClr val="bg1"/>
                </a:solidFill>
                <a:latin typeface="Poppins" pitchFamily="2" charset="77"/>
                <a:ea typeface="Roboto" panose="02000000000000000000" pitchFamily="2" charset="0"/>
                <a:cs typeface="Poppins" pitchFamily="2" charset="77"/>
              </a:rPr>
            </a:br>
            <a:r>
              <a:rPr lang="en-GB" sz="2100" i="1" dirty="0">
                <a:solidFill>
                  <a:schemeClr val="bg1"/>
                </a:solidFill>
                <a:latin typeface="Poppins" pitchFamily="2" charset="77"/>
                <a:ea typeface="Roboto" panose="02000000000000000000" pitchFamily="2" charset="0"/>
                <a:cs typeface="Poppins" pitchFamily="2" charset="77"/>
              </a:rPr>
              <a:t>a number of seconds or revolutions</a:t>
            </a:r>
          </a:p>
          <a:p>
            <a:pPr marL="342900" indent="-342900">
              <a:spcAft>
                <a:spcPts val="1700"/>
              </a:spcAft>
              <a:buFont typeface="Arial" panose="020B0604020202020204" pitchFamily="34" charset="0"/>
              <a:buChar char="•"/>
            </a:pPr>
            <a:r>
              <a:rPr lang="en-GB" sz="2100" i="1" dirty="0">
                <a:solidFill>
                  <a:schemeClr val="bg1"/>
                </a:solidFill>
                <a:latin typeface="Poppins" pitchFamily="2" charset="77"/>
                <a:ea typeface="Roboto" panose="02000000000000000000" pitchFamily="2" charset="0"/>
                <a:cs typeface="Poppins" pitchFamily="2" charset="77"/>
              </a:rPr>
              <a:t>Move at 0 - 100% speed</a:t>
            </a:r>
          </a:p>
          <a:p>
            <a:pPr marL="342900" indent="-342900">
              <a:spcAft>
                <a:spcPts val="1700"/>
              </a:spcAft>
              <a:buFont typeface="Arial" panose="020B0604020202020204" pitchFamily="34" charset="0"/>
              <a:buChar char="•"/>
            </a:pPr>
            <a:r>
              <a:rPr lang="en-GB" sz="2100" i="1" dirty="0">
                <a:solidFill>
                  <a:schemeClr val="bg1"/>
                </a:solidFill>
                <a:latin typeface="Poppins" pitchFamily="2" charset="77"/>
                <a:ea typeface="Roboto" panose="02000000000000000000" pitchFamily="2" charset="0"/>
                <a:cs typeface="Poppins" pitchFamily="2" charset="77"/>
              </a:rPr>
              <a:t>Move at a left or right angle from 0 - 180°</a:t>
            </a:r>
          </a:p>
          <a:p>
            <a:pPr marL="342900" indent="-342900">
              <a:spcAft>
                <a:spcPts val="1700"/>
              </a:spcAft>
              <a:buFont typeface="Arial" panose="020B0604020202020204" pitchFamily="34" charset="0"/>
              <a:buChar char="•"/>
            </a:pPr>
            <a:r>
              <a:rPr lang="en-GB" sz="2100" i="1" dirty="0">
                <a:solidFill>
                  <a:schemeClr val="bg1"/>
                </a:solidFill>
                <a:latin typeface="Poppins" pitchFamily="2" charset="77"/>
                <a:ea typeface="Roboto" panose="02000000000000000000" pitchFamily="2" charset="0"/>
                <a:cs typeface="Poppins" pitchFamily="2" charset="77"/>
              </a:rPr>
              <a:t>Wait for a number of seconds</a:t>
            </a:r>
          </a:p>
          <a:p>
            <a:pPr marL="342900" indent="-342900">
              <a:spcAft>
                <a:spcPts val="1700"/>
              </a:spcAft>
              <a:buFont typeface="Arial" panose="020B0604020202020204" pitchFamily="34" charset="0"/>
              <a:buChar char="•"/>
            </a:pPr>
            <a:r>
              <a:rPr lang="en-GB" sz="2100" i="1" dirty="0">
                <a:solidFill>
                  <a:schemeClr val="bg1"/>
                </a:solidFill>
                <a:latin typeface="Poppins" pitchFamily="2" charset="77"/>
                <a:ea typeface="Roboto" panose="02000000000000000000" pitchFamily="2" charset="0"/>
                <a:cs typeface="Poppins" pitchFamily="2" charset="77"/>
              </a:rPr>
              <a:t>Repeat an instruction</a:t>
            </a:r>
          </a:p>
        </p:txBody>
      </p:sp>
      <p:sp>
        <p:nvSpPr>
          <p:cNvPr id="5" name="Text Placeholder 2">
            <a:extLst>
              <a:ext uri="{FF2B5EF4-FFF2-40B4-BE49-F238E27FC236}">
                <a16:creationId xmlns:a16="http://schemas.microsoft.com/office/drawing/2014/main" id="{C1B01589-1623-CF02-F3EE-95B4AC7887F4}"/>
              </a:ext>
            </a:extLst>
          </p:cNvPr>
          <p:cNvSpPr txBox="1">
            <a:spLocks/>
          </p:cNvSpPr>
          <p:nvPr/>
        </p:nvSpPr>
        <p:spPr>
          <a:xfrm>
            <a:off x="744972" y="8144559"/>
            <a:ext cx="9688078" cy="1243916"/>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spcBef>
                <a:spcPts val="800"/>
              </a:spcBef>
              <a:spcAft>
                <a:spcPts val="500"/>
              </a:spcAft>
            </a:pPr>
            <a:r>
              <a:rPr lang="en-GB" sz="2200" dirty="0">
                <a:solidFill>
                  <a:srgbClr val="281F4A"/>
                </a:solidFill>
                <a:latin typeface="Poppins" pitchFamily="2" charset="77"/>
                <a:ea typeface="Roboto" panose="02000000000000000000" pitchFamily="2" charset="0"/>
                <a:cs typeface="Poppins" pitchFamily="2" charset="77"/>
              </a:rPr>
              <a:t>Swap programs with another team. One of them will</a:t>
            </a:r>
            <a:br>
              <a:rPr lang="en-GB" sz="2200" dirty="0">
                <a:solidFill>
                  <a:srgbClr val="281F4A"/>
                </a:solidFill>
                <a:latin typeface="Poppins" pitchFamily="2" charset="77"/>
                <a:ea typeface="Roboto" panose="02000000000000000000" pitchFamily="2" charset="0"/>
                <a:cs typeface="Poppins" pitchFamily="2" charset="77"/>
              </a:rPr>
            </a:br>
            <a:r>
              <a:rPr lang="en-GB" sz="2200" dirty="0">
                <a:solidFill>
                  <a:srgbClr val="281F4A"/>
                </a:solidFill>
                <a:latin typeface="Poppins" pitchFamily="2" charset="77"/>
                <a:ea typeface="Roboto" panose="02000000000000000000" pitchFamily="2" charset="0"/>
                <a:cs typeface="Poppins" pitchFamily="2" charset="77"/>
              </a:rPr>
              <a:t>‘be the robot’ and follow your instructions. </a:t>
            </a:r>
          </a:p>
          <a:p>
            <a:pPr>
              <a:spcBef>
                <a:spcPts val="800"/>
              </a:spcBef>
              <a:spcAft>
                <a:spcPts val="500"/>
              </a:spcAft>
            </a:pPr>
            <a:r>
              <a:rPr lang="en-GB" sz="2200" dirty="0">
                <a:solidFill>
                  <a:srgbClr val="281F4A"/>
                </a:solidFill>
                <a:latin typeface="Poppins" pitchFamily="2" charset="77"/>
                <a:ea typeface="Roboto" panose="02000000000000000000" pitchFamily="2" charset="0"/>
                <a:cs typeface="Poppins" pitchFamily="2" charset="77"/>
              </a:rPr>
              <a:t>Does your program work the way you wanted it to?</a:t>
            </a:r>
          </a:p>
        </p:txBody>
      </p:sp>
      <p:sp>
        <p:nvSpPr>
          <p:cNvPr id="6" name="Text Placeholder 2">
            <a:extLst>
              <a:ext uri="{FF2B5EF4-FFF2-40B4-BE49-F238E27FC236}">
                <a16:creationId xmlns:a16="http://schemas.microsoft.com/office/drawing/2014/main" id="{49140EE8-BFDB-652D-21D1-19D8AB470E28}"/>
              </a:ext>
            </a:extLst>
          </p:cNvPr>
          <p:cNvSpPr txBox="1">
            <a:spLocks/>
          </p:cNvSpPr>
          <p:nvPr/>
        </p:nvSpPr>
        <p:spPr>
          <a:xfrm>
            <a:off x="744972" y="3834111"/>
            <a:ext cx="9688078" cy="3649364"/>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spcBef>
                <a:spcPts val="800"/>
              </a:spcBef>
              <a:spcAft>
                <a:spcPts val="500"/>
              </a:spcAft>
            </a:pPr>
            <a:r>
              <a:rPr lang="en-GB" sz="2600" b="1" dirty="0">
                <a:solidFill>
                  <a:srgbClr val="14ED99"/>
                </a:solidFill>
                <a:latin typeface="Poppins" pitchFamily="2" charset="77"/>
                <a:ea typeface="Roboto" panose="02000000000000000000" pitchFamily="2" charset="0"/>
                <a:cs typeface="Poppins" pitchFamily="2" charset="77"/>
              </a:rPr>
              <a:t>Level 1</a:t>
            </a:r>
          </a:p>
          <a:p>
            <a:pPr>
              <a:spcAft>
                <a:spcPts val="1100"/>
              </a:spcAft>
            </a:pPr>
            <a:r>
              <a:rPr lang="en-GB" sz="2200" dirty="0">
                <a:latin typeface="Poppins" pitchFamily="2" charset="77"/>
                <a:ea typeface="Roboto" panose="02000000000000000000" pitchFamily="2" charset="0"/>
                <a:cs typeface="Poppins" pitchFamily="2" charset="77"/>
              </a:rPr>
              <a:t>Move forwards, spin round twice, and come back</a:t>
            </a:r>
          </a:p>
          <a:p>
            <a:pPr>
              <a:spcBef>
                <a:spcPts val="800"/>
              </a:spcBef>
              <a:spcAft>
                <a:spcPts val="500"/>
              </a:spcAft>
            </a:pPr>
            <a:r>
              <a:rPr lang="en-GB" sz="2600" b="1" dirty="0">
                <a:solidFill>
                  <a:srgbClr val="14ED99"/>
                </a:solidFill>
                <a:latin typeface="Poppins" pitchFamily="2" charset="77"/>
                <a:ea typeface="Roboto" panose="02000000000000000000" pitchFamily="2" charset="0"/>
                <a:cs typeface="Poppins" pitchFamily="2" charset="77"/>
              </a:rPr>
              <a:t>Level 2</a:t>
            </a:r>
          </a:p>
          <a:p>
            <a:pPr>
              <a:spcAft>
                <a:spcPts val="1100"/>
              </a:spcAft>
            </a:pPr>
            <a:r>
              <a:rPr lang="en-GB" sz="2200" dirty="0">
                <a:latin typeface="Poppins" pitchFamily="2" charset="77"/>
                <a:ea typeface="Roboto" panose="02000000000000000000" pitchFamily="2" charset="0"/>
                <a:cs typeface="Poppins" pitchFamily="2" charset="77"/>
              </a:rPr>
              <a:t>Move in a diamond shape then twirl at the centre</a:t>
            </a:r>
            <a:endParaRPr lang="en-GB" sz="2200" dirty="0">
              <a:solidFill>
                <a:srgbClr val="281F4A"/>
              </a:solidFill>
              <a:latin typeface="Poppins" pitchFamily="2" charset="77"/>
              <a:ea typeface="Roboto" panose="02000000000000000000" pitchFamily="2" charset="0"/>
              <a:cs typeface="Poppins" pitchFamily="2" charset="77"/>
            </a:endParaRPr>
          </a:p>
          <a:p>
            <a:pPr>
              <a:spcBef>
                <a:spcPts val="800"/>
              </a:spcBef>
              <a:spcAft>
                <a:spcPts val="500"/>
              </a:spcAft>
            </a:pPr>
            <a:r>
              <a:rPr lang="en-GB" sz="2600" b="1" dirty="0">
                <a:solidFill>
                  <a:srgbClr val="14ED99"/>
                </a:solidFill>
                <a:latin typeface="Poppins" pitchFamily="2" charset="77"/>
                <a:ea typeface="Roboto" panose="02000000000000000000" pitchFamily="2" charset="0"/>
                <a:cs typeface="Poppins" pitchFamily="2" charset="77"/>
              </a:rPr>
              <a:t>Level 3</a:t>
            </a:r>
          </a:p>
          <a:p>
            <a:pPr>
              <a:spcAft>
                <a:spcPts val="1100"/>
              </a:spcAft>
            </a:pPr>
            <a:r>
              <a:rPr lang="en-GB" sz="2200" dirty="0">
                <a:latin typeface="Poppins" pitchFamily="2" charset="77"/>
                <a:ea typeface="Roboto" panose="02000000000000000000" pitchFamily="2" charset="0"/>
                <a:cs typeface="Poppins" pitchFamily="2" charset="77"/>
              </a:rPr>
              <a:t>Make up your own routine!</a:t>
            </a:r>
          </a:p>
        </p:txBody>
      </p:sp>
    </p:spTree>
    <p:extLst>
      <p:ext uri="{BB962C8B-B14F-4D97-AF65-F5344CB8AC3E}">
        <p14:creationId xmlns:p14="http://schemas.microsoft.com/office/powerpoint/2010/main" val="4112779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Engineering skills</a:t>
            </a:r>
          </a:p>
        </p:txBody>
      </p:sp>
      <p:sp>
        <p:nvSpPr>
          <p:cNvPr id="4" name="TextBox 3">
            <a:extLst>
              <a:ext uri="{FF2B5EF4-FFF2-40B4-BE49-F238E27FC236}">
                <a16:creationId xmlns:a16="http://schemas.microsoft.com/office/drawing/2014/main" id="{E3F00EEA-05DE-F2A4-ECAF-C99B055BAAF0}"/>
              </a:ext>
            </a:extLst>
          </p:cNvPr>
          <p:cNvSpPr txBox="1"/>
          <p:nvPr/>
        </p:nvSpPr>
        <p:spPr>
          <a:xfrm>
            <a:off x="4067937" y="3548330"/>
            <a:ext cx="11464739" cy="32218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numCol="1" spcCol="180000" rtlCol="0">
            <a:noAutofit/>
          </a:bodyPr>
          <a:lstStyle/>
          <a:p>
            <a:pPr>
              <a:spcAft>
                <a:spcPts val="500"/>
              </a:spcAft>
            </a:pPr>
            <a:endParaRPr lang="en-GB" b="1" dirty="0">
              <a:solidFill>
                <a:srgbClr val="281F4A"/>
              </a:solidFill>
              <a:latin typeface="Roboto" panose="02000000000000000000" pitchFamily="2" charset="0"/>
              <a:ea typeface="Roboto" panose="02000000000000000000" pitchFamily="2" charset="0"/>
              <a:cs typeface="Roboto" panose="02000000000000000000" pitchFamily="2" charset="0"/>
            </a:endParaRPr>
          </a:p>
        </p:txBody>
      </p:sp>
      <p:sp>
        <p:nvSpPr>
          <p:cNvPr id="16" name="Text Placeholder 2">
            <a:extLst>
              <a:ext uri="{FF2B5EF4-FFF2-40B4-BE49-F238E27FC236}">
                <a16:creationId xmlns:a16="http://schemas.microsoft.com/office/drawing/2014/main" id="{23A1994F-C286-DF62-4E0B-F194C3F25447}"/>
              </a:ext>
            </a:extLst>
          </p:cNvPr>
          <p:cNvSpPr txBox="1">
            <a:spLocks/>
          </p:cNvSpPr>
          <p:nvPr/>
        </p:nvSpPr>
        <p:spPr>
          <a:xfrm>
            <a:off x="744972" y="2759073"/>
            <a:ext cx="9688078" cy="789257"/>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spcBef>
                <a:spcPts val="800"/>
              </a:spcBef>
              <a:spcAft>
                <a:spcPts val="500"/>
              </a:spcAft>
            </a:pPr>
            <a:r>
              <a:rPr lang="en-GB" sz="2200" b="1" dirty="0">
                <a:solidFill>
                  <a:srgbClr val="281F4A"/>
                </a:solidFill>
                <a:latin typeface="Poppins" pitchFamily="2" charset="77"/>
                <a:ea typeface="Roboto" panose="02000000000000000000" pitchFamily="2" charset="0"/>
                <a:cs typeface="Poppins" pitchFamily="2" charset="77"/>
              </a:rPr>
              <a:t>These skills are vital for engineers,</a:t>
            </a:r>
            <a:br>
              <a:rPr lang="en-GB" sz="2200" b="1" dirty="0">
                <a:solidFill>
                  <a:srgbClr val="281F4A"/>
                </a:solidFill>
                <a:latin typeface="Poppins" pitchFamily="2" charset="77"/>
                <a:ea typeface="Roboto" panose="02000000000000000000" pitchFamily="2" charset="0"/>
                <a:cs typeface="Poppins" pitchFamily="2" charset="77"/>
              </a:rPr>
            </a:br>
            <a:r>
              <a:rPr lang="en-GB" sz="2200" b="1" dirty="0">
                <a:solidFill>
                  <a:srgbClr val="281F4A"/>
                </a:solidFill>
                <a:latin typeface="Poppins" pitchFamily="2" charset="77"/>
                <a:ea typeface="Roboto" panose="02000000000000000000" pitchFamily="2" charset="0"/>
                <a:cs typeface="Poppins" pitchFamily="2" charset="77"/>
              </a:rPr>
              <a:t>including robotics engineers.</a:t>
            </a:r>
            <a:br>
              <a:rPr lang="en-GB" sz="2200" b="1" dirty="0">
                <a:solidFill>
                  <a:srgbClr val="281F4A"/>
                </a:solidFill>
                <a:latin typeface="Poppins" pitchFamily="2" charset="77"/>
                <a:ea typeface="Roboto" panose="02000000000000000000" pitchFamily="2" charset="0"/>
                <a:cs typeface="Poppins" pitchFamily="2" charset="77"/>
              </a:rPr>
            </a:br>
            <a:r>
              <a:rPr lang="en-GB" sz="2200" b="1" dirty="0">
                <a:solidFill>
                  <a:srgbClr val="281F4A"/>
                </a:solidFill>
                <a:latin typeface="Poppins" pitchFamily="2" charset="77"/>
                <a:ea typeface="Roboto" panose="02000000000000000000" pitchFamily="2" charset="0"/>
                <a:cs typeface="Poppins" pitchFamily="2" charset="77"/>
              </a:rPr>
              <a:t>You’ll need them in this task. </a:t>
            </a:r>
          </a:p>
        </p:txBody>
      </p:sp>
      <p:sp>
        <p:nvSpPr>
          <p:cNvPr id="27" name="Text Placeholder 2">
            <a:extLst>
              <a:ext uri="{FF2B5EF4-FFF2-40B4-BE49-F238E27FC236}">
                <a16:creationId xmlns:a16="http://schemas.microsoft.com/office/drawing/2014/main" id="{8FBFA751-952D-185B-0FCD-66223FB0125F}"/>
              </a:ext>
            </a:extLst>
          </p:cNvPr>
          <p:cNvSpPr txBox="1">
            <a:spLocks/>
          </p:cNvSpPr>
          <p:nvPr/>
        </p:nvSpPr>
        <p:spPr>
          <a:xfrm>
            <a:off x="744972" y="4274829"/>
            <a:ext cx="6411478" cy="1461979"/>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spcBef>
                <a:spcPts val="800"/>
              </a:spcBef>
              <a:spcAft>
                <a:spcPts val="500"/>
              </a:spcAft>
            </a:pPr>
            <a:r>
              <a:rPr lang="en-GB" sz="2100" b="1" dirty="0">
                <a:solidFill>
                  <a:srgbClr val="281F4A"/>
                </a:solidFill>
                <a:latin typeface="Poppins" pitchFamily="2" charset="77"/>
                <a:ea typeface="Roboto" panose="02000000000000000000" pitchFamily="2" charset="0"/>
                <a:cs typeface="Poppins" pitchFamily="2" charset="77"/>
              </a:rPr>
              <a:t>Remember your growth mindset:</a:t>
            </a:r>
            <a:br>
              <a:rPr lang="en-GB" sz="2100" dirty="0">
                <a:solidFill>
                  <a:srgbClr val="281F4A"/>
                </a:solidFill>
                <a:latin typeface="Poppins" pitchFamily="2" charset="77"/>
                <a:ea typeface="Roboto" panose="02000000000000000000" pitchFamily="2" charset="0"/>
                <a:cs typeface="Poppins" pitchFamily="2" charset="77"/>
              </a:rPr>
            </a:br>
            <a:r>
              <a:rPr lang="en-GB" sz="2100" dirty="0">
                <a:solidFill>
                  <a:srgbClr val="281F4A"/>
                </a:solidFill>
                <a:latin typeface="Poppins" pitchFamily="2" charset="77"/>
                <a:ea typeface="Roboto" panose="02000000000000000000" pitchFamily="2" charset="0"/>
                <a:cs typeface="Poppins" pitchFamily="2" charset="77"/>
              </a:rPr>
              <a:t>you can improve at almost anything,</a:t>
            </a:r>
            <a:br>
              <a:rPr lang="en-GB" sz="2100" dirty="0">
                <a:solidFill>
                  <a:srgbClr val="281F4A"/>
                </a:solidFill>
                <a:latin typeface="Poppins" pitchFamily="2" charset="77"/>
                <a:ea typeface="Roboto" panose="02000000000000000000" pitchFamily="2" charset="0"/>
                <a:cs typeface="Poppins" pitchFamily="2" charset="77"/>
              </a:rPr>
            </a:br>
            <a:r>
              <a:rPr lang="en-GB" sz="2100" dirty="0">
                <a:solidFill>
                  <a:srgbClr val="281F4A"/>
                </a:solidFill>
                <a:latin typeface="Poppins" pitchFamily="2" charset="77"/>
                <a:ea typeface="Roboto" panose="02000000000000000000" pitchFamily="2" charset="0"/>
                <a:cs typeface="Poppins" pitchFamily="2" charset="77"/>
              </a:rPr>
              <a:t>as long as you keep trying and don’t give up!</a:t>
            </a:r>
          </a:p>
          <a:p>
            <a:pPr>
              <a:spcBef>
                <a:spcPts val="800"/>
              </a:spcBef>
              <a:spcAft>
                <a:spcPts val="500"/>
              </a:spcAft>
            </a:pPr>
            <a:endParaRPr lang="en-GB" sz="2200" dirty="0">
              <a:solidFill>
                <a:srgbClr val="281F4A"/>
              </a:solidFill>
              <a:latin typeface="Poppins" pitchFamily="2" charset="77"/>
              <a:ea typeface="Roboto" panose="02000000000000000000" pitchFamily="2" charset="0"/>
              <a:cs typeface="Poppins" pitchFamily="2" charset="77"/>
            </a:endParaRPr>
          </a:p>
        </p:txBody>
      </p:sp>
      <p:sp>
        <p:nvSpPr>
          <p:cNvPr id="9" name="Rounded Rectangle 8">
            <a:extLst>
              <a:ext uri="{FF2B5EF4-FFF2-40B4-BE49-F238E27FC236}">
                <a16:creationId xmlns:a16="http://schemas.microsoft.com/office/drawing/2014/main" id="{B0514916-F87F-2930-665A-87E8406ECC3E}"/>
              </a:ext>
            </a:extLst>
          </p:cNvPr>
          <p:cNvSpPr/>
          <p:nvPr/>
        </p:nvSpPr>
        <p:spPr>
          <a:xfrm>
            <a:off x="13664199" y="6950075"/>
            <a:ext cx="5379451" cy="2594007"/>
          </a:xfrm>
          <a:prstGeom prst="roundRect">
            <a:avLst>
              <a:gd name="adj" fmla="val 0"/>
            </a:avLst>
          </a:prstGeom>
          <a:solidFill>
            <a:srgbClr val="FEC7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sp>
        <p:nvSpPr>
          <p:cNvPr id="34" name="Rounded Rectangle 33">
            <a:extLst>
              <a:ext uri="{FF2B5EF4-FFF2-40B4-BE49-F238E27FC236}">
                <a16:creationId xmlns:a16="http://schemas.microsoft.com/office/drawing/2014/main" id="{09940982-8AD8-8C03-A869-0CB0A3AB59F0}"/>
              </a:ext>
            </a:extLst>
          </p:cNvPr>
          <p:cNvSpPr/>
          <p:nvPr/>
        </p:nvSpPr>
        <p:spPr>
          <a:xfrm>
            <a:off x="13664200" y="4349978"/>
            <a:ext cx="5379450" cy="2600097"/>
          </a:xfrm>
          <a:prstGeom prst="roundRect">
            <a:avLst>
              <a:gd name="adj" fmla="val 0"/>
            </a:avLst>
          </a:prstGeom>
          <a:solidFill>
            <a:srgbClr val="27203E"/>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sp>
        <p:nvSpPr>
          <p:cNvPr id="36" name="Rounded Rectangle 35">
            <a:extLst>
              <a:ext uri="{FF2B5EF4-FFF2-40B4-BE49-F238E27FC236}">
                <a16:creationId xmlns:a16="http://schemas.microsoft.com/office/drawing/2014/main" id="{70E34FEB-39C4-C2E6-679D-685472ACF246}"/>
              </a:ext>
            </a:extLst>
          </p:cNvPr>
          <p:cNvSpPr/>
          <p:nvPr/>
        </p:nvSpPr>
        <p:spPr>
          <a:xfrm>
            <a:off x="13664199" y="1760844"/>
            <a:ext cx="5379451" cy="2600097"/>
          </a:xfrm>
          <a:prstGeom prst="roundRect">
            <a:avLst>
              <a:gd name="adj" fmla="val 0"/>
            </a:avLst>
          </a:prstGeom>
          <a:solidFill>
            <a:srgbClr val="3DF9F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sp>
        <p:nvSpPr>
          <p:cNvPr id="50" name="Rounded Rectangle 49">
            <a:extLst>
              <a:ext uri="{FF2B5EF4-FFF2-40B4-BE49-F238E27FC236}">
                <a16:creationId xmlns:a16="http://schemas.microsoft.com/office/drawing/2014/main" id="{AE15A400-2548-4D2C-83D4-C08330979006}"/>
              </a:ext>
            </a:extLst>
          </p:cNvPr>
          <p:cNvSpPr/>
          <p:nvPr/>
        </p:nvSpPr>
        <p:spPr>
          <a:xfrm>
            <a:off x="8284747" y="6950075"/>
            <a:ext cx="5379451" cy="2600097"/>
          </a:xfrm>
          <a:prstGeom prst="roundRect">
            <a:avLst>
              <a:gd name="adj" fmla="val 0"/>
            </a:avLst>
          </a:prstGeom>
          <a:solidFill>
            <a:srgbClr val="27203E"/>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sp>
        <p:nvSpPr>
          <p:cNvPr id="52" name="Rounded Rectangle 51">
            <a:extLst>
              <a:ext uri="{FF2B5EF4-FFF2-40B4-BE49-F238E27FC236}">
                <a16:creationId xmlns:a16="http://schemas.microsoft.com/office/drawing/2014/main" id="{8DFF36C6-70EC-E4A4-9583-D1261C4195E3}"/>
              </a:ext>
            </a:extLst>
          </p:cNvPr>
          <p:cNvSpPr/>
          <p:nvPr/>
        </p:nvSpPr>
        <p:spPr>
          <a:xfrm>
            <a:off x="8284748" y="4349978"/>
            <a:ext cx="5379450" cy="2600097"/>
          </a:xfrm>
          <a:prstGeom prst="roundRect">
            <a:avLst>
              <a:gd name="adj" fmla="val 0"/>
            </a:avLst>
          </a:prstGeom>
          <a:solidFill>
            <a:srgbClr val="14ED99"/>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sp>
        <p:nvSpPr>
          <p:cNvPr id="54" name="Rounded Rectangle 53">
            <a:extLst>
              <a:ext uri="{FF2B5EF4-FFF2-40B4-BE49-F238E27FC236}">
                <a16:creationId xmlns:a16="http://schemas.microsoft.com/office/drawing/2014/main" id="{BFCC1FA5-124E-666B-4F08-F390493AA0B7}"/>
              </a:ext>
            </a:extLst>
          </p:cNvPr>
          <p:cNvSpPr/>
          <p:nvPr/>
        </p:nvSpPr>
        <p:spPr>
          <a:xfrm>
            <a:off x="8284747" y="1760844"/>
            <a:ext cx="5379451" cy="2600097"/>
          </a:xfrm>
          <a:prstGeom prst="roundRect">
            <a:avLst>
              <a:gd name="adj" fmla="val 0"/>
            </a:avLst>
          </a:prstGeom>
          <a:solidFill>
            <a:srgbClr val="FEC7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sp>
        <p:nvSpPr>
          <p:cNvPr id="55" name="Rounded Rectangle 54">
            <a:extLst>
              <a:ext uri="{FF2B5EF4-FFF2-40B4-BE49-F238E27FC236}">
                <a16:creationId xmlns:a16="http://schemas.microsoft.com/office/drawing/2014/main" id="{20282072-5148-9517-4A10-ABE05A863255}"/>
              </a:ext>
            </a:extLst>
          </p:cNvPr>
          <p:cNvSpPr/>
          <p:nvPr/>
        </p:nvSpPr>
        <p:spPr>
          <a:xfrm>
            <a:off x="8858984" y="1738590"/>
            <a:ext cx="4418865" cy="26000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100" b="1" i="1" dirty="0">
                <a:solidFill>
                  <a:srgbClr val="26213F"/>
                </a:solidFill>
                <a:latin typeface="Poppins" pitchFamily="2" charset="77"/>
                <a:ea typeface="Roboto" panose="02000000000000000000" pitchFamily="2" charset="0"/>
                <a:cs typeface="Poppins" pitchFamily="2" charset="77"/>
              </a:rPr>
              <a:t>Listen</a:t>
            </a:r>
          </a:p>
          <a:p>
            <a:pPr algn="ctr">
              <a:lnSpc>
                <a:spcPts val="2400"/>
              </a:lnSpc>
            </a:pPr>
            <a:r>
              <a:rPr lang="en-GB" sz="2100" i="1" dirty="0">
                <a:solidFill>
                  <a:srgbClr val="26213F"/>
                </a:solidFill>
                <a:latin typeface="Poppins" pitchFamily="2" charset="77"/>
                <a:ea typeface="Roboto" panose="02000000000000000000" pitchFamily="2" charset="0"/>
                <a:cs typeface="Poppins" pitchFamily="2" charset="77"/>
              </a:rPr>
              <a:t>Everyone deserves to</a:t>
            </a:r>
            <a:br>
              <a:rPr lang="en-GB" sz="2100" i="1" dirty="0">
                <a:solidFill>
                  <a:srgbClr val="26213F"/>
                </a:solidFill>
                <a:latin typeface="Poppins" pitchFamily="2" charset="77"/>
                <a:ea typeface="Roboto" panose="02000000000000000000" pitchFamily="2" charset="0"/>
                <a:cs typeface="Poppins" pitchFamily="2" charset="77"/>
              </a:rPr>
            </a:br>
            <a:r>
              <a:rPr lang="en-GB" sz="2100" i="1" dirty="0">
                <a:solidFill>
                  <a:srgbClr val="26213F"/>
                </a:solidFill>
                <a:latin typeface="Poppins" pitchFamily="2" charset="77"/>
                <a:ea typeface="Roboto" panose="02000000000000000000" pitchFamily="2" charset="0"/>
                <a:cs typeface="Poppins" pitchFamily="2" charset="77"/>
              </a:rPr>
              <a:t>be heard and might have something helpful to say.</a:t>
            </a:r>
          </a:p>
        </p:txBody>
      </p:sp>
      <p:sp>
        <p:nvSpPr>
          <p:cNvPr id="56" name="Rounded Rectangle 55">
            <a:extLst>
              <a:ext uri="{FF2B5EF4-FFF2-40B4-BE49-F238E27FC236}">
                <a16:creationId xmlns:a16="http://schemas.microsoft.com/office/drawing/2014/main" id="{B7DEC0F7-51DE-02F0-00D1-4734C33D4F68}"/>
              </a:ext>
            </a:extLst>
          </p:cNvPr>
          <p:cNvSpPr/>
          <p:nvPr/>
        </p:nvSpPr>
        <p:spPr>
          <a:xfrm>
            <a:off x="14172664" y="1738590"/>
            <a:ext cx="4418865" cy="26000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100" b="1" i="1" dirty="0">
                <a:solidFill>
                  <a:srgbClr val="26213F"/>
                </a:solidFill>
                <a:latin typeface="Poppins" pitchFamily="2" charset="77"/>
                <a:ea typeface="Roboto" panose="02000000000000000000" pitchFamily="2" charset="0"/>
                <a:cs typeface="Poppins" pitchFamily="2" charset="77"/>
              </a:rPr>
              <a:t>Communicate</a:t>
            </a:r>
          </a:p>
          <a:p>
            <a:pPr algn="ctr">
              <a:lnSpc>
                <a:spcPts val="2400"/>
              </a:lnSpc>
            </a:pPr>
            <a:r>
              <a:rPr lang="en-GB" sz="2100" i="1" dirty="0">
                <a:solidFill>
                  <a:srgbClr val="26213F"/>
                </a:solidFill>
                <a:latin typeface="Poppins" pitchFamily="2" charset="77"/>
                <a:ea typeface="Roboto" panose="02000000000000000000" pitchFamily="2" charset="0"/>
                <a:cs typeface="Poppins" pitchFamily="2" charset="77"/>
              </a:rPr>
              <a:t>Be clear when you speak</a:t>
            </a:r>
            <a:br>
              <a:rPr lang="en-GB" sz="2100" i="1" dirty="0">
                <a:solidFill>
                  <a:srgbClr val="26213F"/>
                </a:solidFill>
                <a:latin typeface="Poppins" pitchFamily="2" charset="77"/>
                <a:ea typeface="Roboto" panose="02000000000000000000" pitchFamily="2" charset="0"/>
                <a:cs typeface="Poppins" pitchFamily="2" charset="77"/>
              </a:rPr>
            </a:br>
            <a:r>
              <a:rPr lang="en-GB" sz="2100" i="1" dirty="0">
                <a:solidFill>
                  <a:srgbClr val="26213F"/>
                </a:solidFill>
                <a:latin typeface="Poppins" pitchFamily="2" charset="77"/>
                <a:ea typeface="Roboto" panose="02000000000000000000" pitchFamily="2" charset="0"/>
                <a:cs typeface="Poppins" pitchFamily="2" charset="77"/>
              </a:rPr>
              <a:t>or write. Ask questions to be sure you understand.</a:t>
            </a:r>
          </a:p>
        </p:txBody>
      </p:sp>
      <p:sp>
        <p:nvSpPr>
          <p:cNvPr id="57" name="Rounded Rectangle 56">
            <a:extLst>
              <a:ext uri="{FF2B5EF4-FFF2-40B4-BE49-F238E27FC236}">
                <a16:creationId xmlns:a16="http://schemas.microsoft.com/office/drawing/2014/main" id="{20A451DF-AF3B-839E-54C7-6DA7A349C548}"/>
              </a:ext>
            </a:extLst>
          </p:cNvPr>
          <p:cNvSpPr/>
          <p:nvPr/>
        </p:nvSpPr>
        <p:spPr>
          <a:xfrm>
            <a:off x="8580387" y="4349978"/>
            <a:ext cx="4697463" cy="26000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100" b="1" i="1" dirty="0">
                <a:solidFill>
                  <a:schemeClr val="bg1"/>
                </a:solidFill>
                <a:latin typeface="Poppins" pitchFamily="2" charset="77"/>
                <a:ea typeface="Roboto" panose="02000000000000000000" pitchFamily="2" charset="0"/>
                <a:cs typeface="Poppins" pitchFamily="2" charset="77"/>
              </a:rPr>
              <a:t>Support your friends</a:t>
            </a:r>
          </a:p>
          <a:p>
            <a:pPr algn="ctr">
              <a:lnSpc>
                <a:spcPts val="2400"/>
              </a:lnSpc>
            </a:pPr>
            <a:r>
              <a:rPr lang="en-GB" sz="2100" i="1" dirty="0">
                <a:solidFill>
                  <a:schemeClr val="bg1"/>
                </a:solidFill>
                <a:latin typeface="Poppins" pitchFamily="2" charset="77"/>
                <a:ea typeface="Roboto" panose="02000000000000000000" pitchFamily="2" charset="0"/>
                <a:cs typeface="Poppins" pitchFamily="2" charset="77"/>
              </a:rPr>
              <a:t>Help each other - don’t criticise or put each other down. Everyone has something</a:t>
            </a:r>
            <a:br>
              <a:rPr lang="en-GB" sz="2100" i="1" dirty="0">
                <a:solidFill>
                  <a:schemeClr val="bg1"/>
                </a:solidFill>
                <a:latin typeface="Poppins" pitchFamily="2" charset="77"/>
                <a:ea typeface="Roboto" panose="02000000000000000000" pitchFamily="2" charset="0"/>
                <a:cs typeface="Poppins" pitchFamily="2" charset="77"/>
              </a:rPr>
            </a:br>
            <a:r>
              <a:rPr lang="en-GB" sz="2100" i="1" dirty="0">
                <a:solidFill>
                  <a:schemeClr val="bg1"/>
                </a:solidFill>
                <a:latin typeface="Poppins" pitchFamily="2" charset="77"/>
                <a:ea typeface="Roboto" panose="02000000000000000000" pitchFamily="2" charset="0"/>
                <a:cs typeface="Poppins" pitchFamily="2" charset="77"/>
              </a:rPr>
              <a:t>they can contribute.</a:t>
            </a:r>
          </a:p>
        </p:txBody>
      </p:sp>
      <p:sp>
        <p:nvSpPr>
          <p:cNvPr id="58" name="Rounded Rectangle 57">
            <a:extLst>
              <a:ext uri="{FF2B5EF4-FFF2-40B4-BE49-F238E27FC236}">
                <a16:creationId xmlns:a16="http://schemas.microsoft.com/office/drawing/2014/main" id="{86AB3867-6DE2-C5D0-C914-AEAC3AA17750}"/>
              </a:ext>
            </a:extLst>
          </p:cNvPr>
          <p:cNvSpPr/>
          <p:nvPr/>
        </p:nvSpPr>
        <p:spPr>
          <a:xfrm>
            <a:off x="14172664" y="4349978"/>
            <a:ext cx="4418865" cy="26000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100" b="1" i="1" dirty="0">
                <a:solidFill>
                  <a:schemeClr val="bg1"/>
                </a:solidFill>
                <a:latin typeface="Poppins" pitchFamily="2" charset="77"/>
                <a:ea typeface="Roboto" panose="02000000000000000000" pitchFamily="2" charset="0"/>
                <a:cs typeface="Poppins" pitchFamily="2" charset="77"/>
              </a:rPr>
              <a:t>Be creative</a:t>
            </a:r>
          </a:p>
          <a:p>
            <a:pPr algn="ctr">
              <a:lnSpc>
                <a:spcPts val="2400"/>
              </a:lnSpc>
            </a:pPr>
            <a:r>
              <a:rPr lang="en-GB" sz="2100" i="1" dirty="0">
                <a:solidFill>
                  <a:schemeClr val="bg1"/>
                </a:solidFill>
                <a:latin typeface="Poppins" pitchFamily="2" charset="77"/>
                <a:ea typeface="Roboto" panose="02000000000000000000" pitchFamily="2" charset="0"/>
                <a:cs typeface="Poppins" pitchFamily="2" charset="77"/>
              </a:rPr>
              <a:t>Think of lots of great ideas </a:t>
            </a:r>
            <a:br>
              <a:rPr lang="en-GB" sz="2100" i="1" dirty="0">
                <a:solidFill>
                  <a:schemeClr val="bg1"/>
                </a:solidFill>
                <a:latin typeface="Poppins" pitchFamily="2" charset="77"/>
                <a:ea typeface="Roboto" panose="02000000000000000000" pitchFamily="2" charset="0"/>
                <a:cs typeface="Poppins" pitchFamily="2" charset="77"/>
              </a:rPr>
            </a:br>
            <a:r>
              <a:rPr lang="en-GB" sz="2100" i="1" dirty="0">
                <a:solidFill>
                  <a:schemeClr val="bg1"/>
                </a:solidFill>
                <a:latin typeface="Poppins" pitchFamily="2" charset="77"/>
                <a:ea typeface="Roboto" panose="02000000000000000000" pitchFamily="2" charset="0"/>
                <a:cs typeface="Poppins" pitchFamily="2" charset="77"/>
              </a:rPr>
              <a:t>to make your robot move!</a:t>
            </a:r>
          </a:p>
        </p:txBody>
      </p:sp>
      <p:sp>
        <p:nvSpPr>
          <p:cNvPr id="59" name="Rounded Rectangle 58">
            <a:extLst>
              <a:ext uri="{FF2B5EF4-FFF2-40B4-BE49-F238E27FC236}">
                <a16:creationId xmlns:a16="http://schemas.microsoft.com/office/drawing/2014/main" id="{42693BA9-410A-F9CE-1F0B-431E4E4DAB50}"/>
              </a:ext>
            </a:extLst>
          </p:cNvPr>
          <p:cNvSpPr/>
          <p:nvPr/>
        </p:nvSpPr>
        <p:spPr>
          <a:xfrm>
            <a:off x="8858984" y="6950075"/>
            <a:ext cx="4418865" cy="259400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100" b="1" i="1" dirty="0">
                <a:solidFill>
                  <a:schemeClr val="bg1"/>
                </a:solidFill>
                <a:latin typeface="Poppins" pitchFamily="2" charset="77"/>
                <a:ea typeface="Roboto" panose="02000000000000000000" pitchFamily="2" charset="0"/>
                <a:cs typeface="Poppins" pitchFamily="2" charset="77"/>
              </a:rPr>
              <a:t>Solve problems</a:t>
            </a:r>
          </a:p>
          <a:p>
            <a:pPr algn="ctr">
              <a:lnSpc>
                <a:spcPts val="2400"/>
              </a:lnSpc>
            </a:pPr>
            <a:r>
              <a:rPr lang="en-GB" sz="2100" i="1" dirty="0">
                <a:solidFill>
                  <a:schemeClr val="bg1"/>
                </a:solidFill>
                <a:latin typeface="Poppins" pitchFamily="2" charset="77"/>
                <a:ea typeface="Roboto" panose="02000000000000000000" pitchFamily="2" charset="0"/>
                <a:cs typeface="Poppins" pitchFamily="2" charset="77"/>
              </a:rPr>
              <a:t>Use your new CT skills to break each problem down.</a:t>
            </a:r>
          </a:p>
        </p:txBody>
      </p:sp>
      <p:sp>
        <p:nvSpPr>
          <p:cNvPr id="60" name="Rounded Rectangle 59">
            <a:extLst>
              <a:ext uri="{FF2B5EF4-FFF2-40B4-BE49-F238E27FC236}">
                <a16:creationId xmlns:a16="http://schemas.microsoft.com/office/drawing/2014/main" id="{C852E165-29B9-35BA-15AC-6F5DF54E9A73}"/>
              </a:ext>
            </a:extLst>
          </p:cNvPr>
          <p:cNvSpPr/>
          <p:nvPr/>
        </p:nvSpPr>
        <p:spPr>
          <a:xfrm>
            <a:off x="14172664" y="6950075"/>
            <a:ext cx="4418865" cy="2594007"/>
          </a:xfrm>
          <a:prstGeom prst="roundRect">
            <a:avLst>
              <a:gd name="adj" fmla="val 16667"/>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100" b="1" i="1" dirty="0">
                <a:solidFill>
                  <a:srgbClr val="26213F"/>
                </a:solidFill>
                <a:latin typeface="Poppins" pitchFamily="2" charset="77"/>
                <a:ea typeface="Roboto" panose="02000000000000000000" pitchFamily="2" charset="0"/>
                <a:cs typeface="Poppins" pitchFamily="2" charset="77"/>
              </a:rPr>
              <a:t>Have fun!</a:t>
            </a:r>
          </a:p>
          <a:p>
            <a:pPr algn="ctr">
              <a:lnSpc>
                <a:spcPts val="2400"/>
              </a:lnSpc>
            </a:pPr>
            <a:r>
              <a:rPr lang="en-GB" sz="2100" i="1" dirty="0">
                <a:solidFill>
                  <a:srgbClr val="26213F"/>
                </a:solidFill>
                <a:latin typeface="Poppins" pitchFamily="2" charset="77"/>
                <a:ea typeface="Roboto" panose="02000000000000000000" pitchFamily="2" charset="0"/>
                <a:cs typeface="Poppins" pitchFamily="2" charset="77"/>
              </a:rPr>
              <a:t>Set a realistic goal.</a:t>
            </a:r>
            <a:br>
              <a:rPr lang="en-GB" sz="2100" i="1" dirty="0">
                <a:solidFill>
                  <a:srgbClr val="26213F"/>
                </a:solidFill>
                <a:latin typeface="Poppins" pitchFamily="2" charset="77"/>
                <a:ea typeface="Roboto" panose="02000000000000000000" pitchFamily="2" charset="0"/>
                <a:cs typeface="Poppins" pitchFamily="2" charset="77"/>
              </a:rPr>
            </a:br>
            <a:r>
              <a:rPr lang="en-GB" sz="2100" i="1" dirty="0">
                <a:solidFill>
                  <a:srgbClr val="26213F"/>
                </a:solidFill>
                <a:latin typeface="Poppins" pitchFamily="2" charset="77"/>
                <a:ea typeface="Roboto" panose="02000000000000000000" pitchFamily="2" charset="0"/>
                <a:cs typeface="Poppins" pitchFamily="2" charset="77"/>
              </a:rPr>
              <a:t>In this activity, it’s what</a:t>
            </a:r>
            <a:br>
              <a:rPr lang="en-GB" sz="2100" i="1" dirty="0">
                <a:solidFill>
                  <a:srgbClr val="26213F"/>
                </a:solidFill>
                <a:latin typeface="Poppins" pitchFamily="2" charset="77"/>
                <a:ea typeface="Roboto" panose="02000000000000000000" pitchFamily="2" charset="0"/>
                <a:cs typeface="Poppins" pitchFamily="2" charset="77"/>
              </a:rPr>
            </a:br>
            <a:r>
              <a:rPr lang="en-GB" sz="2100" i="1" dirty="0">
                <a:solidFill>
                  <a:srgbClr val="26213F"/>
                </a:solidFill>
                <a:latin typeface="Poppins" pitchFamily="2" charset="77"/>
                <a:ea typeface="Roboto" panose="02000000000000000000" pitchFamily="2" charset="0"/>
                <a:cs typeface="Poppins" pitchFamily="2" charset="77"/>
              </a:rPr>
              <a:t>you learn and discover </a:t>
            </a:r>
            <a:br>
              <a:rPr lang="en-GB" sz="2100" i="1" dirty="0">
                <a:solidFill>
                  <a:srgbClr val="26213F"/>
                </a:solidFill>
                <a:latin typeface="Poppins" pitchFamily="2" charset="77"/>
                <a:ea typeface="Roboto" panose="02000000000000000000" pitchFamily="2" charset="0"/>
                <a:cs typeface="Poppins" pitchFamily="2" charset="77"/>
              </a:rPr>
            </a:br>
            <a:r>
              <a:rPr lang="en-GB" sz="2100" i="1" dirty="0">
                <a:solidFill>
                  <a:srgbClr val="26213F"/>
                </a:solidFill>
                <a:latin typeface="Poppins" pitchFamily="2" charset="77"/>
                <a:ea typeface="Roboto" panose="02000000000000000000" pitchFamily="2" charset="0"/>
                <a:cs typeface="Poppins" pitchFamily="2" charset="77"/>
              </a:rPr>
              <a:t>that matters most.</a:t>
            </a:r>
          </a:p>
        </p:txBody>
      </p:sp>
      <p:pic>
        <p:nvPicPr>
          <p:cNvPr id="5" name="Graphic 4">
            <a:extLst>
              <a:ext uri="{FF2B5EF4-FFF2-40B4-BE49-F238E27FC236}">
                <a16:creationId xmlns:a16="http://schemas.microsoft.com/office/drawing/2014/main" id="{3E100498-C13C-C872-73F3-744A5423FE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75250" y="6673375"/>
            <a:ext cx="1291813" cy="1274815"/>
          </a:xfrm>
          <a:prstGeom prst="rect">
            <a:avLst/>
          </a:prstGeom>
        </p:spPr>
      </p:pic>
      <p:pic>
        <p:nvPicPr>
          <p:cNvPr id="7" name="Graphic 6">
            <a:extLst>
              <a:ext uri="{FF2B5EF4-FFF2-40B4-BE49-F238E27FC236}">
                <a16:creationId xmlns:a16="http://schemas.microsoft.com/office/drawing/2014/main" id="{F2FD8105-4185-8EB0-776D-64F3933183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5090" y="8918244"/>
            <a:ext cx="1155700" cy="292100"/>
          </a:xfrm>
          <a:prstGeom prst="rect">
            <a:avLst/>
          </a:prstGeom>
        </p:spPr>
      </p:pic>
      <p:sp>
        <p:nvSpPr>
          <p:cNvPr id="3" name="TextBox 2">
            <a:extLst>
              <a:ext uri="{FF2B5EF4-FFF2-40B4-BE49-F238E27FC236}">
                <a16:creationId xmlns:a16="http://schemas.microsoft.com/office/drawing/2014/main" id="{53DA8F5F-D845-F580-34C2-D31A12D68094}"/>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Main activity </a:t>
            </a:r>
          </a:p>
        </p:txBody>
      </p:sp>
    </p:spTree>
    <p:extLst>
      <p:ext uri="{BB962C8B-B14F-4D97-AF65-F5344CB8AC3E}">
        <p14:creationId xmlns:p14="http://schemas.microsoft.com/office/powerpoint/2010/main" val="1211770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Break down the problem</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Main activity </a:t>
            </a:r>
          </a:p>
        </p:txBody>
      </p:sp>
      <p:sp>
        <p:nvSpPr>
          <p:cNvPr id="4" name="Rectangle 3">
            <a:extLst>
              <a:ext uri="{FF2B5EF4-FFF2-40B4-BE49-F238E27FC236}">
                <a16:creationId xmlns:a16="http://schemas.microsoft.com/office/drawing/2014/main" id="{DBA21F7E-CDED-A766-B40C-C220C9A21F9B}"/>
              </a:ext>
            </a:extLst>
          </p:cNvPr>
          <p:cNvSpPr/>
          <p:nvPr/>
        </p:nvSpPr>
        <p:spPr>
          <a:xfrm>
            <a:off x="1859821" y="2665358"/>
            <a:ext cx="16429235" cy="3286095"/>
          </a:xfrm>
          <a:prstGeom prst="rect">
            <a:avLst/>
          </a:prstGeom>
          <a:noFill/>
          <a:ln w="79375">
            <a:solidFill>
              <a:srgbClr val="14ED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EBB104-789C-7755-A52C-074B1FC98C2D}"/>
              </a:ext>
            </a:extLst>
          </p:cNvPr>
          <p:cNvSpPr txBox="1"/>
          <p:nvPr/>
        </p:nvSpPr>
        <p:spPr>
          <a:xfrm>
            <a:off x="2127250" y="2902963"/>
            <a:ext cx="10050904" cy="415498"/>
          </a:xfrm>
          <a:prstGeom prst="rect">
            <a:avLst/>
          </a:prstGeom>
          <a:noFill/>
        </p:spPr>
        <p:txBody>
          <a:bodyPr wrap="square">
            <a:spAutoFit/>
          </a:bodyPr>
          <a:lstStyle/>
          <a:p>
            <a:pPr>
              <a:spcBef>
                <a:spcPts val="800"/>
              </a:spcBef>
              <a:spcAft>
                <a:spcPts val="500"/>
              </a:spcAft>
            </a:pPr>
            <a:r>
              <a:rPr lang="en-GB" sz="2100" b="1" i="1" dirty="0">
                <a:solidFill>
                  <a:srgbClr val="27203E"/>
                </a:solidFill>
                <a:latin typeface="Poppins" pitchFamily="2" charset="77"/>
                <a:ea typeface="Roboto" panose="02000000000000000000" pitchFamily="2" charset="0"/>
                <a:cs typeface="Poppins" pitchFamily="2" charset="77"/>
              </a:rPr>
              <a:t>We want our robot to…</a:t>
            </a:r>
          </a:p>
        </p:txBody>
      </p:sp>
      <p:sp>
        <p:nvSpPr>
          <p:cNvPr id="10" name="Rectangle 9">
            <a:extLst>
              <a:ext uri="{FF2B5EF4-FFF2-40B4-BE49-F238E27FC236}">
                <a16:creationId xmlns:a16="http://schemas.microsoft.com/office/drawing/2014/main" id="{37922540-645C-2A48-2075-ED7F066A1B81}"/>
              </a:ext>
            </a:extLst>
          </p:cNvPr>
          <p:cNvSpPr/>
          <p:nvPr/>
        </p:nvSpPr>
        <p:spPr>
          <a:xfrm>
            <a:off x="1859821" y="6562800"/>
            <a:ext cx="16429235" cy="3286095"/>
          </a:xfrm>
          <a:prstGeom prst="rect">
            <a:avLst/>
          </a:prstGeom>
          <a:noFill/>
          <a:ln w="79375">
            <a:solidFill>
              <a:srgbClr val="3DF9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9A17AA3-EE84-D9D4-2637-ACF537E62AA8}"/>
              </a:ext>
            </a:extLst>
          </p:cNvPr>
          <p:cNvSpPr txBox="1"/>
          <p:nvPr/>
        </p:nvSpPr>
        <p:spPr>
          <a:xfrm>
            <a:off x="2127250" y="6890346"/>
            <a:ext cx="10050904" cy="415498"/>
          </a:xfrm>
          <a:prstGeom prst="rect">
            <a:avLst/>
          </a:prstGeom>
          <a:noFill/>
        </p:spPr>
        <p:txBody>
          <a:bodyPr wrap="square">
            <a:spAutoFit/>
          </a:bodyPr>
          <a:lstStyle/>
          <a:p>
            <a:pPr>
              <a:spcBef>
                <a:spcPts val="800"/>
              </a:spcBef>
              <a:spcAft>
                <a:spcPts val="500"/>
              </a:spcAft>
            </a:pPr>
            <a:r>
              <a:rPr lang="en-GB" sz="2100" b="1" i="1" dirty="0">
                <a:solidFill>
                  <a:srgbClr val="27203E"/>
                </a:solidFill>
                <a:latin typeface="Poppins" pitchFamily="2" charset="77"/>
                <a:ea typeface="Roboto" panose="02000000000000000000" pitchFamily="2" charset="0"/>
                <a:cs typeface="Poppins" pitchFamily="2" charset="77"/>
              </a:rPr>
              <a:t>We can break this down into these small, simple actions or decisions:</a:t>
            </a:r>
          </a:p>
        </p:txBody>
      </p:sp>
    </p:spTree>
    <p:extLst>
      <p:ext uri="{BB962C8B-B14F-4D97-AF65-F5344CB8AC3E}">
        <p14:creationId xmlns:p14="http://schemas.microsoft.com/office/powerpoint/2010/main" val="2159893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Focus on the important bits </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Main activity </a:t>
            </a:r>
          </a:p>
        </p:txBody>
      </p:sp>
      <p:sp>
        <p:nvSpPr>
          <p:cNvPr id="15" name="Rounded Rectangle 14">
            <a:extLst>
              <a:ext uri="{FF2B5EF4-FFF2-40B4-BE49-F238E27FC236}">
                <a16:creationId xmlns:a16="http://schemas.microsoft.com/office/drawing/2014/main" id="{F779753C-C307-5FF2-97F1-40B1258F9DD6}"/>
              </a:ext>
            </a:extLst>
          </p:cNvPr>
          <p:cNvSpPr/>
          <p:nvPr/>
        </p:nvSpPr>
        <p:spPr>
          <a:xfrm>
            <a:off x="4811095" y="489652"/>
            <a:ext cx="4981098" cy="647465"/>
          </a:xfrm>
          <a:prstGeom prst="roundRect">
            <a:avLst>
              <a:gd name="adj" fmla="val 23432"/>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324000" tIns="324000" rIns="324000" bIns="324000" rtlCol="0" anchor="t" anchorCtr="0"/>
          <a:lstStyle/>
          <a:p>
            <a:pPr algn="ctr">
              <a:spcBef>
                <a:spcPts val="800"/>
              </a:spcBef>
              <a:spcAft>
                <a:spcPts val="500"/>
              </a:spcAft>
            </a:pP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6" name="Rounded Rectangle 15">
            <a:extLst>
              <a:ext uri="{FF2B5EF4-FFF2-40B4-BE49-F238E27FC236}">
                <a16:creationId xmlns:a16="http://schemas.microsoft.com/office/drawing/2014/main" id="{8BD3607C-FFF4-FC6E-CD37-F802EBA9927E}"/>
              </a:ext>
            </a:extLst>
          </p:cNvPr>
          <p:cNvSpPr/>
          <p:nvPr/>
        </p:nvSpPr>
        <p:spPr>
          <a:xfrm>
            <a:off x="4811095" y="2129987"/>
            <a:ext cx="4981098" cy="2024245"/>
          </a:xfrm>
          <a:prstGeom prst="roundRect">
            <a:avLst>
              <a:gd name="adj" fmla="val 8351"/>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324000" tIns="324000" rIns="324000" bIns="324000" rtlCol="0" anchor="t" anchorCtr="0"/>
          <a:lstStyle/>
          <a:p>
            <a:pPr algn="ctr">
              <a:spcBef>
                <a:spcPts val="800"/>
              </a:spcBef>
              <a:spcAft>
                <a:spcPts val="500"/>
              </a:spcAft>
            </a:pP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2" name="Rectangle 31">
            <a:extLst>
              <a:ext uri="{FF2B5EF4-FFF2-40B4-BE49-F238E27FC236}">
                <a16:creationId xmlns:a16="http://schemas.microsoft.com/office/drawing/2014/main" id="{DA890C47-2783-00BF-1EE0-4BD040F76751}"/>
              </a:ext>
            </a:extLst>
          </p:cNvPr>
          <p:cNvSpPr/>
          <p:nvPr/>
        </p:nvSpPr>
        <p:spPr>
          <a:xfrm>
            <a:off x="1859821" y="2665358"/>
            <a:ext cx="16429235" cy="3286095"/>
          </a:xfrm>
          <a:prstGeom prst="rect">
            <a:avLst/>
          </a:prstGeom>
          <a:noFill/>
          <a:ln w="79375">
            <a:solidFill>
              <a:srgbClr val="FEC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2E9982A-2275-B1BB-DECC-CF086F54F57D}"/>
              </a:ext>
            </a:extLst>
          </p:cNvPr>
          <p:cNvSpPr txBox="1"/>
          <p:nvPr/>
        </p:nvSpPr>
        <p:spPr>
          <a:xfrm>
            <a:off x="2127250" y="2902963"/>
            <a:ext cx="10050904" cy="415498"/>
          </a:xfrm>
          <a:prstGeom prst="rect">
            <a:avLst/>
          </a:prstGeom>
          <a:noFill/>
        </p:spPr>
        <p:txBody>
          <a:bodyPr wrap="square">
            <a:spAutoFit/>
          </a:bodyPr>
          <a:lstStyle/>
          <a:p>
            <a:pPr>
              <a:spcBef>
                <a:spcPts val="800"/>
              </a:spcBef>
              <a:spcAft>
                <a:spcPts val="500"/>
              </a:spcAft>
            </a:pPr>
            <a:r>
              <a:rPr lang="en-GB" sz="2100" b="1" i="1" dirty="0">
                <a:solidFill>
                  <a:srgbClr val="27203E"/>
                </a:solidFill>
                <a:latin typeface="Poppins" pitchFamily="2" charset="77"/>
                <a:ea typeface="Roboto" panose="02000000000000000000" pitchFamily="2" charset="0"/>
                <a:cs typeface="Poppins" pitchFamily="2" charset="77"/>
              </a:rPr>
              <a:t>These parts matter:</a:t>
            </a:r>
          </a:p>
        </p:txBody>
      </p:sp>
      <p:sp>
        <p:nvSpPr>
          <p:cNvPr id="34" name="Rectangle 33">
            <a:extLst>
              <a:ext uri="{FF2B5EF4-FFF2-40B4-BE49-F238E27FC236}">
                <a16:creationId xmlns:a16="http://schemas.microsoft.com/office/drawing/2014/main" id="{75D30473-D63A-35E5-8138-CF8B1862FBDE}"/>
              </a:ext>
            </a:extLst>
          </p:cNvPr>
          <p:cNvSpPr/>
          <p:nvPr/>
        </p:nvSpPr>
        <p:spPr>
          <a:xfrm>
            <a:off x="1859821" y="6562800"/>
            <a:ext cx="16429235" cy="3286095"/>
          </a:xfrm>
          <a:prstGeom prst="rect">
            <a:avLst/>
          </a:prstGeom>
          <a:noFill/>
          <a:ln w="79375">
            <a:solidFill>
              <a:srgbClr val="2720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B71BD5-0570-12DB-8A62-82AE086134F4}"/>
              </a:ext>
            </a:extLst>
          </p:cNvPr>
          <p:cNvSpPr txBox="1"/>
          <p:nvPr/>
        </p:nvSpPr>
        <p:spPr>
          <a:xfrm>
            <a:off x="2127250" y="6890346"/>
            <a:ext cx="10050904" cy="415498"/>
          </a:xfrm>
          <a:prstGeom prst="rect">
            <a:avLst/>
          </a:prstGeom>
          <a:noFill/>
        </p:spPr>
        <p:txBody>
          <a:bodyPr wrap="square">
            <a:spAutoFit/>
          </a:bodyPr>
          <a:lstStyle/>
          <a:p>
            <a:pPr>
              <a:spcBef>
                <a:spcPts val="800"/>
              </a:spcBef>
              <a:spcAft>
                <a:spcPts val="500"/>
              </a:spcAft>
            </a:pPr>
            <a:r>
              <a:rPr lang="en-GB" sz="2100" b="1" i="1" dirty="0">
                <a:solidFill>
                  <a:srgbClr val="27203E"/>
                </a:solidFill>
                <a:latin typeface="Poppins" pitchFamily="2" charset="77"/>
                <a:ea typeface="Roboto" panose="02000000000000000000" pitchFamily="2" charset="0"/>
                <a:cs typeface="Poppins" pitchFamily="2" charset="77"/>
              </a:rPr>
              <a:t>These parts don’t matter:</a:t>
            </a:r>
          </a:p>
        </p:txBody>
      </p:sp>
    </p:spTree>
    <p:extLst>
      <p:ext uri="{BB962C8B-B14F-4D97-AF65-F5344CB8AC3E}">
        <p14:creationId xmlns:p14="http://schemas.microsoft.com/office/powerpoint/2010/main" val="3113507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Write clear rules and instructions </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Main activity </a:t>
            </a:r>
          </a:p>
        </p:txBody>
      </p:sp>
      <p:sp>
        <p:nvSpPr>
          <p:cNvPr id="8" name="Rectangle 7">
            <a:extLst>
              <a:ext uri="{FF2B5EF4-FFF2-40B4-BE49-F238E27FC236}">
                <a16:creationId xmlns:a16="http://schemas.microsoft.com/office/drawing/2014/main" id="{D55EAF21-B911-575A-C07F-D75209E6F04B}"/>
              </a:ext>
            </a:extLst>
          </p:cNvPr>
          <p:cNvSpPr/>
          <p:nvPr/>
        </p:nvSpPr>
        <p:spPr>
          <a:xfrm>
            <a:off x="9747250" y="2665358"/>
            <a:ext cx="8541806" cy="6723117"/>
          </a:xfrm>
          <a:prstGeom prst="rect">
            <a:avLst/>
          </a:prstGeom>
          <a:solidFill>
            <a:srgbClr val="27203E"/>
          </a:solidFill>
          <a:ln w="79375">
            <a:solidFill>
              <a:srgbClr val="2720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A30016F-00D6-5F40-8C6F-F0E6C3847345}"/>
              </a:ext>
            </a:extLst>
          </p:cNvPr>
          <p:cNvSpPr txBox="1"/>
          <p:nvPr/>
        </p:nvSpPr>
        <p:spPr>
          <a:xfrm>
            <a:off x="11267738" y="3910952"/>
            <a:ext cx="6220741" cy="4231928"/>
          </a:xfrm>
          <a:prstGeom prst="rect">
            <a:avLst/>
          </a:prstGeom>
          <a:noFill/>
        </p:spPr>
        <p:txBody>
          <a:bodyPr wrap="square">
            <a:spAutoFit/>
          </a:bodyPr>
          <a:lstStyle/>
          <a:p>
            <a:pPr>
              <a:spcAft>
                <a:spcPts val="1100"/>
              </a:spcAft>
            </a:pPr>
            <a:r>
              <a:rPr lang="en-GB" sz="2100" b="1" i="1" dirty="0">
                <a:solidFill>
                  <a:schemeClr val="bg1"/>
                </a:solidFill>
                <a:latin typeface="Poppins" pitchFamily="2" charset="77"/>
                <a:ea typeface="Roboto" panose="02000000000000000000" pitchFamily="2" charset="0"/>
                <a:cs typeface="Poppins" pitchFamily="2" charset="77"/>
              </a:rPr>
              <a:t>Remember: You can only use </a:t>
            </a:r>
            <a:br>
              <a:rPr lang="en-GB" sz="2100" b="1" i="1" dirty="0">
                <a:solidFill>
                  <a:schemeClr val="bg1"/>
                </a:solidFill>
                <a:latin typeface="Poppins" pitchFamily="2" charset="77"/>
                <a:ea typeface="Roboto" panose="02000000000000000000" pitchFamily="2" charset="0"/>
                <a:cs typeface="Poppins" pitchFamily="2" charset="77"/>
              </a:rPr>
            </a:br>
            <a:r>
              <a:rPr lang="en-GB" sz="2100" b="1" i="1" dirty="0">
                <a:solidFill>
                  <a:schemeClr val="bg1"/>
                </a:solidFill>
                <a:latin typeface="Poppins" pitchFamily="2" charset="77"/>
                <a:ea typeface="Roboto" panose="02000000000000000000" pitchFamily="2" charset="0"/>
                <a:cs typeface="Poppins" pitchFamily="2" charset="77"/>
              </a:rPr>
              <a:t>these instructions:</a:t>
            </a:r>
          </a:p>
          <a:p>
            <a:pPr marL="285750" indent="-285750">
              <a:spcAft>
                <a:spcPts val="1700"/>
              </a:spcAft>
              <a:buFont typeface="Arial" panose="020B0604020202020204" pitchFamily="34" charset="0"/>
              <a:buChar char="•"/>
            </a:pPr>
            <a:r>
              <a:rPr lang="en-GB" sz="2100" i="1" dirty="0">
                <a:solidFill>
                  <a:schemeClr val="bg1"/>
                </a:solidFill>
                <a:latin typeface="Poppins" pitchFamily="2" charset="77"/>
                <a:ea typeface="Roboto" panose="02000000000000000000" pitchFamily="2" charset="0"/>
                <a:cs typeface="Poppins" pitchFamily="2" charset="77"/>
              </a:rPr>
              <a:t>Start or stop following instructions</a:t>
            </a:r>
          </a:p>
          <a:p>
            <a:pPr marL="285750" indent="-285750">
              <a:spcAft>
                <a:spcPts val="1700"/>
              </a:spcAft>
              <a:buFont typeface="Arial" panose="020B0604020202020204" pitchFamily="34" charset="0"/>
              <a:buChar char="•"/>
            </a:pPr>
            <a:r>
              <a:rPr lang="en-GB" sz="2100" i="1" dirty="0">
                <a:solidFill>
                  <a:schemeClr val="bg1"/>
                </a:solidFill>
                <a:latin typeface="Poppins" pitchFamily="2" charset="77"/>
                <a:ea typeface="Roboto" panose="02000000000000000000" pitchFamily="2" charset="0"/>
                <a:cs typeface="Poppins" pitchFamily="2" charset="77"/>
              </a:rPr>
              <a:t>Move forward or backward for</a:t>
            </a:r>
            <a:br>
              <a:rPr lang="en-GB" sz="2100" i="1" dirty="0">
                <a:solidFill>
                  <a:schemeClr val="bg1"/>
                </a:solidFill>
                <a:latin typeface="Poppins" pitchFamily="2" charset="77"/>
                <a:ea typeface="Roboto" panose="02000000000000000000" pitchFamily="2" charset="0"/>
                <a:cs typeface="Poppins" pitchFamily="2" charset="77"/>
              </a:rPr>
            </a:br>
            <a:r>
              <a:rPr lang="en-GB" sz="2100" i="1" dirty="0">
                <a:solidFill>
                  <a:schemeClr val="bg1"/>
                </a:solidFill>
                <a:latin typeface="Poppins" pitchFamily="2" charset="77"/>
                <a:ea typeface="Roboto" panose="02000000000000000000" pitchFamily="2" charset="0"/>
                <a:cs typeface="Poppins" pitchFamily="2" charset="77"/>
              </a:rPr>
              <a:t>a number of seconds or revolutions</a:t>
            </a:r>
          </a:p>
          <a:p>
            <a:pPr marL="285750" indent="-285750">
              <a:spcAft>
                <a:spcPts val="1700"/>
              </a:spcAft>
              <a:buFont typeface="Arial" panose="020B0604020202020204" pitchFamily="34" charset="0"/>
              <a:buChar char="•"/>
            </a:pPr>
            <a:r>
              <a:rPr lang="en-GB" sz="2100" i="1" dirty="0">
                <a:solidFill>
                  <a:schemeClr val="bg1"/>
                </a:solidFill>
                <a:latin typeface="Poppins" pitchFamily="2" charset="77"/>
                <a:ea typeface="Roboto" panose="02000000000000000000" pitchFamily="2" charset="0"/>
                <a:cs typeface="Poppins" pitchFamily="2" charset="77"/>
              </a:rPr>
              <a:t>Move at 0 - 100% speed</a:t>
            </a:r>
          </a:p>
          <a:p>
            <a:pPr marL="285750" indent="-285750">
              <a:spcAft>
                <a:spcPts val="1700"/>
              </a:spcAft>
              <a:buFont typeface="Arial" panose="020B0604020202020204" pitchFamily="34" charset="0"/>
              <a:buChar char="•"/>
            </a:pPr>
            <a:r>
              <a:rPr lang="en-GB" sz="2100" i="1" dirty="0">
                <a:solidFill>
                  <a:schemeClr val="bg1"/>
                </a:solidFill>
                <a:latin typeface="Poppins" pitchFamily="2" charset="77"/>
                <a:ea typeface="Roboto" panose="02000000000000000000" pitchFamily="2" charset="0"/>
                <a:cs typeface="Poppins" pitchFamily="2" charset="77"/>
              </a:rPr>
              <a:t>Move at a left or right angle from 0 - 180°</a:t>
            </a:r>
          </a:p>
          <a:p>
            <a:pPr marL="285750" indent="-285750">
              <a:spcAft>
                <a:spcPts val="1700"/>
              </a:spcAft>
              <a:buFont typeface="Arial" panose="020B0604020202020204" pitchFamily="34" charset="0"/>
              <a:buChar char="•"/>
            </a:pPr>
            <a:r>
              <a:rPr lang="en-GB" sz="2100" i="1" dirty="0">
                <a:solidFill>
                  <a:schemeClr val="bg1"/>
                </a:solidFill>
                <a:latin typeface="Poppins" pitchFamily="2" charset="77"/>
                <a:ea typeface="Roboto" panose="02000000000000000000" pitchFamily="2" charset="0"/>
                <a:cs typeface="Poppins" pitchFamily="2" charset="77"/>
              </a:rPr>
              <a:t>Wait for a number of seconds</a:t>
            </a:r>
          </a:p>
          <a:p>
            <a:pPr marL="285750" indent="-285750">
              <a:spcAft>
                <a:spcPts val="1700"/>
              </a:spcAft>
              <a:buFont typeface="Arial" panose="020B0604020202020204" pitchFamily="34" charset="0"/>
              <a:buChar char="•"/>
            </a:pPr>
            <a:r>
              <a:rPr lang="en-GB" sz="2100" i="1" dirty="0">
                <a:solidFill>
                  <a:schemeClr val="bg1"/>
                </a:solidFill>
                <a:latin typeface="Poppins" pitchFamily="2" charset="77"/>
                <a:ea typeface="Roboto" panose="02000000000000000000" pitchFamily="2" charset="0"/>
                <a:cs typeface="Poppins" pitchFamily="2" charset="77"/>
              </a:rPr>
              <a:t>Repeat an instruction</a:t>
            </a:r>
          </a:p>
        </p:txBody>
      </p:sp>
      <p:sp>
        <p:nvSpPr>
          <p:cNvPr id="11" name="Rectangle 10">
            <a:extLst>
              <a:ext uri="{FF2B5EF4-FFF2-40B4-BE49-F238E27FC236}">
                <a16:creationId xmlns:a16="http://schemas.microsoft.com/office/drawing/2014/main" id="{0AB32F03-CF4B-1FC8-1F97-038EB1F195D6}"/>
              </a:ext>
            </a:extLst>
          </p:cNvPr>
          <p:cNvSpPr/>
          <p:nvPr/>
        </p:nvSpPr>
        <p:spPr>
          <a:xfrm>
            <a:off x="1859821" y="2665358"/>
            <a:ext cx="7887429" cy="6723117"/>
          </a:xfrm>
          <a:prstGeom prst="rect">
            <a:avLst/>
          </a:prstGeom>
          <a:noFill/>
          <a:ln w="79375">
            <a:solidFill>
              <a:srgbClr val="14ED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B9DB218-0C69-D615-7457-BB4C394BC5A8}"/>
              </a:ext>
            </a:extLst>
          </p:cNvPr>
          <p:cNvSpPr txBox="1"/>
          <p:nvPr/>
        </p:nvSpPr>
        <p:spPr>
          <a:xfrm>
            <a:off x="2127250" y="2902963"/>
            <a:ext cx="10050904" cy="415498"/>
          </a:xfrm>
          <a:prstGeom prst="rect">
            <a:avLst/>
          </a:prstGeom>
          <a:noFill/>
        </p:spPr>
        <p:txBody>
          <a:bodyPr wrap="square">
            <a:spAutoFit/>
          </a:bodyPr>
          <a:lstStyle/>
          <a:p>
            <a:pPr>
              <a:spcBef>
                <a:spcPts val="800"/>
              </a:spcBef>
              <a:spcAft>
                <a:spcPts val="500"/>
              </a:spcAft>
            </a:pPr>
            <a:r>
              <a:rPr lang="en-GB" sz="2100" b="1" i="1" dirty="0">
                <a:solidFill>
                  <a:srgbClr val="27203E"/>
                </a:solidFill>
                <a:latin typeface="Poppins" pitchFamily="2" charset="77"/>
                <a:ea typeface="Roboto" panose="02000000000000000000" pitchFamily="2" charset="0"/>
                <a:cs typeface="Poppins" pitchFamily="2" charset="77"/>
              </a:rPr>
              <a:t>Write your robot instructions:</a:t>
            </a:r>
          </a:p>
        </p:txBody>
      </p:sp>
    </p:spTree>
    <p:extLst>
      <p:ext uri="{BB962C8B-B14F-4D97-AF65-F5344CB8AC3E}">
        <p14:creationId xmlns:p14="http://schemas.microsoft.com/office/powerpoint/2010/main" val="1738438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You have been using computational thinking!</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Main activity </a:t>
            </a:r>
          </a:p>
        </p:txBody>
      </p:sp>
      <p:sp>
        <p:nvSpPr>
          <p:cNvPr id="11" name="Rectangle 10">
            <a:extLst>
              <a:ext uri="{FF2B5EF4-FFF2-40B4-BE49-F238E27FC236}">
                <a16:creationId xmlns:a16="http://schemas.microsoft.com/office/drawing/2014/main" id="{58C37B3E-A63C-1B9E-1F45-ADCF69B232E5}"/>
              </a:ext>
            </a:extLst>
          </p:cNvPr>
          <p:cNvSpPr/>
          <p:nvPr/>
        </p:nvSpPr>
        <p:spPr>
          <a:xfrm>
            <a:off x="11271250" y="2443521"/>
            <a:ext cx="7320351" cy="7320351"/>
          </a:xfrm>
          <a:prstGeom prst="rect">
            <a:avLst/>
          </a:prstGeom>
          <a:solidFill>
            <a:srgbClr val="14ED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61BCF502-3517-A30F-F092-82B2A0EA69B9}"/>
              </a:ext>
            </a:extLst>
          </p:cNvPr>
          <p:cNvSpPr txBox="1">
            <a:spLocks/>
          </p:cNvSpPr>
          <p:nvPr/>
        </p:nvSpPr>
        <p:spPr>
          <a:xfrm>
            <a:off x="744971" y="2759073"/>
            <a:ext cx="7630679" cy="7010401"/>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spcBef>
                <a:spcPts val="800"/>
              </a:spcBef>
              <a:spcAft>
                <a:spcPts val="500"/>
              </a:spcAft>
            </a:pPr>
            <a:r>
              <a:rPr lang="en-GB" sz="2200" dirty="0">
                <a:solidFill>
                  <a:srgbClr val="281F4A"/>
                </a:solidFill>
                <a:latin typeface="Poppins" pitchFamily="2" charset="77"/>
                <a:ea typeface="Roboto" panose="02000000000000000000" pitchFamily="2" charset="0"/>
                <a:cs typeface="Poppins" pitchFamily="2" charset="77"/>
              </a:rPr>
              <a:t>Did your robot follow your instructions?</a:t>
            </a:r>
          </a:p>
          <a:p>
            <a:pPr>
              <a:spcBef>
                <a:spcPts val="800"/>
              </a:spcBef>
              <a:spcAft>
                <a:spcPts val="500"/>
              </a:spcAft>
            </a:pPr>
            <a:r>
              <a:rPr lang="en-GB" sz="2200" dirty="0">
                <a:solidFill>
                  <a:srgbClr val="281F4A"/>
                </a:solidFill>
                <a:latin typeface="Poppins" pitchFamily="2" charset="77"/>
                <a:ea typeface="Roboto" panose="02000000000000000000" pitchFamily="2" charset="0"/>
                <a:cs typeface="Poppins" pitchFamily="2" charset="77"/>
              </a:rPr>
              <a:t>Did it move like you wanted it to?</a:t>
            </a:r>
          </a:p>
          <a:p>
            <a:pPr>
              <a:spcBef>
                <a:spcPts val="800"/>
              </a:spcBef>
              <a:spcAft>
                <a:spcPts val="500"/>
              </a:spcAft>
            </a:pPr>
            <a:r>
              <a:rPr lang="en-GB" sz="2200" dirty="0">
                <a:solidFill>
                  <a:srgbClr val="281F4A"/>
                </a:solidFill>
                <a:latin typeface="Poppins" pitchFamily="2" charset="77"/>
                <a:ea typeface="Roboto" panose="02000000000000000000" pitchFamily="2" charset="0"/>
                <a:cs typeface="Poppins" pitchFamily="2" charset="77"/>
              </a:rPr>
              <a:t>What went really well?</a:t>
            </a:r>
          </a:p>
          <a:p>
            <a:pPr>
              <a:spcBef>
                <a:spcPts val="800"/>
              </a:spcBef>
              <a:spcAft>
                <a:spcPts val="500"/>
              </a:spcAft>
            </a:pPr>
            <a:r>
              <a:rPr lang="en-GB" sz="2200" dirty="0">
                <a:solidFill>
                  <a:srgbClr val="281F4A"/>
                </a:solidFill>
                <a:latin typeface="Poppins" pitchFamily="2" charset="77"/>
                <a:ea typeface="Roboto" panose="02000000000000000000" pitchFamily="2" charset="0"/>
                <a:cs typeface="Poppins" pitchFamily="2" charset="77"/>
              </a:rPr>
              <a:t>What would you like to do better?</a:t>
            </a:r>
          </a:p>
          <a:p>
            <a:pPr>
              <a:spcBef>
                <a:spcPts val="800"/>
              </a:spcBef>
              <a:spcAft>
                <a:spcPts val="500"/>
              </a:spcAft>
            </a:pPr>
            <a:r>
              <a:rPr lang="en-GB" sz="2200" dirty="0">
                <a:solidFill>
                  <a:srgbClr val="281F4A"/>
                </a:solidFill>
                <a:latin typeface="Poppins" pitchFamily="2" charset="77"/>
                <a:ea typeface="Roboto" panose="02000000000000000000" pitchFamily="2" charset="0"/>
                <a:cs typeface="Poppins" pitchFamily="2" charset="77"/>
              </a:rPr>
              <a:t>What helpful things might your robot be able</a:t>
            </a:r>
            <a:br>
              <a:rPr lang="en-GB" sz="2200" dirty="0">
                <a:solidFill>
                  <a:srgbClr val="281F4A"/>
                </a:solidFill>
                <a:latin typeface="Poppins" pitchFamily="2" charset="77"/>
                <a:ea typeface="Roboto" panose="02000000000000000000" pitchFamily="2" charset="0"/>
                <a:cs typeface="Poppins" pitchFamily="2" charset="77"/>
              </a:rPr>
            </a:br>
            <a:r>
              <a:rPr lang="en-GB" sz="2200" dirty="0">
                <a:solidFill>
                  <a:srgbClr val="281F4A"/>
                </a:solidFill>
                <a:latin typeface="Poppins" pitchFamily="2" charset="77"/>
                <a:ea typeface="Roboto" panose="02000000000000000000" pitchFamily="2" charset="0"/>
                <a:cs typeface="Poppins" pitchFamily="2" charset="77"/>
              </a:rPr>
              <a:t>to do with these moves? What impact could</a:t>
            </a:r>
            <a:br>
              <a:rPr lang="en-GB" sz="2200" dirty="0">
                <a:solidFill>
                  <a:srgbClr val="281F4A"/>
                </a:solidFill>
                <a:latin typeface="Poppins" pitchFamily="2" charset="77"/>
                <a:ea typeface="Roboto" panose="02000000000000000000" pitchFamily="2" charset="0"/>
                <a:cs typeface="Poppins" pitchFamily="2" charset="77"/>
              </a:rPr>
            </a:br>
            <a:r>
              <a:rPr lang="en-GB" sz="2200" dirty="0">
                <a:solidFill>
                  <a:srgbClr val="281F4A"/>
                </a:solidFill>
                <a:latin typeface="Poppins" pitchFamily="2" charset="77"/>
                <a:ea typeface="Roboto" panose="02000000000000000000" pitchFamily="2" charset="0"/>
                <a:cs typeface="Poppins" pitchFamily="2" charset="77"/>
              </a:rPr>
              <a:t>that have on people’s lives?</a:t>
            </a:r>
          </a:p>
          <a:p>
            <a:pPr>
              <a:spcBef>
                <a:spcPts val="800"/>
              </a:spcBef>
              <a:spcAft>
                <a:spcPts val="500"/>
              </a:spcAft>
            </a:pPr>
            <a:r>
              <a:rPr lang="en-GB" sz="2200" dirty="0">
                <a:solidFill>
                  <a:srgbClr val="281F4A"/>
                </a:solidFill>
                <a:latin typeface="Poppins" pitchFamily="2" charset="77"/>
                <a:ea typeface="Roboto" panose="02000000000000000000" pitchFamily="2" charset="0"/>
                <a:cs typeface="Poppins" pitchFamily="2" charset="77"/>
              </a:rPr>
              <a:t>How did you use your engineering skills?</a:t>
            </a:r>
          </a:p>
          <a:p>
            <a:pPr>
              <a:spcBef>
                <a:spcPts val="800"/>
              </a:spcBef>
              <a:spcAft>
                <a:spcPts val="500"/>
              </a:spcAft>
            </a:pPr>
            <a:endParaRPr lang="en-GB" sz="2200" b="1" dirty="0">
              <a:solidFill>
                <a:srgbClr val="281F4A"/>
              </a:solidFill>
              <a:latin typeface="Poppins" pitchFamily="2" charset="77"/>
              <a:ea typeface="Roboto" panose="02000000000000000000" pitchFamily="2" charset="0"/>
              <a:cs typeface="Poppins" pitchFamily="2" charset="77"/>
            </a:endParaRPr>
          </a:p>
        </p:txBody>
      </p:sp>
      <p:pic>
        <p:nvPicPr>
          <p:cNvPr id="5" name="Picture 4" descr="A close-up of a person's hand measuring a ruler&#10;&#10;Description automatically generated">
            <a:extLst>
              <a:ext uri="{FF2B5EF4-FFF2-40B4-BE49-F238E27FC236}">
                <a16:creationId xmlns:a16="http://schemas.microsoft.com/office/drawing/2014/main" id="{2604CCEB-802E-4EED-65A5-820E806559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032463" y="2218761"/>
            <a:ext cx="7300120" cy="7313935"/>
          </a:xfrm>
          <a:prstGeom prst="rect">
            <a:avLst/>
          </a:prstGeom>
        </p:spPr>
      </p:pic>
      <p:grpSp>
        <p:nvGrpSpPr>
          <p:cNvPr id="13" name="Group 12">
            <a:extLst>
              <a:ext uri="{FF2B5EF4-FFF2-40B4-BE49-F238E27FC236}">
                <a16:creationId xmlns:a16="http://schemas.microsoft.com/office/drawing/2014/main" id="{83A334E4-B0D2-7E1A-36FE-5106B6941EEF}"/>
              </a:ext>
            </a:extLst>
          </p:cNvPr>
          <p:cNvGrpSpPr/>
          <p:nvPr/>
        </p:nvGrpSpPr>
        <p:grpSpPr>
          <a:xfrm>
            <a:off x="7521756" y="6767233"/>
            <a:ext cx="4976266" cy="1851979"/>
            <a:chOff x="7521756" y="6473187"/>
            <a:chExt cx="4976266" cy="1851979"/>
          </a:xfrm>
        </p:grpSpPr>
        <p:sp>
          <p:nvSpPr>
            <p:cNvPr id="14" name="Rectangle 13">
              <a:extLst>
                <a:ext uri="{FF2B5EF4-FFF2-40B4-BE49-F238E27FC236}">
                  <a16:creationId xmlns:a16="http://schemas.microsoft.com/office/drawing/2014/main" id="{000309F5-64B2-6DD1-E275-2EB904EC5BE6}"/>
                </a:ext>
              </a:extLst>
            </p:cNvPr>
            <p:cNvSpPr/>
            <p:nvPr/>
          </p:nvSpPr>
          <p:spPr>
            <a:xfrm>
              <a:off x="7712696" y="6473187"/>
              <a:ext cx="4785326" cy="1698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4C5092BB-5002-8062-8A36-ABE000838ABF}"/>
                </a:ext>
              </a:extLst>
            </p:cNvPr>
            <p:cNvSpPr/>
            <p:nvPr/>
          </p:nvSpPr>
          <p:spPr>
            <a:xfrm>
              <a:off x="7521756" y="6626539"/>
              <a:ext cx="4785326" cy="1698627"/>
            </a:xfrm>
            <a:prstGeom prst="roundRect">
              <a:avLst>
                <a:gd name="adj" fmla="val 0"/>
              </a:avLst>
            </a:prstGeom>
            <a:solidFill>
              <a:srgbClr val="27203E"/>
            </a:solidFill>
            <a:ln>
              <a:noFill/>
            </a:ln>
          </p:spPr>
          <p:style>
            <a:lnRef idx="2">
              <a:schemeClr val="accent1"/>
            </a:lnRef>
            <a:fillRef idx="1">
              <a:schemeClr val="lt1"/>
            </a:fillRef>
            <a:effectRef idx="0">
              <a:schemeClr val="accent1"/>
            </a:effectRef>
            <a:fontRef idx="minor">
              <a:schemeClr val="dk1"/>
            </a:fontRef>
          </p:style>
          <p:txBody>
            <a:bodyPr lIns="324000" tIns="324000" rIns="324000" bIns="324000" rtlCol="0" anchor="ctr"/>
            <a:lstStyle/>
            <a:p>
              <a:pPr algn="ctr">
                <a:lnSpc>
                  <a:spcPts val="2600"/>
                </a:lnSpc>
                <a:spcAft>
                  <a:spcPts val="500"/>
                </a:spcAft>
              </a:pPr>
              <a:r>
                <a:rPr lang="en-GB" sz="2100" b="1" i="1" dirty="0">
                  <a:solidFill>
                    <a:schemeClr val="bg1"/>
                  </a:solidFill>
                  <a:latin typeface="Poppins" pitchFamily="2" charset="77"/>
                  <a:ea typeface="Roboto" panose="02000000000000000000" pitchFamily="2" charset="0"/>
                  <a:cs typeface="Poppins" pitchFamily="2" charset="77"/>
                </a:rPr>
                <a:t>What did you learn? </a:t>
              </a:r>
              <a:br>
                <a:rPr lang="en-GB" sz="2100" b="1" i="1" dirty="0">
                  <a:solidFill>
                    <a:schemeClr val="bg1"/>
                  </a:solidFill>
                  <a:latin typeface="Poppins" pitchFamily="2" charset="77"/>
                  <a:ea typeface="Roboto" panose="02000000000000000000" pitchFamily="2" charset="0"/>
                  <a:cs typeface="Poppins" pitchFamily="2" charset="77"/>
                </a:rPr>
              </a:br>
              <a:r>
                <a:rPr lang="en-GB" sz="2100" b="1" i="1" dirty="0">
                  <a:solidFill>
                    <a:schemeClr val="bg1"/>
                  </a:solidFill>
                  <a:latin typeface="Poppins" pitchFamily="2" charset="77"/>
                  <a:ea typeface="Roboto" panose="02000000000000000000" pitchFamily="2" charset="0"/>
                  <a:cs typeface="Poppins" pitchFamily="2" charset="77"/>
                </a:rPr>
                <a:t>Did you have fun?</a:t>
              </a:r>
            </a:p>
          </p:txBody>
        </p:sp>
      </p:grpSp>
      <p:grpSp>
        <p:nvGrpSpPr>
          <p:cNvPr id="7" name="Group 6">
            <a:extLst>
              <a:ext uri="{FF2B5EF4-FFF2-40B4-BE49-F238E27FC236}">
                <a16:creationId xmlns:a16="http://schemas.microsoft.com/office/drawing/2014/main" id="{173E3882-87EE-1A00-A65C-26DF970F0B0E}"/>
              </a:ext>
            </a:extLst>
          </p:cNvPr>
          <p:cNvGrpSpPr/>
          <p:nvPr/>
        </p:nvGrpSpPr>
        <p:grpSpPr>
          <a:xfrm>
            <a:off x="9259847" y="2690138"/>
            <a:ext cx="3816144" cy="2576750"/>
            <a:chOff x="8872368" y="2727029"/>
            <a:chExt cx="3816144" cy="2576750"/>
          </a:xfrm>
        </p:grpSpPr>
        <p:sp>
          <p:nvSpPr>
            <p:cNvPr id="6" name="Rectangle 5">
              <a:extLst>
                <a:ext uri="{FF2B5EF4-FFF2-40B4-BE49-F238E27FC236}">
                  <a16:creationId xmlns:a16="http://schemas.microsoft.com/office/drawing/2014/main" id="{D50109D2-696B-F8DA-9C1F-4D777C032D6B}"/>
                </a:ext>
              </a:extLst>
            </p:cNvPr>
            <p:cNvSpPr/>
            <p:nvPr/>
          </p:nvSpPr>
          <p:spPr>
            <a:xfrm>
              <a:off x="8883650" y="2924662"/>
              <a:ext cx="3804862" cy="237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84775BA1-1403-5E65-3863-28CD2E24F1CC}"/>
                </a:ext>
              </a:extLst>
            </p:cNvPr>
            <p:cNvSpPr/>
            <p:nvPr/>
          </p:nvSpPr>
          <p:spPr>
            <a:xfrm>
              <a:off x="8872368" y="2727029"/>
              <a:ext cx="3640913" cy="2379118"/>
            </a:xfrm>
            <a:prstGeom prst="roundRect">
              <a:avLst>
                <a:gd name="adj" fmla="val 0"/>
              </a:avLst>
            </a:prstGeom>
            <a:blipFill>
              <a:blip r:embed="rId4" cstate="email">
                <a:extLst>
                  <a:ext uri="{28A0092B-C50C-407E-A947-70E740481C1C}">
                    <a14:useLocalDpi xmlns:a14="http://schemas.microsoft.com/office/drawing/2010/main" val="0"/>
                  </a:ext>
                </a:extLst>
              </a:blip>
              <a:stretch>
                <a:fillRect/>
              </a:stretch>
            </a:blipFill>
            <a:ln>
              <a:noFill/>
            </a:ln>
          </p:spPr>
          <p:style>
            <a:lnRef idx="2">
              <a:schemeClr val="accent1"/>
            </a:lnRef>
            <a:fillRef idx="1">
              <a:schemeClr val="lt1"/>
            </a:fillRef>
            <a:effectRef idx="0">
              <a:schemeClr val="accent1"/>
            </a:effectRef>
            <a:fontRef idx="minor">
              <a:schemeClr val="dk1"/>
            </a:fontRef>
          </p:style>
          <p:txBody>
            <a:bodyPr lIns="324000" tIns="324000" rIns="324000" bIns="324000" rtlCol="0" anchor="t" anchorCtr="0"/>
            <a:lstStyle/>
            <a:p>
              <a:pPr>
                <a:spcBef>
                  <a:spcPts val="800"/>
                </a:spcBef>
                <a:spcAft>
                  <a:spcPts val="500"/>
                </a:spcAft>
              </a:pP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pic>
        <p:nvPicPr>
          <p:cNvPr id="9" name="Graphic 8">
            <a:extLst>
              <a:ext uri="{FF2B5EF4-FFF2-40B4-BE49-F238E27FC236}">
                <a16:creationId xmlns:a16="http://schemas.microsoft.com/office/drawing/2014/main" id="{3DCE0DB2-5122-68E1-E5F2-1E116E3330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022850" y="9090772"/>
            <a:ext cx="1574800" cy="673100"/>
          </a:xfrm>
          <a:prstGeom prst="rect">
            <a:avLst/>
          </a:prstGeom>
        </p:spPr>
      </p:pic>
      <p:pic>
        <p:nvPicPr>
          <p:cNvPr id="29" name="Graphic 28">
            <a:extLst>
              <a:ext uri="{FF2B5EF4-FFF2-40B4-BE49-F238E27FC236}">
                <a16:creationId xmlns:a16="http://schemas.microsoft.com/office/drawing/2014/main" id="{40E0B28E-0025-7926-CEDF-46D286D23E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85423" y="7273196"/>
            <a:ext cx="1024448" cy="993404"/>
          </a:xfrm>
          <a:prstGeom prst="rect">
            <a:avLst/>
          </a:prstGeom>
        </p:spPr>
      </p:pic>
    </p:spTree>
    <p:extLst>
      <p:ext uri="{BB962C8B-B14F-4D97-AF65-F5344CB8AC3E}">
        <p14:creationId xmlns:p14="http://schemas.microsoft.com/office/powerpoint/2010/main" val="4201003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BD0856-9F8E-4B48-9D05-44588D79E5ED}"/>
              </a:ext>
            </a:extLst>
          </p:cNvPr>
          <p:cNvSpPr>
            <a:spLocks noGrp="1"/>
          </p:cNvSpPr>
          <p:nvPr>
            <p:ph type="body" sz="quarter" idx="11"/>
          </p:nvPr>
        </p:nvSpPr>
        <p:spPr>
          <a:xfrm>
            <a:off x="715963" y="2567254"/>
            <a:ext cx="12817337" cy="5754421"/>
          </a:xfrm>
        </p:spPr>
        <p:txBody>
          <a:bodyPr/>
          <a:lstStyle/>
          <a:p>
            <a:pPr algn="l">
              <a:lnSpc>
                <a:spcPts val="12000"/>
              </a:lnSpc>
            </a:pPr>
            <a:r>
              <a:rPr lang="en-GB" sz="12000" b="1" u="none" strike="noStrike" kern="1200" dirty="0">
                <a:solidFill>
                  <a:schemeClr val="bg1"/>
                </a:solidFill>
                <a:effectLst/>
                <a:ea typeface="Roboto" panose="02000000000000000000" pitchFamily="2" charset="0"/>
              </a:rPr>
              <a:t>Robotics</a:t>
            </a:r>
          </a:p>
          <a:p>
            <a:pPr algn="l">
              <a:lnSpc>
                <a:spcPts val="12000"/>
              </a:lnSpc>
            </a:pPr>
            <a:r>
              <a:rPr lang="en-GB" sz="12000" kern="1200" dirty="0">
                <a:ea typeface="Roboto" panose="02000000000000000000" pitchFamily="2" charset="0"/>
              </a:rPr>
              <a:t>and you</a:t>
            </a:r>
            <a:endParaRPr lang="en-US" sz="12000" b="1" dirty="0">
              <a:solidFill>
                <a:schemeClr val="bg1"/>
              </a:solidFill>
              <a:ea typeface="Roboto" panose="02000000000000000000" pitchFamily="2" charset="0"/>
            </a:endParaRPr>
          </a:p>
        </p:txBody>
      </p:sp>
      <p:sp>
        <p:nvSpPr>
          <p:cNvPr id="15" name="Text Placeholder 14">
            <a:extLst>
              <a:ext uri="{FF2B5EF4-FFF2-40B4-BE49-F238E27FC236}">
                <a16:creationId xmlns:a16="http://schemas.microsoft.com/office/drawing/2014/main" id="{AB5E7E13-E891-364C-9421-960BE99EC990}"/>
              </a:ext>
            </a:extLst>
          </p:cNvPr>
          <p:cNvSpPr>
            <a:spLocks noGrp="1"/>
          </p:cNvSpPr>
          <p:nvPr>
            <p:ph type="body" sz="quarter" idx="15"/>
          </p:nvPr>
        </p:nvSpPr>
        <p:spPr>
          <a:xfrm>
            <a:off x="715882" y="1089917"/>
            <a:ext cx="16879968" cy="738665"/>
          </a:xfrm>
        </p:spPr>
        <p:txBody>
          <a:bodyPr/>
          <a:lstStyle/>
          <a:p>
            <a:pPr algn="l">
              <a:spcAft>
                <a:spcPts val="500"/>
              </a:spcAft>
            </a:pPr>
            <a:r>
              <a:rPr lang="en-GB" sz="4200" u="none" strike="noStrike" kern="1200" dirty="0">
                <a:effectLst/>
                <a:ea typeface="Roboto" panose="02000000000000000000" pitchFamily="2" charset="0"/>
              </a:rPr>
              <a:t>Plenary </a:t>
            </a:r>
            <a:r>
              <a:rPr lang="en-GB" sz="4200" b="0" u="none" strike="noStrike" kern="1200" dirty="0">
                <a:effectLst/>
                <a:ea typeface="Roboto" panose="02000000000000000000" pitchFamily="2" charset="0"/>
              </a:rPr>
              <a:t>5-10 minutes</a:t>
            </a:r>
          </a:p>
          <a:p>
            <a:pPr algn="l">
              <a:spcAft>
                <a:spcPts val="500"/>
              </a:spcAft>
            </a:pPr>
            <a:endParaRPr lang="en-GB" sz="4200" u="none" strike="noStrike" kern="1200" dirty="0">
              <a:effectLst/>
              <a:ea typeface="Roboto" panose="02000000000000000000" pitchFamily="2" charset="0"/>
            </a:endParaRPr>
          </a:p>
        </p:txBody>
      </p:sp>
      <p:pic>
        <p:nvPicPr>
          <p:cNvPr id="6" name="Graphic 5">
            <a:extLst>
              <a:ext uri="{FF2B5EF4-FFF2-40B4-BE49-F238E27FC236}">
                <a16:creationId xmlns:a16="http://schemas.microsoft.com/office/drawing/2014/main" id="{E31A32DC-0AF0-405B-7344-E2CA72E296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046946" y="8069136"/>
            <a:ext cx="3097807" cy="505077"/>
          </a:xfrm>
          <a:prstGeom prst="rect">
            <a:avLst/>
          </a:prstGeom>
        </p:spPr>
      </p:pic>
      <p:pic>
        <p:nvPicPr>
          <p:cNvPr id="7" name="Graphic 6">
            <a:extLst>
              <a:ext uri="{FF2B5EF4-FFF2-40B4-BE49-F238E27FC236}">
                <a16:creationId xmlns:a16="http://schemas.microsoft.com/office/drawing/2014/main" id="{6A5D2D92-309C-EB0B-025D-26CA2209D6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31751" y="6340475"/>
            <a:ext cx="3217125" cy="3217125"/>
          </a:xfrm>
          <a:prstGeom prst="rect">
            <a:avLst/>
          </a:prstGeom>
        </p:spPr>
      </p:pic>
      <p:grpSp>
        <p:nvGrpSpPr>
          <p:cNvPr id="19" name="Group 18">
            <a:extLst>
              <a:ext uri="{FF2B5EF4-FFF2-40B4-BE49-F238E27FC236}">
                <a16:creationId xmlns:a16="http://schemas.microsoft.com/office/drawing/2014/main" id="{4468FFC8-593A-69F3-8D08-47DDDE1DA476}"/>
              </a:ext>
            </a:extLst>
          </p:cNvPr>
          <p:cNvGrpSpPr/>
          <p:nvPr/>
        </p:nvGrpSpPr>
        <p:grpSpPr>
          <a:xfrm>
            <a:off x="12338050" y="0"/>
            <a:ext cx="7108886" cy="549273"/>
            <a:chOff x="691727" y="2"/>
            <a:chExt cx="4881727" cy="377190"/>
          </a:xfrm>
        </p:grpSpPr>
        <p:sp>
          <p:nvSpPr>
            <p:cNvPr id="20" name="object 22">
              <a:extLst>
                <a:ext uri="{FF2B5EF4-FFF2-40B4-BE49-F238E27FC236}">
                  <a16:creationId xmlns:a16="http://schemas.microsoft.com/office/drawing/2014/main" id="{A5A0EEFE-6CC1-7EA0-A687-675F2EE70B3E}"/>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21" name="object 23">
              <a:extLst>
                <a:ext uri="{FF2B5EF4-FFF2-40B4-BE49-F238E27FC236}">
                  <a16:creationId xmlns:a16="http://schemas.microsoft.com/office/drawing/2014/main" id="{58CFD9AC-AA37-0946-F484-A7A041D3ADA1}"/>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22" name="object 24">
              <a:extLst>
                <a:ext uri="{FF2B5EF4-FFF2-40B4-BE49-F238E27FC236}">
                  <a16:creationId xmlns:a16="http://schemas.microsoft.com/office/drawing/2014/main" id="{20406097-F5EB-2F36-AE55-DDAE437BF673}"/>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23" name="object 25">
              <a:extLst>
                <a:ext uri="{FF2B5EF4-FFF2-40B4-BE49-F238E27FC236}">
                  <a16:creationId xmlns:a16="http://schemas.microsoft.com/office/drawing/2014/main" id="{A4211C23-011A-6012-64A4-1546EFBF68E1}"/>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24" name="object 26">
              <a:extLst>
                <a:ext uri="{FF2B5EF4-FFF2-40B4-BE49-F238E27FC236}">
                  <a16:creationId xmlns:a16="http://schemas.microsoft.com/office/drawing/2014/main" id="{88F0FBB7-C5A0-1DDA-FD96-9519C9679A31}"/>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25" name="object 27">
              <a:extLst>
                <a:ext uri="{FF2B5EF4-FFF2-40B4-BE49-F238E27FC236}">
                  <a16:creationId xmlns:a16="http://schemas.microsoft.com/office/drawing/2014/main" id="{7DAA73DA-A50D-6E18-10F5-48277C70EABF}"/>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26" name="object 28">
              <a:extLst>
                <a:ext uri="{FF2B5EF4-FFF2-40B4-BE49-F238E27FC236}">
                  <a16:creationId xmlns:a16="http://schemas.microsoft.com/office/drawing/2014/main" id="{E03A978F-D51F-5172-F621-E34C208D67D0}"/>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27" name="object 29">
              <a:extLst>
                <a:ext uri="{FF2B5EF4-FFF2-40B4-BE49-F238E27FC236}">
                  <a16:creationId xmlns:a16="http://schemas.microsoft.com/office/drawing/2014/main" id="{7689BC1E-7B65-A32C-F532-77328B817788}"/>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8" name="object 30">
              <a:extLst>
                <a:ext uri="{FF2B5EF4-FFF2-40B4-BE49-F238E27FC236}">
                  <a16:creationId xmlns:a16="http://schemas.microsoft.com/office/drawing/2014/main" id="{BD521026-767B-4FA5-9E1D-A62470A115C9}"/>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grpSp>
      <p:pic>
        <p:nvPicPr>
          <p:cNvPr id="8" name="Picture 7" descr="A close up of a robot&#10;&#10;Description automatically generated">
            <a:extLst>
              <a:ext uri="{FF2B5EF4-FFF2-40B4-BE49-F238E27FC236}">
                <a16:creationId xmlns:a16="http://schemas.microsoft.com/office/drawing/2014/main" id="{787AF1A5-44AD-A3FD-1097-756A398A89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330266" y="2108464"/>
            <a:ext cx="13231804" cy="8380142"/>
          </a:xfrm>
          <a:prstGeom prst="rect">
            <a:avLst/>
          </a:prstGeom>
        </p:spPr>
      </p:pic>
      <p:pic>
        <p:nvPicPr>
          <p:cNvPr id="12" name="Picture 11" descr="A child in a green shirt&#10;&#10;Description automatically generated">
            <a:extLst>
              <a:ext uri="{FF2B5EF4-FFF2-40B4-BE49-F238E27FC236}">
                <a16:creationId xmlns:a16="http://schemas.microsoft.com/office/drawing/2014/main" id="{4CD562AD-6DD2-4628-4E92-CB6F537F27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419644" y="2102154"/>
            <a:ext cx="7991467" cy="8380142"/>
          </a:xfrm>
          <a:prstGeom prst="rect">
            <a:avLst/>
          </a:prstGeom>
        </p:spPr>
      </p:pic>
    </p:spTree>
    <p:extLst>
      <p:ext uri="{BB962C8B-B14F-4D97-AF65-F5344CB8AC3E}">
        <p14:creationId xmlns:p14="http://schemas.microsoft.com/office/powerpoint/2010/main" val="24284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Robots matter </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Plenary</a:t>
            </a:r>
          </a:p>
        </p:txBody>
      </p:sp>
      <p:sp>
        <p:nvSpPr>
          <p:cNvPr id="16" name="Text Placeholder 2">
            <a:extLst>
              <a:ext uri="{FF2B5EF4-FFF2-40B4-BE49-F238E27FC236}">
                <a16:creationId xmlns:a16="http://schemas.microsoft.com/office/drawing/2014/main" id="{678ED976-A8EA-A858-5436-B504CF991D45}"/>
              </a:ext>
            </a:extLst>
          </p:cNvPr>
          <p:cNvSpPr txBox="1">
            <a:spLocks/>
          </p:cNvSpPr>
          <p:nvPr/>
        </p:nvSpPr>
        <p:spPr>
          <a:xfrm>
            <a:off x="744972" y="2759074"/>
            <a:ext cx="6716278" cy="1751104"/>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spcBef>
                <a:spcPts val="800"/>
              </a:spcBef>
              <a:spcAft>
                <a:spcPts val="500"/>
              </a:spcAft>
            </a:pPr>
            <a:r>
              <a:rPr lang="en-GB" sz="2200" b="1" dirty="0">
                <a:solidFill>
                  <a:srgbClr val="281F4A"/>
                </a:solidFill>
                <a:latin typeface="Poppins" pitchFamily="2" charset="77"/>
                <a:ea typeface="Roboto" panose="02000000000000000000" pitchFamily="2" charset="0"/>
                <a:cs typeface="Poppins" pitchFamily="2" charset="77"/>
              </a:rPr>
              <a:t>Robots are part of our present and an even bigger part of our future. </a:t>
            </a:r>
          </a:p>
          <a:p>
            <a:pPr>
              <a:spcBef>
                <a:spcPts val="800"/>
              </a:spcBef>
              <a:spcAft>
                <a:spcPts val="500"/>
              </a:spcAft>
            </a:pPr>
            <a:r>
              <a:rPr lang="en-GB" sz="2200" dirty="0">
                <a:solidFill>
                  <a:srgbClr val="281F4A"/>
                </a:solidFill>
                <a:latin typeface="Poppins" pitchFamily="2" charset="77"/>
                <a:ea typeface="Roboto" panose="02000000000000000000" pitchFamily="2" charset="0"/>
                <a:cs typeface="Poppins" pitchFamily="2" charset="77"/>
              </a:rPr>
              <a:t>Some experts predict that robots could take over 20 million jobs worldwide by 2030. </a:t>
            </a:r>
          </a:p>
          <a:p>
            <a:pPr>
              <a:spcBef>
                <a:spcPts val="800"/>
              </a:spcBef>
              <a:spcAft>
                <a:spcPts val="500"/>
              </a:spcAft>
            </a:pPr>
            <a:r>
              <a:rPr lang="en-GB" sz="2200" dirty="0">
                <a:solidFill>
                  <a:srgbClr val="281F4A"/>
                </a:solidFill>
                <a:latin typeface="Poppins" pitchFamily="2" charset="77"/>
                <a:ea typeface="Roboto" panose="02000000000000000000" pitchFamily="2" charset="0"/>
                <a:cs typeface="Poppins" pitchFamily="2" charset="77"/>
              </a:rPr>
              <a:t>However robotics will create many interesting new jobs too. Working in robotics, you could…</a:t>
            </a:r>
          </a:p>
          <a:p>
            <a:pPr>
              <a:spcBef>
                <a:spcPts val="800"/>
              </a:spcBef>
              <a:spcAft>
                <a:spcPts val="500"/>
              </a:spcAft>
            </a:pPr>
            <a:endParaRPr lang="en-GB" sz="2200" dirty="0">
              <a:solidFill>
                <a:srgbClr val="281F4A"/>
              </a:solidFill>
              <a:latin typeface="Poppins" pitchFamily="2" charset="77"/>
              <a:ea typeface="Roboto" panose="02000000000000000000" pitchFamily="2" charset="0"/>
              <a:cs typeface="Poppins" pitchFamily="2" charset="77"/>
            </a:endParaRPr>
          </a:p>
          <a:p>
            <a:pPr>
              <a:spcBef>
                <a:spcPts val="800"/>
              </a:spcBef>
              <a:spcAft>
                <a:spcPts val="500"/>
              </a:spcAft>
            </a:pPr>
            <a:endParaRPr lang="en-GB" sz="2200" dirty="0">
              <a:solidFill>
                <a:srgbClr val="281F4A"/>
              </a:solidFill>
              <a:latin typeface="Poppins" pitchFamily="2" charset="77"/>
              <a:ea typeface="Roboto" panose="02000000000000000000" pitchFamily="2" charset="0"/>
              <a:cs typeface="Poppins" pitchFamily="2" charset="77"/>
            </a:endParaRPr>
          </a:p>
          <a:p>
            <a:pPr>
              <a:spcBef>
                <a:spcPts val="800"/>
              </a:spcBef>
              <a:spcAft>
                <a:spcPts val="500"/>
              </a:spcAft>
            </a:pPr>
            <a:endParaRPr lang="en-GB" sz="2200" dirty="0">
              <a:solidFill>
                <a:srgbClr val="281F4A"/>
              </a:solidFill>
              <a:latin typeface="Poppins" pitchFamily="2" charset="77"/>
              <a:ea typeface="Roboto" panose="02000000000000000000" pitchFamily="2" charset="0"/>
              <a:cs typeface="Poppins" pitchFamily="2" charset="77"/>
            </a:endParaRPr>
          </a:p>
        </p:txBody>
      </p:sp>
      <p:sp>
        <p:nvSpPr>
          <p:cNvPr id="27" name="Text Placeholder 2">
            <a:extLst>
              <a:ext uri="{FF2B5EF4-FFF2-40B4-BE49-F238E27FC236}">
                <a16:creationId xmlns:a16="http://schemas.microsoft.com/office/drawing/2014/main" id="{35BC6078-F39B-0C15-BFF2-79C31FB21742}"/>
              </a:ext>
            </a:extLst>
          </p:cNvPr>
          <p:cNvSpPr txBox="1">
            <a:spLocks/>
          </p:cNvSpPr>
          <p:nvPr/>
        </p:nvSpPr>
        <p:spPr>
          <a:xfrm>
            <a:off x="744972" y="8702675"/>
            <a:ext cx="4306150" cy="604537"/>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spcBef>
                <a:spcPts val="800"/>
              </a:spcBef>
              <a:spcAft>
                <a:spcPts val="500"/>
              </a:spcAft>
            </a:pPr>
            <a:r>
              <a:rPr lang="en-GB" sz="2200" b="1" dirty="0">
                <a:solidFill>
                  <a:srgbClr val="281F4A"/>
                </a:solidFill>
                <a:latin typeface="Poppins" pitchFamily="2" charset="77"/>
                <a:ea typeface="Roboto" panose="02000000000000000000" pitchFamily="2" charset="0"/>
                <a:cs typeface="Poppins" pitchFamily="2" charset="77"/>
              </a:rPr>
              <a:t>Engineers are responsible for creating all these robots!</a:t>
            </a:r>
          </a:p>
        </p:txBody>
      </p:sp>
      <p:sp>
        <p:nvSpPr>
          <p:cNvPr id="6" name="Rounded Rectangle 5">
            <a:extLst>
              <a:ext uri="{FF2B5EF4-FFF2-40B4-BE49-F238E27FC236}">
                <a16:creationId xmlns:a16="http://schemas.microsoft.com/office/drawing/2014/main" id="{999B22C5-0DB5-4EE3-F71B-45A272C4A5BF}"/>
              </a:ext>
            </a:extLst>
          </p:cNvPr>
          <p:cNvSpPr/>
          <p:nvPr/>
        </p:nvSpPr>
        <p:spPr>
          <a:xfrm>
            <a:off x="13664199" y="6950075"/>
            <a:ext cx="5379451" cy="2594007"/>
          </a:xfrm>
          <a:prstGeom prst="roundRect">
            <a:avLst>
              <a:gd name="adj" fmla="val 0"/>
            </a:avLst>
          </a:prstGeom>
          <a:solidFill>
            <a:srgbClr val="14ED99"/>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sp>
        <p:nvSpPr>
          <p:cNvPr id="7" name="Rounded Rectangle 6">
            <a:extLst>
              <a:ext uri="{FF2B5EF4-FFF2-40B4-BE49-F238E27FC236}">
                <a16:creationId xmlns:a16="http://schemas.microsoft.com/office/drawing/2014/main" id="{E302241A-838B-6CFC-F858-64BF20D1E9A5}"/>
              </a:ext>
            </a:extLst>
          </p:cNvPr>
          <p:cNvSpPr/>
          <p:nvPr/>
        </p:nvSpPr>
        <p:spPr>
          <a:xfrm>
            <a:off x="13664200" y="4349978"/>
            <a:ext cx="5379450" cy="2600097"/>
          </a:xfrm>
          <a:prstGeom prst="roundRect">
            <a:avLst>
              <a:gd name="adj" fmla="val 0"/>
            </a:avLst>
          </a:prstGeom>
          <a:solidFill>
            <a:srgbClr val="FEC7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sp>
        <p:nvSpPr>
          <p:cNvPr id="8" name="Rounded Rectangle 7">
            <a:extLst>
              <a:ext uri="{FF2B5EF4-FFF2-40B4-BE49-F238E27FC236}">
                <a16:creationId xmlns:a16="http://schemas.microsoft.com/office/drawing/2014/main" id="{4E6B708C-A7A6-2E6F-95FD-0F6098B16663}"/>
              </a:ext>
            </a:extLst>
          </p:cNvPr>
          <p:cNvSpPr/>
          <p:nvPr/>
        </p:nvSpPr>
        <p:spPr>
          <a:xfrm>
            <a:off x="13664199" y="1760844"/>
            <a:ext cx="5379451" cy="2600097"/>
          </a:xfrm>
          <a:prstGeom prst="roundRect">
            <a:avLst>
              <a:gd name="adj" fmla="val 0"/>
            </a:avLst>
          </a:prstGeom>
          <a:solidFill>
            <a:srgbClr val="27203E"/>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sp>
        <p:nvSpPr>
          <p:cNvPr id="9" name="Rounded Rectangle 8">
            <a:extLst>
              <a:ext uri="{FF2B5EF4-FFF2-40B4-BE49-F238E27FC236}">
                <a16:creationId xmlns:a16="http://schemas.microsoft.com/office/drawing/2014/main" id="{F2C573C9-1064-612F-3AEB-56F4266927F4}"/>
              </a:ext>
            </a:extLst>
          </p:cNvPr>
          <p:cNvSpPr/>
          <p:nvPr/>
        </p:nvSpPr>
        <p:spPr>
          <a:xfrm>
            <a:off x="8284747" y="6950075"/>
            <a:ext cx="5379451" cy="2600097"/>
          </a:xfrm>
          <a:prstGeom prst="roundRect">
            <a:avLst>
              <a:gd name="adj" fmla="val 0"/>
            </a:avLst>
          </a:prstGeom>
          <a:solidFill>
            <a:srgbClr val="27203E"/>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sp>
        <p:nvSpPr>
          <p:cNvPr id="10" name="Rounded Rectangle 9">
            <a:extLst>
              <a:ext uri="{FF2B5EF4-FFF2-40B4-BE49-F238E27FC236}">
                <a16:creationId xmlns:a16="http://schemas.microsoft.com/office/drawing/2014/main" id="{E233C321-5DF0-061E-64E6-868150757C11}"/>
              </a:ext>
            </a:extLst>
          </p:cNvPr>
          <p:cNvSpPr/>
          <p:nvPr/>
        </p:nvSpPr>
        <p:spPr>
          <a:xfrm>
            <a:off x="8284748" y="4349978"/>
            <a:ext cx="5379450" cy="2600097"/>
          </a:xfrm>
          <a:prstGeom prst="roundRect">
            <a:avLst>
              <a:gd name="adj" fmla="val 0"/>
            </a:avLst>
          </a:prstGeom>
          <a:solidFill>
            <a:srgbClr val="3DF9F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sp>
        <p:nvSpPr>
          <p:cNvPr id="15" name="Rounded Rectangle 14">
            <a:extLst>
              <a:ext uri="{FF2B5EF4-FFF2-40B4-BE49-F238E27FC236}">
                <a16:creationId xmlns:a16="http://schemas.microsoft.com/office/drawing/2014/main" id="{1C68BDD0-B889-3CF5-5C77-7C239B9C9B27}"/>
              </a:ext>
            </a:extLst>
          </p:cNvPr>
          <p:cNvSpPr/>
          <p:nvPr/>
        </p:nvSpPr>
        <p:spPr>
          <a:xfrm>
            <a:off x="8284747" y="1760844"/>
            <a:ext cx="5379451" cy="2600097"/>
          </a:xfrm>
          <a:prstGeom prst="roundRect">
            <a:avLst>
              <a:gd name="adj" fmla="val 0"/>
            </a:avLst>
          </a:prstGeom>
          <a:solidFill>
            <a:srgbClr val="14ED99"/>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sp>
        <p:nvSpPr>
          <p:cNvPr id="29" name="Rounded Rectangle 28">
            <a:extLst>
              <a:ext uri="{FF2B5EF4-FFF2-40B4-BE49-F238E27FC236}">
                <a16:creationId xmlns:a16="http://schemas.microsoft.com/office/drawing/2014/main" id="{E4012895-9221-FE41-97A6-EB83DAA25D25}"/>
              </a:ext>
            </a:extLst>
          </p:cNvPr>
          <p:cNvSpPr/>
          <p:nvPr/>
        </p:nvSpPr>
        <p:spPr>
          <a:xfrm>
            <a:off x="8580387" y="1738590"/>
            <a:ext cx="4976060" cy="26000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100" b="1" i="1" dirty="0">
                <a:solidFill>
                  <a:schemeClr val="bg1"/>
                </a:solidFill>
                <a:latin typeface="Poppins" pitchFamily="2" charset="77"/>
                <a:ea typeface="Roboto" panose="02000000000000000000" pitchFamily="2" charset="0"/>
                <a:cs typeface="Poppins" pitchFamily="2" charset="77"/>
              </a:rPr>
              <a:t>Help the environment </a:t>
            </a:r>
          </a:p>
          <a:p>
            <a:pPr algn="ctr">
              <a:lnSpc>
                <a:spcPts val="2400"/>
              </a:lnSpc>
            </a:pPr>
            <a:r>
              <a:rPr lang="en-GB" sz="2100" i="1" dirty="0" err="1">
                <a:solidFill>
                  <a:schemeClr val="bg1"/>
                </a:solidFill>
                <a:latin typeface="Poppins" pitchFamily="2" charset="77"/>
                <a:ea typeface="Roboto" panose="02000000000000000000" pitchFamily="2" charset="0"/>
                <a:cs typeface="Poppins" pitchFamily="2" charset="77"/>
              </a:rPr>
              <a:t>SlothBot</a:t>
            </a:r>
            <a:r>
              <a:rPr lang="en-GB" sz="2100" i="1" dirty="0">
                <a:solidFill>
                  <a:schemeClr val="bg1"/>
                </a:solidFill>
                <a:latin typeface="Poppins" pitchFamily="2" charset="77"/>
                <a:ea typeface="Roboto" panose="02000000000000000000" pitchFamily="2" charset="0"/>
                <a:cs typeface="Poppins" pitchFamily="2" charset="77"/>
              </a:rPr>
              <a:t> is a robotic sloth that monitors endangered species.</a:t>
            </a:r>
          </a:p>
        </p:txBody>
      </p:sp>
      <p:sp>
        <p:nvSpPr>
          <p:cNvPr id="30" name="Rounded Rectangle 29">
            <a:extLst>
              <a:ext uri="{FF2B5EF4-FFF2-40B4-BE49-F238E27FC236}">
                <a16:creationId xmlns:a16="http://schemas.microsoft.com/office/drawing/2014/main" id="{B403ED9B-FFAD-E323-8632-BA37587B18D2}"/>
              </a:ext>
            </a:extLst>
          </p:cNvPr>
          <p:cNvSpPr/>
          <p:nvPr/>
        </p:nvSpPr>
        <p:spPr>
          <a:xfrm>
            <a:off x="14172664" y="1738590"/>
            <a:ext cx="4418865" cy="26000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100" b="1" i="1" dirty="0">
                <a:solidFill>
                  <a:schemeClr val="bg1"/>
                </a:solidFill>
                <a:latin typeface="Poppins" pitchFamily="2" charset="77"/>
                <a:ea typeface="Roboto" panose="02000000000000000000" pitchFamily="2" charset="0"/>
                <a:cs typeface="Poppins" pitchFamily="2" charset="77"/>
              </a:rPr>
              <a:t>Save lives</a:t>
            </a:r>
          </a:p>
          <a:p>
            <a:pPr algn="ctr">
              <a:lnSpc>
                <a:spcPts val="2400"/>
              </a:lnSpc>
            </a:pPr>
            <a:r>
              <a:rPr lang="en-GB" sz="2100" i="1" dirty="0">
                <a:solidFill>
                  <a:schemeClr val="bg1"/>
                </a:solidFill>
                <a:latin typeface="Poppins" pitchFamily="2" charset="77"/>
                <a:ea typeface="Roboto" panose="02000000000000000000" pitchFamily="2" charset="0"/>
                <a:cs typeface="Poppins" pitchFamily="2" charset="77"/>
              </a:rPr>
              <a:t>EMILY rescues people</a:t>
            </a:r>
            <a:br>
              <a:rPr lang="en-GB" sz="2100" i="1" dirty="0">
                <a:solidFill>
                  <a:schemeClr val="bg1"/>
                </a:solidFill>
                <a:latin typeface="Poppins" pitchFamily="2" charset="77"/>
                <a:ea typeface="Roboto" panose="02000000000000000000" pitchFamily="2" charset="0"/>
                <a:cs typeface="Poppins" pitchFamily="2" charset="77"/>
              </a:rPr>
            </a:br>
            <a:r>
              <a:rPr lang="en-GB" sz="2100" i="1" dirty="0">
                <a:solidFill>
                  <a:schemeClr val="bg1"/>
                </a:solidFill>
                <a:latin typeface="Poppins" pitchFamily="2" charset="77"/>
                <a:ea typeface="Roboto" panose="02000000000000000000" pitchFamily="2" charset="0"/>
                <a:cs typeface="Poppins" pitchFamily="2" charset="77"/>
              </a:rPr>
              <a:t>at sea without risking</a:t>
            </a:r>
            <a:br>
              <a:rPr lang="en-GB" sz="2100" i="1" dirty="0">
                <a:solidFill>
                  <a:schemeClr val="bg1"/>
                </a:solidFill>
                <a:latin typeface="Poppins" pitchFamily="2" charset="77"/>
                <a:ea typeface="Roboto" panose="02000000000000000000" pitchFamily="2" charset="0"/>
                <a:cs typeface="Poppins" pitchFamily="2" charset="77"/>
              </a:rPr>
            </a:br>
            <a:r>
              <a:rPr lang="en-GB" sz="2100" i="1" dirty="0">
                <a:solidFill>
                  <a:schemeClr val="bg1"/>
                </a:solidFill>
                <a:latin typeface="Poppins" pitchFamily="2" charset="77"/>
                <a:ea typeface="Roboto" panose="02000000000000000000" pitchFamily="2" charset="0"/>
                <a:cs typeface="Poppins" pitchFamily="2" charset="77"/>
              </a:rPr>
              <a:t>human coastguards.</a:t>
            </a:r>
          </a:p>
        </p:txBody>
      </p:sp>
      <p:sp>
        <p:nvSpPr>
          <p:cNvPr id="31" name="Rounded Rectangle 30">
            <a:extLst>
              <a:ext uri="{FF2B5EF4-FFF2-40B4-BE49-F238E27FC236}">
                <a16:creationId xmlns:a16="http://schemas.microsoft.com/office/drawing/2014/main" id="{008C40A7-501F-F665-A10D-D5EE3D9697CE}"/>
              </a:ext>
            </a:extLst>
          </p:cNvPr>
          <p:cNvSpPr/>
          <p:nvPr/>
        </p:nvSpPr>
        <p:spPr>
          <a:xfrm>
            <a:off x="8580387" y="4349978"/>
            <a:ext cx="4697463" cy="26000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100" b="1" i="1" dirty="0">
                <a:solidFill>
                  <a:srgbClr val="26213F"/>
                </a:solidFill>
                <a:latin typeface="Poppins" pitchFamily="2" charset="77"/>
                <a:ea typeface="Roboto" panose="02000000000000000000" pitchFamily="2" charset="0"/>
                <a:cs typeface="Poppins" pitchFamily="2" charset="77"/>
              </a:rPr>
              <a:t>Improve health</a:t>
            </a:r>
          </a:p>
          <a:p>
            <a:pPr algn="ctr">
              <a:lnSpc>
                <a:spcPts val="2400"/>
              </a:lnSpc>
            </a:pPr>
            <a:r>
              <a:rPr lang="en-GB" sz="2100" i="1" dirty="0">
                <a:solidFill>
                  <a:srgbClr val="26213F"/>
                </a:solidFill>
                <a:latin typeface="Poppins" pitchFamily="2" charset="77"/>
                <a:ea typeface="Roboto" panose="02000000000000000000" pitchFamily="2" charset="0"/>
                <a:cs typeface="Poppins" pitchFamily="2" charset="77"/>
              </a:rPr>
              <a:t>Robot-assisted bladder cancer surgery is safer with improved recovery time.</a:t>
            </a:r>
          </a:p>
        </p:txBody>
      </p:sp>
      <p:sp>
        <p:nvSpPr>
          <p:cNvPr id="32" name="Rounded Rectangle 31">
            <a:extLst>
              <a:ext uri="{FF2B5EF4-FFF2-40B4-BE49-F238E27FC236}">
                <a16:creationId xmlns:a16="http://schemas.microsoft.com/office/drawing/2014/main" id="{8821B7B4-EDC2-12CA-FBC2-877F91133E03}"/>
              </a:ext>
            </a:extLst>
          </p:cNvPr>
          <p:cNvSpPr/>
          <p:nvPr/>
        </p:nvSpPr>
        <p:spPr>
          <a:xfrm>
            <a:off x="14172664" y="4349978"/>
            <a:ext cx="4418865" cy="26000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100" b="1" i="1" dirty="0">
                <a:solidFill>
                  <a:srgbClr val="26213F"/>
                </a:solidFill>
                <a:latin typeface="Poppins" pitchFamily="2" charset="77"/>
                <a:ea typeface="Roboto" panose="02000000000000000000" pitchFamily="2" charset="0"/>
                <a:cs typeface="Poppins" pitchFamily="2" charset="77"/>
              </a:rPr>
              <a:t>Make us safer</a:t>
            </a:r>
          </a:p>
          <a:p>
            <a:pPr algn="ctr">
              <a:lnSpc>
                <a:spcPts val="2400"/>
              </a:lnSpc>
            </a:pPr>
            <a:r>
              <a:rPr lang="en-GB" sz="2100" i="1" dirty="0">
                <a:solidFill>
                  <a:srgbClr val="26213F"/>
                </a:solidFill>
                <a:latin typeface="Poppins" pitchFamily="2" charset="77"/>
                <a:ea typeface="Roboto" panose="02000000000000000000" pitchFamily="2" charset="0"/>
                <a:cs typeface="Poppins" pitchFamily="2" charset="77"/>
              </a:rPr>
              <a:t>Railway robots can run</a:t>
            </a:r>
            <a:br>
              <a:rPr lang="en-GB" sz="2100" i="1" dirty="0">
                <a:solidFill>
                  <a:srgbClr val="26213F"/>
                </a:solidFill>
                <a:latin typeface="Poppins" pitchFamily="2" charset="77"/>
                <a:ea typeface="Roboto" panose="02000000000000000000" pitchFamily="2" charset="0"/>
                <a:cs typeface="Poppins" pitchFamily="2" charset="77"/>
              </a:rPr>
            </a:br>
            <a:r>
              <a:rPr lang="en-GB" sz="2100" i="1" dirty="0">
                <a:solidFill>
                  <a:srgbClr val="26213F"/>
                </a:solidFill>
                <a:latin typeface="Poppins" pitchFamily="2" charset="77"/>
                <a:ea typeface="Roboto" panose="02000000000000000000" pitchFamily="2" charset="0"/>
                <a:cs typeface="Poppins" pitchFamily="2" charset="77"/>
              </a:rPr>
              <a:t>on rail and fly to check </a:t>
            </a:r>
            <a:br>
              <a:rPr lang="en-GB" sz="2100" i="1" dirty="0">
                <a:solidFill>
                  <a:srgbClr val="26213F"/>
                </a:solidFill>
                <a:latin typeface="Poppins" pitchFamily="2" charset="77"/>
                <a:ea typeface="Roboto" panose="02000000000000000000" pitchFamily="2" charset="0"/>
                <a:cs typeface="Poppins" pitchFamily="2" charset="77"/>
              </a:rPr>
            </a:br>
            <a:r>
              <a:rPr lang="en-GB" sz="2100" i="1" dirty="0">
                <a:solidFill>
                  <a:srgbClr val="26213F"/>
                </a:solidFill>
                <a:latin typeface="Poppins" pitchFamily="2" charset="77"/>
                <a:ea typeface="Roboto" panose="02000000000000000000" pitchFamily="2" charset="0"/>
                <a:cs typeface="Poppins" pitchFamily="2" charset="77"/>
              </a:rPr>
              <a:t>for safety issues. </a:t>
            </a:r>
          </a:p>
        </p:txBody>
      </p:sp>
      <p:sp>
        <p:nvSpPr>
          <p:cNvPr id="33" name="Rounded Rectangle 32">
            <a:extLst>
              <a:ext uri="{FF2B5EF4-FFF2-40B4-BE49-F238E27FC236}">
                <a16:creationId xmlns:a16="http://schemas.microsoft.com/office/drawing/2014/main" id="{9031C7D2-274A-87C9-03C5-98097F15A7D4}"/>
              </a:ext>
            </a:extLst>
          </p:cNvPr>
          <p:cNvSpPr/>
          <p:nvPr/>
        </p:nvSpPr>
        <p:spPr>
          <a:xfrm>
            <a:off x="8858984" y="6950075"/>
            <a:ext cx="4418865" cy="259400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100" b="1" i="1" dirty="0">
                <a:solidFill>
                  <a:schemeClr val="bg1"/>
                </a:solidFill>
                <a:latin typeface="Poppins" pitchFamily="2" charset="77"/>
                <a:ea typeface="Roboto" panose="02000000000000000000" pitchFamily="2" charset="0"/>
                <a:cs typeface="Poppins" pitchFamily="2" charset="77"/>
              </a:rPr>
              <a:t>Make people’s lives easier</a:t>
            </a:r>
          </a:p>
          <a:p>
            <a:pPr algn="ctr">
              <a:lnSpc>
                <a:spcPts val="2400"/>
              </a:lnSpc>
            </a:pPr>
            <a:r>
              <a:rPr lang="en-GB" sz="2100" i="1" dirty="0" err="1">
                <a:solidFill>
                  <a:schemeClr val="bg1"/>
                </a:solidFill>
                <a:latin typeface="Poppins" pitchFamily="2" charset="77"/>
                <a:ea typeface="Roboto" panose="02000000000000000000" pitchFamily="2" charset="0"/>
                <a:cs typeface="Poppins" pitchFamily="2" charset="77"/>
              </a:rPr>
              <a:t>iPal</a:t>
            </a:r>
            <a:r>
              <a:rPr lang="en-GB" sz="2100" i="1" dirty="0">
                <a:solidFill>
                  <a:schemeClr val="bg1"/>
                </a:solidFill>
                <a:latin typeface="Poppins" pitchFamily="2" charset="77"/>
                <a:ea typeface="Roboto" panose="02000000000000000000" pitchFamily="2" charset="0"/>
                <a:cs typeface="Poppins" pitchFamily="2" charset="77"/>
              </a:rPr>
              <a:t> is a babysitter robot</a:t>
            </a:r>
            <a:br>
              <a:rPr lang="en-GB" sz="2100" i="1" dirty="0">
                <a:solidFill>
                  <a:schemeClr val="bg1"/>
                </a:solidFill>
                <a:latin typeface="Poppins" pitchFamily="2" charset="77"/>
                <a:ea typeface="Roboto" panose="02000000000000000000" pitchFamily="2" charset="0"/>
                <a:cs typeface="Poppins" pitchFamily="2" charset="77"/>
              </a:rPr>
            </a:br>
            <a:r>
              <a:rPr lang="en-GB" sz="2100" i="1" dirty="0">
                <a:solidFill>
                  <a:schemeClr val="bg1"/>
                </a:solidFill>
                <a:latin typeface="Poppins" pitchFamily="2" charset="77"/>
                <a:ea typeface="Roboto" panose="02000000000000000000" pitchFamily="2" charset="0"/>
                <a:cs typeface="Poppins" pitchFamily="2" charset="77"/>
              </a:rPr>
              <a:t>who can teach and play with children while their parents are busy working.</a:t>
            </a:r>
          </a:p>
        </p:txBody>
      </p:sp>
      <p:sp>
        <p:nvSpPr>
          <p:cNvPr id="34" name="Rounded Rectangle 33">
            <a:extLst>
              <a:ext uri="{FF2B5EF4-FFF2-40B4-BE49-F238E27FC236}">
                <a16:creationId xmlns:a16="http://schemas.microsoft.com/office/drawing/2014/main" id="{C4A1C531-27F9-D552-E572-7051D5008564}"/>
              </a:ext>
            </a:extLst>
          </p:cNvPr>
          <p:cNvSpPr/>
          <p:nvPr/>
        </p:nvSpPr>
        <p:spPr>
          <a:xfrm>
            <a:off x="14172664" y="6950075"/>
            <a:ext cx="4418865" cy="259400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100" b="1" i="1" dirty="0">
                <a:solidFill>
                  <a:schemeClr val="bg1"/>
                </a:solidFill>
                <a:latin typeface="Poppins" pitchFamily="2" charset="77"/>
                <a:ea typeface="Roboto" panose="02000000000000000000" pitchFamily="2" charset="0"/>
                <a:cs typeface="Poppins" pitchFamily="2" charset="77"/>
              </a:rPr>
              <a:t>Entertain people</a:t>
            </a:r>
          </a:p>
          <a:p>
            <a:pPr algn="ctr">
              <a:lnSpc>
                <a:spcPts val="2400"/>
              </a:lnSpc>
            </a:pPr>
            <a:r>
              <a:rPr lang="en-GB" sz="2100" i="1" spc="-10" dirty="0">
                <a:solidFill>
                  <a:schemeClr val="bg1"/>
                </a:solidFill>
                <a:latin typeface="Poppins" pitchFamily="2" charset="77"/>
                <a:ea typeface="Roboto" panose="02000000000000000000" pitchFamily="2" charset="0"/>
                <a:cs typeface="Poppins" pitchFamily="2" charset="77"/>
              </a:rPr>
              <a:t>Robots are entertaining people at theme parks while they wait for rides and being used in immersive live events.</a:t>
            </a:r>
          </a:p>
        </p:txBody>
      </p:sp>
    </p:spTree>
    <p:extLst>
      <p:ext uri="{BB962C8B-B14F-4D97-AF65-F5344CB8AC3E}">
        <p14:creationId xmlns:p14="http://schemas.microsoft.com/office/powerpoint/2010/main" val="499473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13" name="Text Placeholder 2">
            <a:extLst>
              <a:ext uri="{FF2B5EF4-FFF2-40B4-BE49-F238E27FC236}">
                <a16:creationId xmlns:a16="http://schemas.microsoft.com/office/drawing/2014/main" id="{4556B763-40A3-8A30-99BD-4D8EBBA7A425}"/>
              </a:ext>
            </a:extLst>
          </p:cNvPr>
          <p:cNvSpPr txBox="1">
            <a:spLocks/>
          </p:cNvSpPr>
          <p:nvPr/>
        </p:nvSpPr>
        <p:spPr>
          <a:xfrm>
            <a:off x="744972" y="2759075"/>
            <a:ext cx="11943540" cy="1784131"/>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600"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r>
              <a:rPr lang="en-GB" sz="3200" b="1" dirty="0">
                <a:solidFill>
                  <a:srgbClr val="14ED99"/>
                </a:solidFill>
                <a:latin typeface="Roboto" panose="02000000000000000000" pitchFamily="2" charset="0"/>
                <a:ea typeface="Roboto" panose="02000000000000000000" pitchFamily="2" charset="0"/>
                <a:cs typeface="Roboto" panose="02000000000000000000" pitchFamily="2" charset="0"/>
              </a:rPr>
              <a:t>This stand-alone session introduces all students to robotics and raises their awareness of careers in robotics and engineering.</a:t>
            </a:r>
          </a:p>
        </p:txBody>
      </p:sp>
      <p:sp>
        <p:nvSpPr>
          <p:cNvPr id="15" name="Text Placeholder 2">
            <a:extLst>
              <a:ext uri="{FF2B5EF4-FFF2-40B4-BE49-F238E27FC236}">
                <a16:creationId xmlns:a16="http://schemas.microsoft.com/office/drawing/2014/main" id="{E45FC20C-65CC-19E8-55E5-E93EDC78F7D8}"/>
              </a:ext>
            </a:extLst>
          </p:cNvPr>
          <p:cNvSpPr txBox="1">
            <a:spLocks/>
          </p:cNvSpPr>
          <p:nvPr/>
        </p:nvSpPr>
        <p:spPr>
          <a:xfrm>
            <a:off x="744972" y="4157494"/>
            <a:ext cx="8164078" cy="3840410"/>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nSpc>
                <a:spcPts val="3000"/>
              </a:lnSpc>
            </a:pPr>
            <a:r>
              <a:rPr lang="en-GB" sz="2200" b="1" dirty="0">
                <a:solidFill>
                  <a:srgbClr val="281F4A"/>
                </a:solidFill>
                <a:latin typeface="Poppins" pitchFamily="2" charset="77"/>
                <a:ea typeface="Roboto" panose="02000000000000000000" pitchFamily="2" charset="0"/>
                <a:cs typeface="Poppins" pitchFamily="2" charset="77"/>
              </a:rPr>
              <a:t>Focusing on young people underrepresented in STEM</a:t>
            </a:r>
            <a:br>
              <a:rPr lang="en-GB" sz="2200" b="1" dirty="0">
                <a:solidFill>
                  <a:srgbClr val="281F4A"/>
                </a:solidFill>
                <a:latin typeface="Poppins" pitchFamily="2" charset="77"/>
                <a:ea typeface="Roboto" panose="02000000000000000000" pitchFamily="2" charset="0"/>
                <a:cs typeface="Poppins" pitchFamily="2" charset="77"/>
              </a:rPr>
            </a:br>
            <a:r>
              <a:rPr lang="en-GB" sz="2200" dirty="0">
                <a:latin typeface="Poppins" pitchFamily="2" charset="77"/>
                <a:ea typeface="Roboto" panose="02000000000000000000" pitchFamily="2" charset="0"/>
                <a:cs typeface="Poppins" pitchFamily="2" charset="77"/>
              </a:rPr>
              <a:t>Through this session, we aim to encourage more girls, students from UK minority ethnic backgrounds, students who receive FSM, and students with lower ability and/or SEND students to take STEM subjects.</a:t>
            </a:r>
          </a:p>
          <a:p>
            <a:pPr>
              <a:lnSpc>
                <a:spcPts val="3000"/>
              </a:lnSpc>
            </a:pPr>
            <a:endParaRPr lang="en-GB" sz="2200" b="1" dirty="0">
              <a:solidFill>
                <a:srgbClr val="281F4A"/>
              </a:solidFill>
              <a:latin typeface="Poppins" pitchFamily="2" charset="77"/>
              <a:ea typeface="Roboto" panose="02000000000000000000" pitchFamily="2" charset="0"/>
              <a:cs typeface="Poppins" pitchFamily="2" charset="77"/>
            </a:endParaRPr>
          </a:p>
          <a:p>
            <a:pPr>
              <a:lnSpc>
                <a:spcPts val="3000"/>
              </a:lnSpc>
            </a:pPr>
            <a:r>
              <a:rPr lang="en-GB" sz="2200" b="1" dirty="0">
                <a:solidFill>
                  <a:srgbClr val="281F4A"/>
                </a:solidFill>
                <a:latin typeface="Poppins" pitchFamily="2" charset="77"/>
                <a:ea typeface="Roboto" panose="02000000000000000000" pitchFamily="2" charset="0"/>
                <a:cs typeface="Poppins" pitchFamily="2" charset="77"/>
              </a:rPr>
              <a:t>Developed with teachers</a:t>
            </a:r>
            <a:br>
              <a:rPr lang="en-GB" sz="2200" b="1" dirty="0">
                <a:solidFill>
                  <a:srgbClr val="281F4A"/>
                </a:solidFill>
                <a:latin typeface="Poppins" pitchFamily="2" charset="77"/>
                <a:ea typeface="Roboto" panose="02000000000000000000" pitchFamily="2" charset="0"/>
                <a:cs typeface="Poppins" pitchFamily="2" charset="77"/>
              </a:rPr>
            </a:br>
            <a:r>
              <a:rPr lang="en-GB" sz="2200" dirty="0">
                <a:latin typeface="Poppins" pitchFamily="2" charset="77"/>
                <a:ea typeface="Roboto" panose="02000000000000000000" pitchFamily="2" charset="0"/>
                <a:cs typeface="Poppins" pitchFamily="2" charset="77"/>
              </a:rPr>
              <a:t>This programme has been developed in partnership</a:t>
            </a:r>
            <a:br>
              <a:rPr lang="en-GB" sz="2200" dirty="0">
                <a:latin typeface="Poppins" pitchFamily="2" charset="77"/>
                <a:ea typeface="Roboto" panose="02000000000000000000" pitchFamily="2" charset="0"/>
                <a:cs typeface="Poppins" pitchFamily="2" charset="77"/>
              </a:rPr>
            </a:br>
            <a:r>
              <a:rPr lang="en-GB" sz="2200" dirty="0">
                <a:latin typeface="Poppins" pitchFamily="2" charset="77"/>
                <a:ea typeface="Roboto" panose="02000000000000000000" pitchFamily="2" charset="0"/>
                <a:cs typeface="Poppins" pitchFamily="2" charset="77"/>
              </a:rPr>
              <a:t>with EVERFI and a panel of subject matter experts and practising teachers.</a:t>
            </a:r>
            <a:endParaRPr lang="en-US" sz="2200" dirty="0">
              <a:solidFill>
                <a:srgbClr val="281F4A"/>
              </a:solidFill>
              <a:latin typeface="Poppins" pitchFamily="2" charset="77"/>
              <a:ea typeface="Roboto" panose="02000000000000000000" pitchFamily="2" charset="0"/>
              <a:cs typeface="Poppins" pitchFamily="2" charset="77"/>
            </a:endParaRPr>
          </a:p>
        </p:txBody>
      </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p:txBody>
          <a:bodyPr/>
          <a:lstStyle/>
          <a:p>
            <a:r>
              <a:rPr lang="en-US" dirty="0"/>
              <a:t>About this lesson</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Teachers’ notes</a:t>
            </a:r>
          </a:p>
        </p:txBody>
      </p:sp>
      <p:sp>
        <p:nvSpPr>
          <p:cNvPr id="5" name="Text Placeholder 2">
            <a:extLst>
              <a:ext uri="{FF2B5EF4-FFF2-40B4-BE49-F238E27FC236}">
                <a16:creationId xmlns:a16="http://schemas.microsoft.com/office/drawing/2014/main" id="{5BCC65A0-EA2F-F816-5F0B-E161FCD671D7}"/>
              </a:ext>
            </a:extLst>
          </p:cNvPr>
          <p:cNvSpPr txBox="1">
            <a:spLocks/>
          </p:cNvSpPr>
          <p:nvPr/>
        </p:nvSpPr>
        <p:spPr>
          <a:xfrm>
            <a:off x="10068266" y="4157493"/>
            <a:ext cx="8899184" cy="4773781"/>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nSpc>
                <a:spcPts val="3000"/>
              </a:lnSpc>
            </a:pPr>
            <a:r>
              <a:rPr lang="en-GB" sz="2200" b="1" dirty="0">
                <a:solidFill>
                  <a:srgbClr val="281F4A"/>
                </a:solidFill>
                <a:latin typeface="Poppins" pitchFamily="2" charset="77"/>
                <a:ea typeface="Roboto" panose="02000000000000000000" pitchFamily="2" charset="0"/>
                <a:cs typeface="Poppins" pitchFamily="2" charset="77"/>
              </a:rPr>
              <a:t>Using this presentation</a:t>
            </a:r>
            <a:br>
              <a:rPr lang="en-GB" sz="2200" b="1" dirty="0">
                <a:solidFill>
                  <a:srgbClr val="281F4A"/>
                </a:solidFill>
                <a:latin typeface="Poppins" pitchFamily="2" charset="77"/>
                <a:ea typeface="Roboto" panose="02000000000000000000" pitchFamily="2" charset="0"/>
                <a:cs typeface="Poppins" pitchFamily="2" charset="77"/>
              </a:rPr>
            </a:br>
            <a:r>
              <a:rPr lang="en-GB" sz="2200" dirty="0">
                <a:latin typeface="Poppins" pitchFamily="2" charset="77"/>
                <a:ea typeface="Roboto" panose="02000000000000000000" pitchFamily="2" charset="0"/>
                <a:cs typeface="Poppins" pitchFamily="2" charset="77"/>
              </a:rPr>
              <a:t>This presentation includes all the subject knowledge</a:t>
            </a:r>
            <a:br>
              <a:rPr lang="en-GB" sz="2200" dirty="0">
                <a:latin typeface="Poppins" pitchFamily="2" charset="77"/>
                <a:ea typeface="Roboto" panose="02000000000000000000" pitchFamily="2" charset="0"/>
                <a:cs typeface="Poppins" pitchFamily="2" charset="77"/>
              </a:rPr>
            </a:br>
            <a:r>
              <a:rPr lang="en-GB" sz="2200" dirty="0">
                <a:latin typeface="Poppins" pitchFamily="2" charset="77"/>
                <a:ea typeface="Roboto" panose="02000000000000000000" pitchFamily="2" charset="0"/>
                <a:cs typeface="Poppins" pitchFamily="2" charset="77"/>
              </a:rPr>
              <a:t>you’ll need to teach this topic with confidence. </a:t>
            </a:r>
          </a:p>
          <a:p>
            <a:pPr>
              <a:lnSpc>
                <a:spcPts val="3000"/>
              </a:lnSpc>
            </a:pPr>
            <a:endParaRPr lang="en-GB" sz="2200" b="1" dirty="0">
              <a:solidFill>
                <a:srgbClr val="281F4A"/>
              </a:solidFill>
              <a:latin typeface="Poppins" pitchFamily="2" charset="77"/>
              <a:ea typeface="Roboto" panose="02000000000000000000" pitchFamily="2" charset="0"/>
              <a:cs typeface="Poppins" pitchFamily="2" charset="77"/>
            </a:endParaRPr>
          </a:p>
          <a:p>
            <a:pPr>
              <a:lnSpc>
                <a:spcPts val="3000"/>
              </a:lnSpc>
            </a:pPr>
            <a:r>
              <a:rPr lang="en-GB" sz="2200" b="1" dirty="0">
                <a:solidFill>
                  <a:srgbClr val="281F4A"/>
                </a:solidFill>
                <a:latin typeface="Poppins" pitchFamily="2" charset="77"/>
                <a:ea typeface="Roboto" panose="02000000000000000000" pitchFamily="2" charset="0"/>
                <a:cs typeface="Poppins" pitchFamily="2" charset="77"/>
              </a:rPr>
              <a:t>Slides 2 to 8: </a:t>
            </a:r>
            <a:r>
              <a:rPr lang="en-GB" sz="2200" dirty="0">
                <a:latin typeface="Poppins" pitchFamily="2" charset="77"/>
                <a:ea typeface="Roboto" panose="02000000000000000000" pitchFamily="2" charset="0"/>
                <a:cs typeface="Poppins" pitchFamily="2" charset="77"/>
              </a:rPr>
              <a:t>Overview for teachers.</a:t>
            </a:r>
          </a:p>
          <a:p>
            <a:pPr marL="342900" indent="-342900">
              <a:lnSpc>
                <a:spcPts val="3000"/>
              </a:lnSpc>
              <a:buClr>
                <a:srgbClr val="27203E"/>
              </a:buClr>
              <a:buSzPct val="100000"/>
              <a:buFont typeface="Arial" panose="020B0604020202020204" pitchFamily="34" charset="0"/>
              <a:buChar char="•"/>
            </a:pPr>
            <a:r>
              <a:rPr lang="en-GB" sz="2200" i="1" dirty="0">
                <a:latin typeface="Poppins" pitchFamily="2" charset="77"/>
                <a:ea typeface="Roboto" panose="02000000000000000000" pitchFamily="2" charset="0"/>
                <a:cs typeface="Poppins" pitchFamily="2" charset="77"/>
              </a:rPr>
              <a:t>Hidden slides will not display in presentation mode.</a:t>
            </a:r>
            <a:endParaRPr lang="en-GB" sz="2200" b="1" dirty="0">
              <a:solidFill>
                <a:srgbClr val="281F4A"/>
              </a:solidFill>
              <a:latin typeface="Poppins" pitchFamily="2" charset="77"/>
              <a:ea typeface="Roboto" panose="02000000000000000000" pitchFamily="2" charset="0"/>
              <a:cs typeface="Poppins" pitchFamily="2" charset="77"/>
            </a:endParaRPr>
          </a:p>
          <a:p>
            <a:pPr>
              <a:lnSpc>
                <a:spcPts val="3000"/>
              </a:lnSpc>
            </a:pPr>
            <a:endParaRPr lang="en-GB" sz="2200" b="1" dirty="0">
              <a:solidFill>
                <a:srgbClr val="281F4A"/>
              </a:solidFill>
              <a:latin typeface="Poppins" pitchFamily="2" charset="77"/>
              <a:ea typeface="Roboto" panose="02000000000000000000" pitchFamily="2" charset="0"/>
              <a:cs typeface="Poppins" pitchFamily="2" charset="77"/>
            </a:endParaRPr>
          </a:p>
          <a:p>
            <a:pPr>
              <a:lnSpc>
                <a:spcPts val="3000"/>
              </a:lnSpc>
            </a:pPr>
            <a:r>
              <a:rPr lang="en-GB" sz="2200" b="1" dirty="0">
                <a:solidFill>
                  <a:srgbClr val="281F4A"/>
                </a:solidFill>
                <a:latin typeface="Poppins" pitchFamily="2" charset="77"/>
                <a:ea typeface="Roboto" panose="02000000000000000000" pitchFamily="2" charset="0"/>
                <a:cs typeface="Poppins" pitchFamily="2" charset="77"/>
              </a:rPr>
              <a:t>Slides 9 to 42: </a:t>
            </a:r>
            <a:r>
              <a:rPr lang="en-GB" sz="2200" dirty="0">
                <a:latin typeface="Poppins" pitchFamily="2" charset="77"/>
                <a:ea typeface="Roboto" panose="02000000000000000000" pitchFamily="2" charset="0"/>
                <a:cs typeface="Poppins" pitchFamily="2" charset="77"/>
              </a:rPr>
              <a:t>Slides to adapt and use with students. </a:t>
            </a:r>
          </a:p>
          <a:p>
            <a:pPr marL="342900" lvl="1" indent="-342900" fontAlgn="base">
              <a:lnSpc>
                <a:spcPts val="3000"/>
              </a:lnSpc>
              <a:buClr>
                <a:srgbClr val="27203E"/>
              </a:buClr>
              <a:buFont typeface="Arial" panose="020B0604020202020204" pitchFamily="34" charset="0"/>
              <a:buChar char="•"/>
            </a:pPr>
            <a:r>
              <a:rPr lang="en-GB" sz="2200" i="1" dirty="0">
                <a:latin typeface="Poppins" pitchFamily="2" charset="77"/>
                <a:ea typeface="Roboto" panose="02000000000000000000" pitchFamily="2" charset="0"/>
                <a:cs typeface="Poppins" pitchFamily="2" charset="77"/>
              </a:rPr>
              <a:t>Some slides have animation - view in presentation mode. </a:t>
            </a:r>
          </a:p>
          <a:p>
            <a:pPr marL="342900" lvl="1" indent="-342900" fontAlgn="base">
              <a:lnSpc>
                <a:spcPts val="3000"/>
              </a:lnSpc>
              <a:buClr>
                <a:srgbClr val="27203E"/>
              </a:buClr>
              <a:buFont typeface="Arial" panose="020B0604020202020204" pitchFamily="34" charset="0"/>
              <a:buChar char="•"/>
            </a:pPr>
            <a:r>
              <a:rPr lang="en-GB" sz="2200" i="1" dirty="0">
                <a:latin typeface="Poppins" pitchFamily="2" charset="77"/>
                <a:ea typeface="Roboto" panose="02000000000000000000" pitchFamily="2" charset="0"/>
                <a:cs typeface="Poppins" pitchFamily="2" charset="77"/>
              </a:rPr>
              <a:t>Slide notes contain further teacher guidance.</a:t>
            </a:r>
            <a:endParaRPr lang="en-US" sz="2200" dirty="0">
              <a:solidFill>
                <a:srgbClr val="281F4A"/>
              </a:solidFill>
              <a:latin typeface="Poppins" pitchFamily="2" charset="77"/>
              <a:ea typeface="Roboto" panose="02000000000000000000" pitchFamily="2" charset="0"/>
              <a:cs typeface="Poppins" pitchFamily="2" charset="77"/>
            </a:endParaRPr>
          </a:p>
        </p:txBody>
      </p:sp>
    </p:spTree>
    <p:extLst>
      <p:ext uri="{BB962C8B-B14F-4D97-AF65-F5344CB8AC3E}">
        <p14:creationId xmlns:p14="http://schemas.microsoft.com/office/powerpoint/2010/main" val="4265727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Could you work in robotics?</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Plenary</a:t>
            </a:r>
          </a:p>
        </p:txBody>
      </p:sp>
      <p:sp>
        <p:nvSpPr>
          <p:cNvPr id="27" name="Text Placeholder 2">
            <a:extLst>
              <a:ext uri="{FF2B5EF4-FFF2-40B4-BE49-F238E27FC236}">
                <a16:creationId xmlns:a16="http://schemas.microsoft.com/office/drawing/2014/main" id="{03D60E83-1ADD-2806-92B0-6C0C4F8AC55E}"/>
              </a:ext>
            </a:extLst>
          </p:cNvPr>
          <p:cNvSpPr txBox="1">
            <a:spLocks/>
          </p:cNvSpPr>
          <p:nvPr/>
        </p:nvSpPr>
        <p:spPr>
          <a:xfrm>
            <a:off x="744971" y="2759074"/>
            <a:ext cx="13282675" cy="1751104"/>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spcBef>
                <a:spcPts val="800"/>
              </a:spcBef>
              <a:spcAft>
                <a:spcPts val="500"/>
              </a:spcAft>
            </a:pPr>
            <a:r>
              <a:rPr lang="en-GB" sz="2200" b="1" dirty="0">
                <a:solidFill>
                  <a:srgbClr val="281F4A"/>
                </a:solidFill>
                <a:latin typeface="Poppins" pitchFamily="2" charset="77"/>
                <a:ea typeface="Roboto" panose="02000000000000000000" pitchFamily="2" charset="0"/>
                <a:cs typeface="Poppins" pitchFamily="2" charset="77"/>
              </a:rPr>
              <a:t>You can work in many different roles related to robotics, which are often well-paid.</a:t>
            </a:r>
          </a:p>
          <a:p>
            <a:pPr>
              <a:spcBef>
                <a:spcPts val="800"/>
              </a:spcBef>
              <a:spcAft>
                <a:spcPts val="500"/>
              </a:spcAft>
            </a:pPr>
            <a:r>
              <a:rPr lang="en-GB" sz="2200" dirty="0">
                <a:solidFill>
                  <a:srgbClr val="281F4A"/>
                </a:solidFill>
                <a:latin typeface="Poppins" pitchFamily="2" charset="77"/>
                <a:ea typeface="Roboto" panose="02000000000000000000" pitchFamily="2" charset="0"/>
                <a:cs typeface="Poppins" pitchFamily="2" charset="77"/>
              </a:rPr>
              <a:t>For a lot of these roles, creative thinking, and the skills you have used today will be helpful: communication, teamwork and problem solving. </a:t>
            </a:r>
          </a:p>
          <a:p>
            <a:pPr>
              <a:spcBef>
                <a:spcPts val="800"/>
              </a:spcBef>
              <a:spcAft>
                <a:spcPts val="500"/>
              </a:spcAft>
            </a:pPr>
            <a:endParaRPr lang="en-GB" sz="2200" b="1" dirty="0">
              <a:solidFill>
                <a:srgbClr val="281F4A"/>
              </a:solidFill>
              <a:latin typeface="Poppins" pitchFamily="2" charset="77"/>
              <a:ea typeface="Roboto" panose="02000000000000000000" pitchFamily="2" charset="0"/>
              <a:cs typeface="Poppins" pitchFamily="2" charset="77"/>
            </a:endParaRPr>
          </a:p>
        </p:txBody>
      </p:sp>
      <p:grpSp>
        <p:nvGrpSpPr>
          <p:cNvPr id="14" name="Group 13">
            <a:extLst>
              <a:ext uri="{FF2B5EF4-FFF2-40B4-BE49-F238E27FC236}">
                <a16:creationId xmlns:a16="http://schemas.microsoft.com/office/drawing/2014/main" id="{54BD1D2D-9EA9-5A10-BCF5-780A6FBF339B}"/>
              </a:ext>
            </a:extLst>
          </p:cNvPr>
          <p:cNvGrpSpPr/>
          <p:nvPr/>
        </p:nvGrpSpPr>
        <p:grpSpPr>
          <a:xfrm>
            <a:off x="1610704" y="5121275"/>
            <a:ext cx="16882692" cy="4037439"/>
            <a:chOff x="1735810" y="5180558"/>
            <a:chExt cx="16882692" cy="4037439"/>
          </a:xfrm>
        </p:grpSpPr>
        <p:sp>
          <p:nvSpPr>
            <p:cNvPr id="6" name="Rounded Rectangle 5">
              <a:extLst>
                <a:ext uri="{FF2B5EF4-FFF2-40B4-BE49-F238E27FC236}">
                  <a16:creationId xmlns:a16="http://schemas.microsoft.com/office/drawing/2014/main" id="{38E350B9-C42C-15A6-FDF2-648E5172901F}"/>
                </a:ext>
              </a:extLst>
            </p:cNvPr>
            <p:cNvSpPr/>
            <p:nvPr/>
          </p:nvSpPr>
          <p:spPr>
            <a:xfrm>
              <a:off x="10930215" y="5180558"/>
              <a:ext cx="3389035" cy="4030263"/>
            </a:xfrm>
            <a:prstGeom prst="roundRect">
              <a:avLst>
                <a:gd name="adj" fmla="val 0"/>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lnRef>
            <a:fillRef idx="1">
              <a:schemeClr val="lt1"/>
            </a:fillRef>
            <a:effectRef idx="0">
              <a:schemeClr val="accent1"/>
            </a:effectRef>
            <a:fontRef idx="minor">
              <a:schemeClr val="dk1"/>
            </a:fontRef>
          </p:style>
          <p:txBody>
            <a:bodyPr lIns="324000" tIns="324000" rIns="324000" bIns="324000" rtlCol="0" anchor="t" anchorCtr="0"/>
            <a:lstStyle/>
            <a:p>
              <a:pPr>
                <a:spcBef>
                  <a:spcPts val="800"/>
                </a:spcBef>
                <a:spcAft>
                  <a:spcPts val="500"/>
                </a:spcAft>
              </a:pP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 name="Rounded Rectangle 2">
              <a:extLst>
                <a:ext uri="{FF2B5EF4-FFF2-40B4-BE49-F238E27FC236}">
                  <a16:creationId xmlns:a16="http://schemas.microsoft.com/office/drawing/2014/main" id="{8D065FA0-3A62-84B4-DF86-08ABF2432E34}"/>
                </a:ext>
              </a:extLst>
            </p:cNvPr>
            <p:cNvSpPr/>
            <p:nvPr/>
          </p:nvSpPr>
          <p:spPr>
            <a:xfrm>
              <a:off x="1735810" y="5180559"/>
              <a:ext cx="3744240" cy="4037438"/>
            </a:xfrm>
            <a:prstGeom prst="roundRect">
              <a:avLst>
                <a:gd name="adj" fmla="val 0"/>
              </a:avLst>
            </a:prstGeom>
            <a:solidFill>
              <a:srgbClr val="FEC7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sp>
          <p:nvSpPr>
            <p:cNvPr id="4" name="Rounded Rectangle 3">
              <a:extLst>
                <a:ext uri="{FF2B5EF4-FFF2-40B4-BE49-F238E27FC236}">
                  <a16:creationId xmlns:a16="http://schemas.microsoft.com/office/drawing/2014/main" id="{3D98D369-97D9-E270-4955-2367ED281875}"/>
                </a:ext>
              </a:extLst>
            </p:cNvPr>
            <p:cNvSpPr/>
            <p:nvPr/>
          </p:nvSpPr>
          <p:spPr>
            <a:xfrm>
              <a:off x="5480050" y="5180558"/>
              <a:ext cx="5452496" cy="4030263"/>
            </a:xfrm>
            <a:prstGeom prst="roundRect">
              <a:avLst>
                <a:gd name="adj" fmla="val 0"/>
              </a:avLst>
            </a:prstGeom>
            <a:solidFill>
              <a:srgbClr val="14ED99"/>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F6023EB4-8D00-131F-9C49-548A30F77955}"/>
                </a:ext>
              </a:extLst>
            </p:cNvPr>
            <p:cNvSpPr/>
            <p:nvPr/>
          </p:nvSpPr>
          <p:spPr>
            <a:xfrm>
              <a:off x="1735811" y="5191325"/>
              <a:ext cx="3744239" cy="400157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800"/>
                </a:spcAft>
              </a:pPr>
              <a:r>
                <a:rPr lang="en-GB" sz="2100" b="1" i="1" dirty="0">
                  <a:solidFill>
                    <a:srgbClr val="26213F"/>
                  </a:solidFill>
                  <a:latin typeface="Poppins" pitchFamily="2" charset="77"/>
                  <a:ea typeface="Roboto" panose="02000000000000000000" pitchFamily="2" charset="0"/>
                  <a:cs typeface="Poppins" pitchFamily="2" charset="77"/>
                </a:rPr>
                <a:t>Research</a:t>
              </a:r>
            </a:p>
            <a:p>
              <a:pPr algn="ctr">
                <a:lnSpc>
                  <a:spcPts val="2400"/>
                </a:lnSpc>
                <a:spcAft>
                  <a:spcPts val="800"/>
                </a:spcAft>
              </a:pPr>
              <a:r>
                <a:rPr lang="en-GB" sz="2100" b="1" i="1" dirty="0">
                  <a:solidFill>
                    <a:srgbClr val="26213F"/>
                  </a:solidFill>
                  <a:latin typeface="Poppins" pitchFamily="2" charset="77"/>
                  <a:ea typeface="Roboto" panose="02000000000000000000" pitchFamily="2" charset="0"/>
                  <a:cs typeface="Poppins" pitchFamily="2" charset="77"/>
                </a:rPr>
                <a:t>Hardware and mechanics</a:t>
              </a:r>
            </a:p>
            <a:p>
              <a:pPr algn="ctr">
                <a:lnSpc>
                  <a:spcPts val="2400"/>
                </a:lnSpc>
                <a:spcAft>
                  <a:spcPts val="800"/>
                </a:spcAft>
              </a:pPr>
              <a:r>
                <a:rPr lang="en-GB" sz="2100" b="1" i="1" dirty="0">
                  <a:solidFill>
                    <a:srgbClr val="26213F"/>
                  </a:solidFill>
                  <a:latin typeface="Poppins" pitchFamily="2" charset="77"/>
                  <a:ea typeface="Roboto" panose="02000000000000000000" pitchFamily="2" charset="0"/>
                  <a:cs typeface="Poppins" pitchFamily="2" charset="77"/>
                </a:rPr>
                <a:t>Operations</a:t>
              </a:r>
            </a:p>
            <a:p>
              <a:pPr algn="ctr">
                <a:lnSpc>
                  <a:spcPts val="2400"/>
                </a:lnSpc>
                <a:spcAft>
                  <a:spcPts val="800"/>
                </a:spcAft>
              </a:pPr>
              <a:r>
                <a:rPr lang="en-GB" sz="2100" b="1" i="1" dirty="0">
                  <a:solidFill>
                    <a:srgbClr val="26213F"/>
                  </a:solidFill>
                  <a:latin typeface="Poppins" pitchFamily="2" charset="77"/>
                  <a:ea typeface="Roboto" panose="02000000000000000000" pitchFamily="2" charset="0"/>
                  <a:cs typeface="Poppins" pitchFamily="2" charset="77"/>
                </a:rPr>
                <a:t>Design </a:t>
              </a:r>
            </a:p>
            <a:p>
              <a:pPr algn="ctr">
                <a:lnSpc>
                  <a:spcPts val="2400"/>
                </a:lnSpc>
                <a:spcAft>
                  <a:spcPts val="800"/>
                </a:spcAft>
              </a:pPr>
              <a:r>
                <a:rPr lang="en-GB" sz="2100" b="1" i="1" dirty="0">
                  <a:solidFill>
                    <a:srgbClr val="26213F"/>
                  </a:solidFill>
                  <a:latin typeface="Poppins" pitchFamily="2" charset="77"/>
                  <a:ea typeface="Roboto" panose="02000000000000000000" pitchFamily="2" charset="0"/>
                  <a:cs typeface="Poppins" pitchFamily="2" charset="77"/>
                </a:rPr>
                <a:t>Software and AI</a:t>
              </a:r>
            </a:p>
            <a:p>
              <a:pPr algn="ctr">
                <a:lnSpc>
                  <a:spcPts val="2400"/>
                </a:lnSpc>
                <a:spcAft>
                  <a:spcPts val="800"/>
                </a:spcAft>
              </a:pPr>
              <a:r>
                <a:rPr lang="en-GB" sz="2100" b="1" i="1" dirty="0">
                  <a:solidFill>
                    <a:srgbClr val="26213F"/>
                  </a:solidFill>
                  <a:latin typeface="Poppins" pitchFamily="2" charset="77"/>
                  <a:ea typeface="Roboto" panose="02000000000000000000" pitchFamily="2" charset="0"/>
                  <a:cs typeface="Poppins" pitchFamily="2" charset="77"/>
                </a:rPr>
                <a:t>Technician</a:t>
              </a:r>
              <a:endParaRPr lang="en-US" sz="2100" b="1" i="1" dirty="0">
                <a:solidFill>
                  <a:srgbClr val="26213F"/>
                </a:solidFill>
                <a:latin typeface="Poppins" pitchFamily="2" charset="77"/>
                <a:cs typeface="Poppins" pitchFamily="2" charset="77"/>
              </a:endParaRPr>
            </a:p>
          </p:txBody>
        </p:sp>
        <p:sp>
          <p:nvSpPr>
            <p:cNvPr id="11" name="Rounded Rectangle 10">
              <a:extLst>
                <a:ext uri="{FF2B5EF4-FFF2-40B4-BE49-F238E27FC236}">
                  <a16:creationId xmlns:a16="http://schemas.microsoft.com/office/drawing/2014/main" id="{999184B0-3F4A-8E62-A9FA-E15430DD9FA7}"/>
                </a:ext>
              </a:extLst>
            </p:cNvPr>
            <p:cNvSpPr/>
            <p:nvPr/>
          </p:nvSpPr>
          <p:spPr>
            <a:xfrm>
              <a:off x="5974837" y="5180558"/>
              <a:ext cx="4460592" cy="400157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100" b="1" i="1" dirty="0">
                  <a:solidFill>
                    <a:schemeClr val="bg1"/>
                  </a:solidFill>
                  <a:latin typeface="Poppins" pitchFamily="2" charset="77"/>
                  <a:ea typeface="Roboto" panose="02000000000000000000" pitchFamily="2" charset="0"/>
                  <a:cs typeface="Poppins" pitchFamily="2" charset="77"/>
                </a:rPr>
                <a:t>As well as skills,</a:t>
              </a:r>
              <a:br>
                <a:rPr lang="en-GB" sz="2100" b="1" i="1" dirty="0">
                  <a:solidFill>
                    <a:schemeClr val="bg1"/>
                  </a:solidFill>
                  <a:latin typeface="Poppins" pitchFamily="2" charset="77"/>
                  <a:ea typeface="Roboto" panose="02000000000000000000" pitchFamily="2" charset="0"/>
                  <a:cs typeface="Poppins" pitchFamily="2" charset="77"/>
                </a:rPr>
              </a:br>
              <a:r>
                <a:rPr lang="en-GB" sz="2100" b="1" i="1" dirty="0">
                  <a:solidFill>
                    <a:schemeClr val="bg1"/>
                  </a:solidFill>
                  <a:latin typeface="Poppins" pitchFamily="2" charset="77"/>
                  <a:ea typeface="Roboto" panose="02000000000000000000" pitchFamily="2" charset="0"/>
                  <a:cs typeface="Poppins" pitchFamily="2" charset="77"/>
                </a:rPr>
                <a:t>you’ll also need knowledge. </a:t>
              </a:r>
            </a:p>
            <a:p>
              <a:pPr algn="ctr">
                <a:lnSpc>
                  <a:spcPts val="2400"/>
                </a:lnSpc>
              </a:pPr>
              <a:r>
                <a:rPr lang="en-GB" sz="2100" i="1" dirty="0">
                  <a:solidFill>
                    <a:schemeClr val="bg1"/>
                  </a:solidFill>
                  <a:latin typeface="Poppins" pitchFamily="2" charset="77"/>
                  <a:ea typeface="Roboto" panose="02000000000000000000" pitchFamily="2" charset="0"/>
                  <a:cs typeface="Poppins" pitchFamily="2" charset="77"/>
                </a:rPr>
                <a:t>Studying Computing,</a:t>
              </a:r>
              <a:br>
                <a:rPr lang="en-GB" sz="2100" i="1" dirty="0">
                  <a:solidFill>
                    <a:schemeClr val="bg1"/>
                  </a:solidFill>
                  <a:latin typeface="Poppins" pitchFamily="2" charset="77"/>
                  <a:ea typeface="Roboto" panose="02000000000000000000" pitchFamily="2" charset="0"/>
                  <a:cs typeface="Poppins" pitchFamily="2" charset="77"/>
                </a:rPr>
              </a:br>
              <a:r>
                <a:rPr lang="en-GB" sz="2100" i="1" dirty="0">
                  <a:solidFill>
                    <a:schemeClr val="bg1"/>
                  </a:solidFill>
                  <a:latin typeface="Poppins" pitchFamily="2" charset="77"/>
                  <a:ea typeface="Roboto" panose="02000000000000000000" pitchFamily="2" charset="0"/>
                  <a:cs typeface="Poppins" pitchFamily="2" charset="77"/>
                </a:rPr>
                <a:t>Maths and Design and Technology and Physics now</a:t>
              </a:r>
              <a:br>
                <a:rPr lang="en-GB" sz="2100" i="1" dirty="0">
                  <a:solidFill>
                    <a:schemeClr val="bg1"/>
                  </a:solidFill>
                  <a:latin typeface="Poppins" pitchFamily="2" charset="77"/>
                  <a:ea typeface="Roboto" panose="02000000000000000000" pitchFamily="2" charset="0"/>
                  <a:cs typeface="Poppins" pitchFamily="2" charset="77"/>
                </a:rPr>
              </a:br>
              <a:r>
                <a:rPr lang="en-GB" sz="2100" i="1" dirty="0">
                  <a:solidFill>
                    <a:schemeClr val="bg1"/>
                  </a:solidFill>
                  <a:latin typeface="Poppins" pitchFamily="2" charset="77"/>
                  <a:ea typeface="Roboto" panose="02000000000000000000" pitchFamily="2" charset="0"/>
                  <a:cs typeface="Poppins" pitchFamily="2" charset="77"/>
                </a:rPr>
                <a:t>will help keep your options</a:t>
              </a:r>
              <a:br>
                <a:rPr lang="en-GB" sz="2100" i="1" dirty="0">
                  <a:solidFill>
                    <a:schemeClr val="bg1"/>
                  </a:solidFill>
                  <a:latin typeface="Poppins" pitchFamily="2" charset="77"/>
                  <a:ea typeface="Roboto" panose="02000000000000000000" pitchFamily="2" charset="0"/>
                  <a:cs typeface="Poppins" pitchFamily="2" charset="77"/>
                </a:rPr>
              </a:br>
              <a:r>
                <a:rPr lang="en-GB" sz="2100" i="1" dirty="0">
                  <a:solidFill>
                    <a:schemeClr val="bg1"/>
                  </a:solidFill>
                  <a:latin typeface="Poppins" pitchFamily="2" charset="77"/>
                  <a:ea typeface="Roboto" panose="02000000000000000000" pitchFamily="2" charset="0"/>
                  <a:cs typeface="Poppins" pitchFamily="2" charset="77"/>
                </a:rPr>
                <a:t>open for a career in</a:t>
              </a:r>
              <a:br>
                <a:rPr lang="en-GB" sz="2100" i="1" dirty="0">
                  <a:solidFill>
                    <a:schemeClr val="bg1"/>
                  </a:solidFill>
                  <a:latin typeface="Poppins" pitchFamily="2" charset="77"/>
                  <a:ea typeface="Roboto" panose="02000000000000000000" pitchFamily="2" charset="0"/>
                  <a:cs typeface="Poppins" pitchFamily="2" charset="77"/>
                </a:rPr>
              </a:br>
              <a:r>
                <a:rPr lang="en-GB" sz="2100" i="1" dirty="0">
                  <a:solidFill>
                    <a:schemeClr val="bg1"/>
                  </a:solidFill>
                  <a:latin typeface="Poppins" pitchFamily="2" charset="77"/>
                  <a:ea typeface="Roboto" panose="02000000000000000000" pitchFamily="2" charset="0"/>
                  <a:cs typeface="Poppins" pitchFamily="2" charset="77"/>
                </a:rPr>
                <a:t>robotics engineering.</a:t>
              </a:r>
            </a:p>
          </p:txBody>
        </p:sp>
        <p:sp>
          <p:nvSpPr>
            <p:cNvPr id="12" name="Rounded Rectangle 11">
              <a:extLst>
                <a:ext uri="{FF2B5EF4-FFF2-40B4-BE49-F238E27FC236}">
                  <a16:creationId xmlns:a16="http://schemas.microsoft.com/office/drawing/2014/main" id="{0667B726-8264-5174-78D0-D446FF69705D}"/>
                </a:ext>
              </a:extLst>
            </p:cNvPr>
            <p:cNvSpPr/>
            <p:nvPr/>
          </p:nvSpPr>
          <p:spPr>
            <a:xfrm>
              <a:off x="14318172" y="5180558"/>
              <a:ext cx="4300330" cy="4030263"/>
            </a:xfrm>
            <a:prstGeom prst="roundRect">
              <a:avLst>
                <a:gd name="adj" fmla="val 0"/>
              </a:avLst>
            </a:prstGeom>
            <a:solidFill>
              <a:srgbClr val="27203E"/>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6690B943-E5FE-7066-6A24-237D3E557EB0}"/>
                </a:ext>
              </a:extLst>
            </p:cNvPr>
            <p:cNvSpPr/>
            <p:nvPr/>
          </p:nvSpPr>
          <p:spPr>
            <a:xfrm>
              <a:off x="14528466" y="5180558"/>
              <a:ext cx="3918508" cy="400157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100" b="1" i="1" dirty="0">
                  <a:solidFill>
                    <a:schemeClr val="bg1"/>
                  </a:solidFill>
                  <a:latin typeface="Poppins" pitchFamily="2" charset="77"/>
                  <a:ea typeface="Roboto" panose="02000000000000000000" pitchFamily="2" charset="0"/>
                  <a:cs typeface="Poppins" pitchFamily="2" charset="77"/>
                </a:rPr>
                <a:t>Engineer top tip:</a:t>
              </a:r>
            </a:p>
            <a:p>
              <a:pPr algn="ctr">
                <a:lnSpc>
                  <a:spcPts val="2400"/>
                </a:lnSpc>
              </a:pPr>
              <a:r>
                <a:rPr lang="en-GB" sz="2100" i="1" dirty="0">
                  <a:solidFill>
                    <a:schemeClr val="bg1"/>
                  </a:solidFill>
                  <a:latin typeface="Poppins" pitchFamily="2" charset="77"/>
                  <a:ea typeface="Roboto" panose="02000000000000000000" pitchFamily="2" charset="0"/>
                  <a:cs typeface="Poppins" pitchFamily="2" charset="77"/>
                </a:rPr>
                <a:t>There are many</a:t>
              </a:r>
              <a:br>
                <a:rPr lang="en-GB" sz="2100" i="1" dirty="0">
                  <a:solidFill>
                    <a:schemeClr val="bg1"/>
                  </a:solidFill>
                  <a:latin typeface="Poppins" pitchFamily="2" charset="77"/>
                  <a:ea typeface="Roboto" panose="02000000000000000000" pitchFamily="2" charset="0"/>
                  <a:cs typeface="Poppins" pitchFamily="2" charset="77"/>
                </a:rPr>
              </a:br>
              <a:r>
                <a:rPr lang="en-GB" sz="2100" i="1" dirty="0">
                  <a:solidFill>
                    <a:schemeClr val="bg1"/>
                  </a:solidFill>
                  <a:latin typeface="Poppins" pitchFamily="2" charset="77"/>
                  <a:ea typeface="Roboto" panose="02000000000000000000" pitchFamily="2" charset="0"/>
                  <a:cs typeface="Poppins" pitchFamily="2" charset="77"/>
                </a:rPr>
                <a:t>routes into engineering</a:t>
              </a:r>
              <a:br>
                <a:rPr lang="en-GB" sz="2100" i="1" dirty="0">
                  <a:solidFill>
                    <a:schemeClr val="bg1"/>
                  </a:solidFill>
                  <a:latin typeface="Poppins" pitchFamily="2" charset="77"/>
                  <a:ea typeface="Roboto" panose="02000000000000000000" pitchFamily="2" charset="0"/>
                  <a:cs typeface="Poppins" pitchFamily="2" charset="77"/>
                </a:rPr>
              </a:br>
              <a:r>
                <a:rPr lang="en-GB" sz="2100" i="1" dirty="0">
                  <a:solidFill>
                    <a:schemeClr val="bg1"/>
                  </a:solidFill>
                  <a:latin typeface="Poppins" pitchFamily="2" charset="77"/>
                  <a:ea typeface="Roboto" panose="02000000000000000000" pitchFamily="2" charset="0"/>
                  <a:cs typeface="Poppins" pitchFamily="2" charset="77"/>
                </a:rPr>
                <a:t>- T Levels, A Levels, Apprenticeships</a:t>
              </a:r>
              <a:br>
                <a:rPr lang="en-GB" sz="2100" i="1" dirty="0">
                  <a:solidFill>
                    <a:schemeClr val="bg1"/>
                  </a:solidFill>
                  <a:latin typeface="Poppins" pitchFamily="2" charset="77"/>
                  <a:ea typeface="Roboto" panose="02000000000000000000" pitchFamily="2" charset="0"/>
                  <a:cs typeface="Poppins" pitchFamily="2" charset="77"/>
                </a:rPr>
              </a:br>
              <a:r>
                <a:rPr lang="en-GB" sz="2100" i="1" dirty="0">
                  <a:solidFill>
                    <a:schemeClr val="bg1"/>
                  </a:solidFill>
                  <a:latin typeface="Poppins" pitchFamily="2" charset="77"/>
                  <a:ea typeface="Roboto" panose="02000000000000000000" pitchFamily="2" charset="0"/>
                  <a:cs typeface="Poppins" pitchFamily="2" charset="77"/>
                </a:rPr>
                <a:t>- you don’t always</a:t>
              </a:r>
              <a:br>
                <a:rPr lang="en-GB" sz="2100" i="1" dirty="0">
                  <a:solidFill>
                    <a:schemeClr val="bg1"/>
                  </a:solidFill>
                  <a:latin typeface="Poppins" pitchFamily="2" charset="77"/>
                  <a:ea typeface="Roboto" panose="02000000000000000000" pitchFamily="2" charset="0"/>
                  <a:cs typeface="Poppins" pitchFamily="2" charset="77"/>
                </a:rPr>
              </a:br>
              <a:r>
                <a:rPr lang="en-GB" sz="2100" i="1" dirty="0">
                  <a:solidFill>
                    <a:schemeClr val="bg1"/>
                  </a:solidFill>
                  <a:latin typeface="Poppins" pitchFamily="2" charset="77"/>
                  <a:ea typeface="Roboto" panose="02000000000000000000" pitchFamily="2" charset="0"/>
                  <a:cs typeface="Poppins" pitchFamily="2" charset="77"/>
                </a:rPr>
                <a:t>need a degree. </a:t>
              </a:r>
            </a:p>
          </p:txBody>
        </p:sp>
      </p:grpSp>
    </p:spTree>
    <p:extLst>
      <p:ext uri="{BB962C8B-B14F-4D97-AF65-F5344CB8AC3E}">
        <p14:creationId xmlns:p14="http://schemas.microsoft.com/office/powerpoint/2010/main" val="2530404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Women in Robotics and Engineering</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Plenary</a:t>
            </a:r>
          </a:p>
        </p:txBody>
      </p:sp>
      <p:grpSp>
        <p:nvGrpSpPr>
          <p:cNvPr id="27" name="Group 26">
            <a:extLst>
              <a:ext uri="{FF2B5EF4-FFF2-40B4-BE49-F238E27FC236}">
                <a16:creationId xmlns:a16="http://schemas.microsoft.com/office/drawing/2014/main" id="{ED950A2F-A5F6-D798-90DC-B395FCC65463}"/>
              </a:ext>
            </a:extLst>
          </p:cNvPr>
          <p:cNvGrpSpPr/>
          <p:nvPr/>
        </p:nvGrpSpPr>
        <p:grpSpPr>
          <a:xfrm>
            <a:off x="1581133" y="3749675"/>
            <a:ext cx="16941835" cy="5054414"/>
            <a:chOff x="1453150" y="3673473"/>
            <a:chExt cx="16941835" cy="5054414"/>
          </a:xfrm>
        </p:grpSpPr>
        <p:sp>
          <p:nvSpPr>
            <p:cNvPr id="11" name="Rounded Rectangle 10">
              <a:extLst>
                <a:ext uri="{FF2B5EF4-FFF2-40B4-BE49-F238E27FC236}">
                  <a16:creationId xmlns:a16="http://schemas.microsoft.com/office/drawing/2014/main" id="{09AC3601-E261-3CE2-9888-0F0F67983EAD}"/>
                </a:ext>
              </a:extLst>
            </p:cNvPr>
            <p:cNvSpPr/>
            <p:nvPr/>
          </p:nvSpPr>
          <p:spPr>
            <a:xfrm>
              <a:off x="15552319" y="3673473"/>
              <a:ext cx="2842666" cy="5054412"/>
            </a:xfrm>
            <a:prstGeom prst="roundRect">
              <a:avLst>
                <a:gd name="adj" fmla="val 0"/>
              </a:avLst>
            </a:prstGeom>
            <a:blipFill>
              <a:blip r:embed="rId3" cstate="email">
                <a:extLst>
                  <a:ext uri="{28A0092B-C50C-407E-A947-70E740481C1C}">
                    <a14:useLocalDpi xmlns:a14="http://schemas.microsoft.com/office/drawing/2010/main"/>
                  </a:ext>
                </a:extLst>
              </a:blip>
              <a:stretch>
                <a:fillRect l="-38388" r="-13574"/>
              </a:stretch>
            </a:blipFill>
            <a:ln>
              <a:noFill/>
            </a:ln>
          </p:spPr>
          <p:style>
            <a:lnRef idx="2">
              <a:schemeClr val="accent1"/>
            </a:lnRef>
            <a:fillRef idx="1">
              <a:schemeClr val="lt1"/>
            </a:fillRef>
            <a:effectRef idx="0">
              <a:schemeClr val="accent1"/>
            </a:effectRef>
            <a:fontRef idx="minor">
              <a:schemeClr val="dk1"/>
            </a:fontRef>
          </p:style>
          <p:txBody>
            <a:bodyPr lIns="324000" tIns="324000" rIns="324000" bIns="324000" rtlCol="0" anchor="t" anchorCtr="0"/>
            <a:lstStyle/>
            <a:p>
              <a:pPr>
                <a:spcBef>
                  <a:spcPts val="800"/>
                </a:spcBef>
                <a:spcAft>
                  <a:spcPts val="500"/>
                </a:spcAft>
              </a:pP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 name="Rounded Rectangle 3">
              <a:extLst>
                <a:ext uri="{FF2B5EF4-FFF2-40B4-BE49-F238E27FC236}">
                  <a16:creationId xmlns:a16="http://schemas.microsoft.com/office/drawing/2014/main" id="{0C6A34A1-17EB-5E3C-7F94-991DB55FC54B}"/>
                </a:ext>
              </a:extLst>
            </p:cNvPr>
            <p:cNvSpPr/>
            <p:nvPr/>
          </p:nvSpPr>
          <p:spPr>
            <a:xfrm>
              <a:off x="7200246" y="3673475"/>
              <a:ext cx="3784582" cy="5054412"/>
            </a:xfrm>
            <a:prstGeom prst="roundRect">
              <a:avLst>
                <a:gd name="adj" fmla="val 0"/>
              </a:avLst>
            </a:prstGeom>
            <a:blipFill>
              <a:blip r:embed="rId4">
                <a:extLst>
                  <a:ext uri="{28A0092B-C50C-407E-A947-70E740481C1C}">
                    <a14:useLocalDpi xmlns:a14="http://schemas.microsoft.com/office/drawing/2010/main" val="0"/>
                  </a:ext>
                </a:extLst>
              </a:blip>
              <a:stretch>
                <a:fillRect l="1" r="-7902"/>
              </a:stretch>
            </a:blipFill>
            <a:ln>
              <a:noFill/>
            </a:ln>
          </p:spPr>
          <p:style>
            <a:lnRef idx="2">
              <a:schemeClr val="accent1"/>
            </a:lnRef>
            <a:fillRef idx="1">
              <a:schemeClr val="lt1"/>
            </a:fillRef>
            <a:effectRef idx="0">
              <a:schemeClr val="accent1"/>
            </a:effectRef>
            <a:fontRef idx="minor">
              <a:schemeClr val="dk1"/>
            </a:fontRef>
          </p:style>
          <p:txBody>
            <a:bodyPr lIns="324000" tIns="324000" rIns="324000" bIns="324000" rtlCol="0" anchor="t" anchorCtr="0"/>
            <a:lstStyle/>
            <a:p>
              <a:pPr>
                <a:spcBef>
                  <a:spcPts val="800"/>
                </a:spcBef>
                <a:spcAft>
                  <a:spcPts val="500"/>
                </a:spcAft>
              </a:pP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6" name="Rounded Rectangle 5">
              <a:extLst>
                <a:ext uri="{FF2B5EF4-FFF2-40B4-BE49-F238E27FC236}">
                  <a16:creationId xmlns:a16="http://schemas.microsoft.com/office/drawing/2014/main" id="{C9391D78-867B-7969-665D-29BBD0C6816D}"/>
                </a:ext>
              </a:extLst>
            </p:cNvPr>
            <p:cNvSpPr/>
            <p:nvPr/>
          </p:nvSpPr>
          <p:spPr>
            <a:xfrm>
              <a:off x="1453150" y="3673475"/>
              <a:ext cx="5749426" cy="5054412"/>
            </a:xfrm>
            <a:prstGeom prst="roundRect">
              <a:avLst>
                <a:gd name="adj" fmla="val 0"/>
              </a:avLst>
            </a:prstGeom>
            <a:solidFill>
              <a:srgbClr val="FEC7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45C87CA3-DE7F-C258-A963-63895C586881}"/>
                </a:ext>
              </a:extLst>
            </p:cNvPr>
            <p:cNvSpPr/>
            <p:nvPr/>
          </p:nvSpPr>
          <p:spPr>
            <a:xfrm>
              <a:off x="1788447" y="3931462"/>
              <a:ext cx="5078831" cy="4767731"/>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100" b="1" i="1" dirty="0" err="1">
                  <a:solidFill>
                    <a:srgbClr val="26213F"/>
                  </a:solidFill>
                  <a:latin typeface="Poppins" pitchFamily="2" charset="77"/>
                  <a:ea typeface="Roboto" panose="02000000000000000000" pitchFamily="2" charset="0"/>
                  <a:cs typeface="Poppins" pitchFamily="2" charset="77"/>
                </a:rPr>
                <a:t>Ayve</a:t>
              </a:r>
              <a:r>
                <a:rPr lang="en-GB" sz="2100" b="1" i="1" dirty="0">
                  <a:solidFill>
                    <a:srgbClr val="26213F"/>
                  </a:solidFill>
                  <a:latin typeface="Poppins" pitchFamily="2" charset="77"/>
                  <a:ea typeface="Roboto" panose="02000000000000000000" pitchFamily="2" charset="0"/>
                  <a:cs typeface="Poppins" pitchFamily="2" charset="77"/>
                </a:rPr>
                <a:t> </a:t>
              </a:r>
              <a:r>
                <a:rPr lang="en-GB" sz="2100" b="1" i="1" dirty="0" err="1">
                  <a:solidFill>
                    <a:srgbClr val="26213F"/>
                  </a:solidFill>
                  <a:latin typeface="Poppins" pitchFamily="2" charset="77"/>
                  <a:ea typeface="Roboto" panose="02000000000000000000" pitchFamily="2" charset="0"/>
                  <a:cs typeface="Poppins" pitchFamily="2" charset="77"/>
                </a:rPr>
                <a:t>Couloute</a:t>
              </a:r>
              <a:r>
                <a:rPr lang="en-GB" sz="2100" b="1" i="1" dirty="0">
                  <a:solidFill>
                    <a:srgbClr val="26213F"/>
                  </a:solidFill>
                  <a:latin typeface="Poppins" pitchFamily="2" charset="77"/>
                  <a:ea typeface="Roboto" panose="02000000000000000000" pitchFamily="2" charset="0"/>
                  <a:cs typeface="Poppins" pitchFamily="2" charset="77"/>
                </a:rPr>
                <a:t> </a:t>
              </a:r>
              <a:r>
                <a:rPr lang="en-GB" sz="2100" i="1" dirty="0">
                  <a:solidFill>
                    <a:srgbClr val="26213F"/>
                  </a:solidFill>
                  <a:latin typeface="Poppins" pitchFamily="2" charset="77"/>
                  <a:ea typeface="Roboto" panose="02000000000000000000" pitchFamily="2" charset="0"/>
                  <a:cs typeface="Poppins" pitchFamily="2" charset="77"/>
                </a:rPr>
                <a:t>is a teenage</a:t>
              </a:r>
              <a:br>
                <a:rPr lang="en-GB" sz="2100" i="1" dirty="0">
                  <a:solidFill>
                    <a:srgbClr val="26213F"/>
                  </a:solidFill>
                  <a:latin typeface="Poppins" pitchFamily="2" charset="77"/>
                  <a:ea typeface="Roboto" panose="02000000000000000000" pitchFamily="2" charset="0"/>
                  <a:cs typeface="Poppins" pitchFamily="2" charset="77"/>
                </a:rPr>
              </a:br>
              <a:r>
                <a:rPr lang="en-GB" sz="2100" i="1" dirty="0">
                  <a:solidFill>
                    <a:srgbClr val="26213F"/>
                  </a:solidFill>
                  <a:latin typeface="Poppins" pitchFamily="2" charset="77"/>
                  <a:ea typeface="Roboto" panose="02000000000000000000" pitchFamily="2" charset="0"/>
                  <a:cs typeface="Poppins" pitchFamily="2" charset="77"/>
                </a:rPr>
                <a:t>girl from London, who founded </a:t>
              </a:r>
              <a:r>
                <a:rPr lang="en-GB" sz="2100" b="1" i="1" dirty="0">
                  <a:solidFill>
                    <a:srgbClr val="26213F"/>
                  </a:solidFill>
                  <a:latin typeface="Poppins" pitchFamily="2" charset="77"/>
                  <a:ea typeface="Roboto" panose="02000000000000000000" pitchFamily="2" charset="0"/>
                  <a:cs typeface="Poppins" pitchFamily="2" charset="77"/>
                </a:rPr>
                <a:t>'Girls into Coding' </a:t>
              </a:r>
              <a:r>
                <a:rPr lang="en-GB" sz="2100" i="1" dirty="0">
                  <a:solidFill>
                    <a:srgbClr val="26213F"/>
                  </a:solidFill>
                  <a:latin typeface="Poppins" pitchFamily="2" charset="77"/>
                  <a:ea typeface="Roboto" panose="02000000000000000000" pitchFamily="2" charset="0"/>
                  <a:cs typeface="Poppins" pitchFamily="2" charset="77"/>
                </a:rPr>
                <a:t>with her mum after becoming interested in coding and robotics aged 7.</a:t>
              </a:r>
            </a:p>
            <a:p>
              <a:pPr algn="ctr">
                <a:lnSpc>
                  <a:spcPts val="2400"/>
                </a:lnSpc>
                <a:spcAft>
                  <a:spcPts val="1000"/>
                </a:spcAft>
              </a:pPr>
              <a:r>
                <a:rPr lang="en-GB" sz="2100" i="1" dirty="0">
                  <a:solidFill>
                    <a:srgbClr val="26213F"/>
                  </a:solidFill>
                  <a:latin typeface="Poppins" pitchFamily="2" charset="77"/>
                  <a:ea typeface="Roboto" panose="02000000000000000000" pitchFamily="2" charset="0"/>
                  <a:cs typeface="Poppins" pitchFamily="2" charset="77"/>
                </a:rPr>
                <a:t> She runs regular </a:t>
              </a:r>
              <a:r>
                <a:rPr lang="en-GB" sz="2100" b="1" i="1" dirty="0">
                  <a:solidFill>
                    <a:srgbClr val="26213F"/>
                  </a:solidFill>
                  <a:latin typeface="Poppins" pitchFamily="2" charset="77"/>
                  <a:ea typeface="Roboto" panose="02000000000000000000" pitchFamily="2" charset="0"/>
                  <a:cs typeface="Poppins" pitchFamily="2" charset="77"/>
                </a:rPr>
                <a:t>coding and robotics workshops</a:t>
              </a:r>
              <a:r>
                <a:rPr lang="en-GB" sz="2100" i="1" dirty="0">
                  <a:solidFill>
                    <a:srgbClr val="26213F"/>
                  </a:solidFill>
                  <a:latin typeface="Poppins" pitchFamily="2" charset="77"/>
                  <a:ea typeface="Roboto" panose="02000000000000000000" pitchFamily="2" charset="0"/>
                  <a:cs typeface="Poppins" pitchFamily="2" charset="77"/>
                </a:rPr>
                <a:t> at schools and universities, and wants to get more girls involved in STEM!</a:t>
              </a:r>
            </a:p>
          </p:txBody>
        </p:sp>
        <p:sp>
          <p:nvSpPr>
            <p:cNvPr id="15" name="Rounded Rectangle 14">
              <a:extLst>
                <a:ext uri="{FF2B5EF4-FFF2-40B4-BE49-F238E27FC236}">
                  <a16:creationId xmlns:a16="http://schemas.microsoft.com/office/drawing/2014/main" id="{7D410671-B0C9-5221-2295-37C44EB1E18A}"/>
                </a:ext>
              </a:extLst>
            </p:cNvPr>
            <p:cNvSpPr/>
            <p:nvPr/>
          </p:nvSpPr>
          <p:spPr>
            <a:xfrm>
              <a:off x="10984828" y="3673475"/>
              <a:ext cx="4567491" cy="5054412"/>
            </a:xfrm>
            <a:prstGeom prst="roundRect">
              <a:avLst>
                <a:gd name="adj" fmla="val 0"/>
              </a:avLst>
            </a:prstGeom>
            <a:solidFill>
              <a:srgbClr val="14ED99"/>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A8A63BE5-43AE-03DF-7EC7-319529C750B5}"/>
                </a:ext>
              </a:extLst>
            </p:cNvPr>
            <p:cNvSpPr/>
            <p:nvPr/>
          </p:nvSpPr>
          <p:spPr>
            <a:xfrm>
              <a:off x="11404421" y="3673474"/>
              <a:ext cx="3732177" cy="502571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100" b="1" i="1" dirty="0">
                  <a:solidFill>
                    <a:schemeClr val="bg1"/>
                  </a:solidFill>
                  <a:latin typeface="Poppins" pitchFamily="2" charset="77"/>
                  <a:ea typeface="Roboto" panose="02000000000000000000" pitchFamily="2" charset="0"/>
                  <a:cs typeface="Poppins" pitchFamily="2" charset="77"/>
                </a:rPr>
                <a:t>Margaret Hamilton</a:t>
              </a:r>
              <a:br>
                <a:rPr lang="en-GB" sz="2100" b="1" i="1" dirty="0">
                  <a:solidFill>
                    <a:schemeClr val="bg1"/>
                  </a:solidFill>
                  <a:latin typeface="Poppins" pitchFamily="2" charset="77"/>
                  <a:ea typeface="Roboto" panose="02000000000000000000" pitchFamily="2" charset="0"/>
                  <a:cs typeface="Poppins" pitchFamily="2" charset="77"/>
                </a:rPr>
              </a:br>
              <a:r>
                <a:rPr lang="en-GB" sz="2100" i="1" dirty="0">
                  <a:solidFill>
                    <a:schemeClr val="bg1"/>
                  </a:solidFill>
                  <a:latin typeface="Poppins" pitchFamily="2" charset="77"/>
                  <a:ea typeface="Roboto" panose="02000000000000000000" pitchFamily="2" charset="0"/>
                  <a:cs typeface="Poppins" pitchFamily="2" charset="77"/>
                </a:rPr>
                <a:t>is a computer scientist, coder and co-creator of the term 'software engineering'. She wrote code for </a:t>
              </a:r>
              <a:r>
                <a:rPr lang="en-GB" sz="2100" b="1" i="1" dirty="0">
                  <a:solidFill>
                    <a:schemeClr val="bg1"/>
                  </a:solidFill>
                  <a:latin typeface="Poppins" pitchFamily="2" charset="77"/>
                  <a:ea typeface="Roboto" panose="02000000000000000000" pitchFamily="2" charset="0"/>
                  <a:cs typeface="Poppins" pitchFamily="2" charset="77"/>
                </a:rPr>
                <a:t>NASA's Apollo 11 mission in 1969</a:t>
              </a:r>
              <a:r>
                <a:rPr lang="en-GB" sz="2100" i="1" dirty="0">
                  <a:solidFill>
                    <a:schemeClr val="bg1"/>
                  </a:solidFill>
                  <a:latin typeface="Poppins" pitchFamily="2" charset="77"/>
                  <a:ea typeface="Roboto" panose="02000000000000000000" pitchFamily="2" charset="0"/>
                  <a:cs typeface="Poppins" pitchFamily="2" charset="77"/>
                </a:rPr>
                <a:t>, which put the first humans on the moon!</a:t>
              </a:r>
            </a:p>
          </p:txBody>
        </p:sp>
      </p:grpSp>
    </p:spTree>
    <p:extLst>
      <p:ext uri="{BB962C8B-B14F-4D97-AF65-F5344CB8AC3E}">
        <p14:creationId xmlns:p14="http://schemas.microsoft.com/office/powerpoint/2010/main" val="840210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15" name="Text Placeholder 2">
            <a:extLst>
              <a:ext uri="{FF2B5EF4-FFF2-40B4-BE49-F238E27FC236}">
                <a16:creationId xmlns:a16="http://schemas.microsoft.com/office/drawing/2014/main" id="{E45FC20C-65CC-19E8-55E5-E93EDC78F7D8}"/>
              </a:ext>
            </a:extLst>
          </p:cNvPr>
          <p:cNvSpPr txBox="1">
            <a:spLocks/>
          </p:cNvSpPr>
          <p:nvPr/>
        </p:nvSpPr>
        <p:spPr>
          <a:xfrm>
            <a:off x="744972" y="2759074"/>
            <a:ext cx="10069078" cy="1752601"/>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marL="342900" indent="-342900">
              <a:lnSpc>
                <a:spcPts val="2200"/>
              </a:lnSpc>
              <a:buFont typeface="Arial" panose="020B0604020202020204" pitchFamily="34" charset="0"/>
              <a:buChar char="•"/>
            </a:pPr>
            <a:r>
              <a:rPr lang="en-GB" sz="2200" dirty="0">
                <a:solidFill>
                  <a:srgbClr val="281F4A"/>
                </a:solidFill>
                <a:latin typeface="Poppins" pitchFamily="2" charset="77"/>
                <a:ea typeface="Roboto" panose="02000000000000000000" pitchFamily="2" charset="0"/>
                <a:cs typeface="Poppins" pitchFamily="2" charset="77"/>
              </a:rPr>
              <a:t>Explaining what a robot is?</a:t>
            </a:r>
          </a:p>
          <a:p>
            <a:pPr marL="342900" indent="-342900">
              <a:lnSpc>
                <a:spcPts val="2200"/>
              </a:lnSpc>
              <a:buFont typeface="Arial" panose="020B0604020202020204" pitchFamily="34" charset="0"/>
              <a:buChar char="•"/>
            </a:pPr>
            <a:endParaRPr lang="en-GB" sz="2200" dirty="0">
              <a:solidFill>
                <a:srgbClr val="281F4A"/>
              </a:solidFill>
              <a:latin typeface="Poppins" pitchFamily="2" charset="77"/>
              <a:ea typeface="Roboto" panose="02000000000000000000" pitchFamily="2" charset="0"/>
              <a:cs typeface="Poppins" pitchFamily="2" charset="77"/>
            </a:endParaRPr>
          </a:p>
          <a:p>
            <a:pPr marL="342900" indent="-342900">
              <a:lnSpc>
                <a:spcPts val="2200"/>
              </a:lnSpc>
              <a:buFont typeface="Arial" panose="020B0604020202020204" pitchFamily="34" charset="0"/>
              <a:buChar char="•"/>
            </a:pPr>
            <a:r>
              <a:rPr lang="en-GB" sz="2200" dirty="0">
                <a:solidFill>
                  <a:srgbClr val="281F4A"/>
                </a:solidFill>
                <a:latin typeface="Poppins" pitchFamily="2" charset="77"/>
                <a:ea typeface="Roboto" panose="02000000000000000000" pitchFamily="2" charset="0"/>
                <a:cs typeface="Poppins" pitchFamily="2" charset="77"/>
              </a:rPr>
              <a:t>Describing how robots can help people</a:t>
            </a:r>
          </a:p>
          <a:p>
            <a:pPr marL="342900" indent="-342900">
              <a:lnSpc>
                <a:spcPts val="2200"/>
              </a:lnSpc>
              <a:buFont typeface="Arial" panose="020B0604020202020204" pitchFamily="34" charset="0"/>
              <a:buChar char="•"/>
            </a:pPr>
            <a:endParaRPr lang="en-GB" sz="2200" dirty="0">
              <a:solidFill>
                <a:srgbClr val="281F4A"/>
              </a:solidFill>
              <a:latin typeface="Poppins" pitchFamily="2" charset="77"/>
              <a:ea typeface="Roboto" panose="02000000000000000000" pitchFamily="2" charset="0"/>
              <a:cs typeface="Poppins" pitchFamily="2" charset="77"/>
            </a:endParaRPr>
          </a:p>
          <a:p>
            <a:pPr marL="342900" indent="-342900">
              <a:lnSpc>
                <a:spcPts val="2200"/>
              </a:lnSpc>
              <a:buFont typeface="Arial" panose="020B0604020202020204" pitchFamily="34" charset="0"/>
              <a:buChar char="•"/>
            </a:pPr>
            <a:r>
              <a:rPr lang="en-GB" sz="2200" dirty="0">
                <a:solidFill>
                  <a:srgbClr val="281F4A"/>
                </a:solidFill>
                <a:latin typeface="Poppins" pitchFamily="2" charset="77"/>
                <a:ea typeface="Roboto" panose="02000000000000000000" pitchFamily="2" charset="0"/>
                <a:cs typeface="Poppins" pitchFamily="2" charset="77"/>
              </a:rPr>
              <a:t>Listing some careers that are available in robotics engineering? </a:t>
            </a:r>
          </a:p>
        </p:txBody>
      </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How confident are you in…</a:t>
            </a:r>
          </a:p>
        </p:txBody>
      </p:sp>
      <p:grpSp>
        <p:nvGrpSpPr>
          <p:cNvPr id="14" name="Group 13">
            <a:extLst>
              <a:ext uri="{FF2B5EF4-FFF2-40B4-BE49-F238E27FC236}">
                <a16:creationId xmlns:a16="http://schemas.microsoft.com/office/drawing/2014/main" id="{90A03E46-7DA8-B789-EBFA-5D58D0123BCF}"/>
              </a:ext>
            </a:extLst>
          </p:cNvPr>
          <p:cNvGrpSpPr/>
          <p:nvPr/>
        </p:nvGrpSpPr>
        <p:grpSpPr>
          <a:xfrm>
            <a:off x="715963" y="8650289"/>
            <a:ext cx="18617467" cy="738187"/>
            <a:chOff x="715963" y="7911138"/>
            <a:chExt cx="18617467" cy="738187"/>
          </a:xfrm>
        </p:grpSpPr>
        <p:sp>
          <p:nvSpPr>
            <p:cNvPr id="4" name="Text Placeholder 27">
              <a:extLst>
                <a:ext uri="{FF2B5EF4-FFF2-40B4-BE49-F238E27FC236}">
                  <a16:creationId xmlns:a16="http://schemas.microsoft.com/office/drawing/2014/main" id="{6A40ACF7-6FEE-9B7D-20E4-CA9C7AEE4DD7}"/>
                </a:ext>
              </a:extLst>
            </p:cNvPr>
            <p:cNvSpPr txBox="1">
              <a:spLocks/>
            </p:cNvSpPr>
            <p:nvPr/>
          </p:nvSpPr>
          <p:spPr>
            <a:xfrm>
              <a:off x="715963" y="7911138"/>
              <a:ext cx="649287"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1</a:t>
              </a:r>
            </a:p>
          </p:txBody>
        </p:sp>
        <p:sp>
          <p:nvSpPr>
            <p:cNvPr id="5" name="Text Placeholder 27">
              <a:extLst>
                <a:ext uri="{FF2B5EF4-FFF2-40B4-BE49-F238E27FC236}">
                  <a16:creationId xmlns:a16="http://schemas.microsoft.com/office/drawing/2014/main" id="{ACC3DC40-00C2-B789-D99E-157814F507C9}"/>
                </a:ext>
              </a:extLst>
            </p:cNvPr>
            <p:cNvSpPr txBox="1">
              <a:spLocks/>
            </p:cNvSpPr>
            <p:nvPr/>
          </p:nvSpPr>
          <p:spPr>
            <a:xfrm>
              <a:off x="2680643" y="7911138"/>
              <a:ext cx="649287"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2</a:t>
              </a:r>
            </a:p>
          </p:txBody>
        </p:sp>
        <p:sp>
          <p:nvSpPr>
            <p:cNvPr id="6" name="Text Placeholder 27">
              <a:extLst>
                <a:ext uri="{FF2B5EF4-FFF2-40B4-BE49-F238E27FC236}">
                  <a16:creationId xmlns:a16="http://schemas.microsoft.com/office/drawing/2014/main" id="{AF552244-84A1-2B7D-1BC8-54BFDF4AE0EA}"/>
                </a:ext>
              </a:extLst>
            </p:cNvPr>
            <p:cNvSpPr txBox="1">
              <a:spLocks/>
            </p:cNvSpPr>
            <p:nvPr/>
          </p:nvSpPr>
          <p:spPr>
            <a:xfrm>
              <a:off x="4645323" y="7911138"/>
              <a:ext cx="649287"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3</a:t>
              </a:r>
            </a:p>
          </p:txBody>
        </p:sp>
        <p:sp>
          <p:nvSpPr>
            <p:cNvPr id="7" name="Text Placeholder 27">
              <a:extLst>
                <a:ext uri="{FF2B5EF4-FFF2-40B4-BE49-F238E27FC236}">
                  <a16:creationId xmlns:a16="http://schemas.microsoft.com/office/drawing/2014/main" id="{AF9073D4-DB84-1FB2-9617-17DED99F9342}"/>
                </a:ext>
              </a:extLst>
            </p:cNvPr>
            <p:cNvSpPr txBox="1">
              <a:spLocks/>
            </p:cNvSpPr>
            <p:nvPr/>
          </p:nvSpPr>
          <p:spPr>
            <a:xfrm>
              <a:off x="6610003" y="7911138"/>
              <a:ext cx="649287"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4</a:t>
              </a:r>
            </a:p>
          </p:txBody>
        </p:sp>
        <p:sp>
          <p:nvSpPr>
            <p:cNvPr id="8" name="Text Placeholder 27">
              <a:extLst>
                <a:ext uri="{FF2B5EF4-FFF2-40B4-BE49-F238E27FC236}">
                  <a16:creationId xmlns:a16="http://schemas.microsoft.com/office/drawing/2014/main" id="{605988A0-6F17-E415-DBA6-2C78EE7A5AA8}"/>
                </a:ext>
              </a:extLst>
            </p:cNvPr>
            <p:cNvSpPr txBox="1">
              <a:spLocks/>
            </p:cNvSpPr>
            <p:nvPr/>
          </p:nvSpPr>
          <p:spPr>
            <a:xfrm>
              <a:off x="8574683" y="7911138"/>
              <a:ext cx="649287"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5</a:t>
              </a:r>
            </a:p>
          </p:txBody>
        </p:sp>
        <p:sp>
          <p:nvSpPr>
            <p:cNvPr id="9" name="Text Placeholder 27">
              <a:extLst>
                <a:ext uri="{FF2B5EF4-FFF2-40B4-BE49-F238E27FC236}">
                  <a16:creationId xmlns:a16="http://schemas.microsoft.com/office/drawing/2014/main" id="{DA007A21-8541-3336-3A5E-CF98765E6CB1}"/>
                </a:ext>
              </a:extLst>
            </p:cNvPr>
            <p:cNvSpPr txBox="1">
              <a:spLocks/>
            </p:cNvSpPr>
            <p:nvPr/>
          </p:nvSpPr>
          <p:spPr>
            <a:xfrm>
              <a:off x="10539363" y="7911138"/>
              <a:ext cx="649287"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6</a:t>
              </a:r>
            </a:p>
          </p:txBody>
        </p:sp>
        <p:sp>
          <p:nvSpPr>
            <p:cNvPr id="10" name="Text Placeholder 27">
              <a:extLst>
                <a:ext uri="{FF2B5EF4-FFF2-40B4-BE49-F238E27FC236}">
                  <a16:creationId xmlns:a16="http://schemas.microsoft.com/office/drawing/2014/main" id="{5624B956-EDA7-3D1B-371B-6B1BC9143383}"/>
                </a:ext>
              </a:extLst>
            </p:cNvPr>
            <p:cNvSpPr txBox="1">
              <a:spLocks/>
            </p:cNvSpPr>
            <p:nvPr/>
          </p:nvSpPr>
          <p:spPr>
            <a:xfrm>
              <a:off x="12504043" y="7911138"/>
              <a:ext cx="649287"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7</a:t>
              </a:r>
            </a:p>
          </p:txBody>
        </p:sp>
        <p:sp>
          <p:nvSpPr>
            <p:cNvPr id="11" name="Text Placeholder 27">
              <a:extLst>
                <a:ext uri="{FF2B5EF4-FFF2-40B4-BE49-F238E27FC236}">
                  <a16:creationId xmlns:a16="http://schemas.microsoft.com/office/drawing/2014/main" id="{D529978B-AE7D-ED0B-2EB6-66D24C8144EF}"/>
                </a:ext>
              </a:extLst>
            </p:cNvPr>
            <p:cNvSpPr txBox="1">
              <a:spLocks/>
            </p:cNvSpPr>
            <p:nvPr/>
          </p:nvSpPr>
          <p:spPr>
            <a:xfrm>
              <a:off x="14468723" y="7911138"/>
              <a:ext cx="649287"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8</a:t>
              </a:r>
            </a:p>
          </p:txBody>
        </p:sp>
        <p:sp>
          <p:nvSpPr>
            <p:cNvPr id="12" name="Text Placeholder 27">
              <a:extLst>
                <a:ext uri="{FF2B5EF4-FFF2-40B4-BE49-F238E27FC236}">
                  <a16:creationId xmlns:a16="http://schemas.microsoft.com/office/drawing/2014/main" id="{B5113445-CC9E-DDB3-B6FA-D77B4B118B2D}"/>
                </a:ext>
              </a:extLst>
            </p:cNvPr>
            <p:cNvSpPr txBox="1">
              <a:spLocks/>
            </p:cNvSpPr>
            <p:nvPr/>
          </p:nvSpPr>
          <p:spPr>
            <a:xfrm>
              <a:off x="16433403" y="7911138"/>
              <a:ext cx="649287"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9</a:t>
              </a:r>
            </a:p>
          </p:txBody>
        </p:sp>
        <p:sp>
          <p:nvSpPr>
            <p:cNvPr id="13" name="Text Placeholder 27">
              <a:extLst>
                <a:ext uri="{FF2B5EF4-FFF2-40B4-BE49-F238E27FC236}">
                  <a16:creationId xmlns:a16="http://schemas.microsoft.com/office/drawing/2014/main" id="{AD13A106-EC3B-E98D-9341-C6824D6A7678}"/>
                </a:ext>
              </a:extLst>
            </p:cNvPr>
            <p:cNvSpPr txBox="1">
              <a:spLocks/>
            </p:cNvSpPr>
            <p:nvPr/>
          </p:nvSpPr>
          <p:spPr>
            <a:xfrm>
              <a:off x="18398080" y="7911138"/>
              <a:ext cx="935350" cy="738187"/>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ctr" defTabSz="914400"/>
              <a:r>
                <a:rPr lang="en-US" kern="0" dirty="0"/>
                <a:t>10</a:t>
              </a:r>
            </a:p>
          </p:txBody>
        </p:sp>
      </p:grpSp>
      <p:sp>
        <p:nvSpPr>
          <p:cNvPr id="16" name="Rectangle 15">
            <a:extLst>
              <a:ext uri="{FF2B5EF4-FFF2-40B4-BE49-F238E27FC236}">
                <a16:creationId xmlns:a16="http://schemas.microsoft.com/office/drawing/2014/main" id="{D8A58D68-0E9C-D5CD-182A-94A543CF6623}"/>
              </a:ext>
            </a:extLst>
          </p:cNvPr>
          <p:cNvSpPr/>
          <p:nvPr/>
        </p:nvSpPr>
        <p:spPr>
          <a:xfrm>
            <a:off x="0" y="7178675"/>
            <a:ext cx="20104100" cy="1066800"/>
          </a:xfrm>
          <a:prstGeom prst="rect">
            <a:avLst/>
          </a:prstGeom>
          <a:solidFill>
            <a:srgbClr val="14ED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63FA0340-BD12-5B1A-5BD4-1F7B8C374966}"/>
              </a:ext>
            </a:extLst>
          </p:cNvPr>
          <p:cNvSpPr txBox="1">
            <a:spLocks/>
          </p:cNvSpPr>
          <p:nvPr/>
        </p:nvSpPr>
        <p:spPr>
          <a:xfrm>
            <a:off x="16208184" y="7530292"/>
            <a:ext cx="3218573" cy="465945"/>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gn="r">
              <a:lnSpc>
                <a:spcPts val="2200"/>
              </a:lnSpc>
            </a:pPr>
            <a:r>
              <a:rPr lang="en-GB" sz="2200" dirty="0">
                <a:solidFill>
                  <a:srgbClr val="281F4A"/>
                </a:solidFill>
                <a:latin typeface="Poppins" pitchFamily="2" charset="77"/>
                <a:ea typeface="Roboto" panose="02000000000000000000" pitchFamily="2" charset="0"/>
                <a:cs typeface="Poppins" pitchFamily="2" charset="77"/>
              </a:rPr>
              <a:t>Extremely confident</a:t>
            </a:r>
          </a:p>
        </p:txBody>
      </p:sp>
      <p:sp>
        <p:nvSpPr>
          <p:cNvPr id="29" name="Text Placeholder 2">
            <a:extLst>
              <a:ext uri="{FF2B5EF4-FFF2-40B4-BE49-F238E27FC236}">
                <a16:creationId xmlns:a16="http://schemas.microsoft.com/office/drawing/2014/main" id="{A904D57E-6401-F10C-2585-C025EC054E4C}"/>
              </a:ext>
            </a:extLst>
          </p:cNvPr>
          <p:cNvSpPr txBox="1">
            <a:spLocks/>
          </p:cNvSpPr>
          <p:nvPr/>
        </p:nvSpPr>
        <p:spPr>
          <a:xfrm>
            <a:off x="715963" y="7538152"/>
            <a:ext cx="3218573" cy="465945"/>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nSpc>
                <a:spcPts val="2200"/>
              </a:lnSpc>
            </a:pPr>
            <a:r>
              <a:rPr lang="en-GB" sz="2200" dirty="0">
                <a:solidFill>
                  <a:srgbClr val="281F4A"/>
                </a:solidFill>
                <a:latin typeface="Poppins" pitchFamily="2" charset="77"/>
                <a:ea typeface="Roboto" panose="02000000000000000000" pitchFamily="2" charset="0"/>
                <a:cs typeface="Poppins" pitchFamily="2" charset="77"/>
              </a:rPr>
              <a:t>Not confident</a:t>
            </a:r>
          </a:p>
        </p:txBody>
      </p:sp>
      <p:grpSp>
        <p:nvGrpSpPr>
          <p:cNvPr id="38" name="Group 37">
            <a:extLst>
              <a:ext uri="{FF2B5EF4-FFF2-40B4-BE49-F238E27FC236}">
                <a16:creationId xmlns:a16="http://schemas.microsoft.com/office/drawing/2014/main" id="{C6F0FEF6-3219-C11E-0B38-CEF9200495C3}"/>
              </a:ext>
            </a:extLst>
          </p:cNvPr>
          <p:cNvGrpSpPr/>
          <p:nvPr/>
        </p:nvGrpSpPr>
        <p:grpSpPr>
          <a:xfrm>
            <a:off x="10480837" y="2217591"/>
            <a:ext cx="5586868" cy="6011861"/>
            <a:chOff x="9952815" y="1883702"/>
            <a:chExt cx="5912044" cy="6361773"/>
          </a:xfrm>
        </p:grpSpPr>
        <p:pic>
          <p:nvPicPr>
            <p:cNvPr id="34" name="Picture 33" descr="A white and black robot with four wheels&#10;&#10;Description automatically generated">
              <a:extLst>
                <a:ext uri="{FF2B5EF4-FFF2-40B4-BE49-F238E27FC236}">
                  <a16:creationId xmlns:a16="http://schemas.microsoft.com/office/drawing/2014/main" id="{96290209-9E9D-ED77-D163-B0EF917A64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52815" y="3712908"/>
              <a:ext cx="5912044" cy="4532567"/>
            </a:xfrm>
            <a:prstGeom prst="rect">
              <a:avLst/>
            </a:prstGeom>
          </p:spPr>
        </p:pic>
        <p:pic>
          <p:nvPicPr>
            <p:cNvPr id="37" name="Graphic 36">
              <a:extLst>
                <a:ext uri="{FF2B5EF4-FFF2-40B4-BE49-F238E27FC236}">
                  <a16:creationId xmlns:a16="http://schemas.microsoft.com/office/drawing/2014/main" id="{5E251F80-6817-5D4D-7F0A-41A6BD17DE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26634" y="1883702"/>
              <a:ext cx="1797050" cy="1774303"/>
            </a:xfrm>
            <a:prstGeom prst="rect">
              <a:avLst/>
            </a:prstGeom>
          </p:spPr>
        </p:pic>
      </p:grpSp>
      <p:sp>
        <p:nvSpPr>
          <p:cNvPr id="3" name="TextBox 2">
            <a:extLst>
              <a:ext uri="{FF2B5EF4-FFF2-40B4-BE49-F238E27FC236}">
                <a16:creationId xmlns:a16="http://schemas.microsoft.com/office/drawing/2014/main" id="{E67A3519-82E0-6B0E-B6BB-11530C0092A8}"/>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Plenary</a:t>
            </a:r>
          </a:p>
        </p:txBody>
      </p:sp>
    </p:spTree>
    <p:extLst>
      <p:ext uri="{BB962C8B-B14F-4D97-AF65-F5344CB8AC3E}">
        <p14:creationId xmlns:p14="http://schemas.microsoft.com/office/powerpoint/2010/main" val="110499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1AF5BF-1B32-5CFA-F243-6E4870773BA9}"/>
              </a:ext>
            </a:extLst>
          </p:cNvPr>
          <p:cNvPicPr>
            <a:picLocks noChangeAspect="1"/>
          </p:cNvPicPr>
          <p:nvPr/>
        </p:nvPicPr>
        <p:blipFill rotWithShape="1">
          <a:blip r:embed="rId3">
            <a:extLst>
              <a:ext uri="{28A0092B-C50C-407E-A947-70E740481C1C}">
                <a14:useLocalDpi xmlns:a14="http://schemas.microsoft.com/office/drawing/2010/main" val="0"/>
              </a:ext>
            </a:extLst>
          </a:blip>
          <a:srcRect l="24052" r="8301"/>
          <a:stretch/>
        </p:blipFill>
        <p:spPr>
          <a:xfrm>
            <a:off x="10052050" y="0"/>
            <a:ext cx="10052050" cy="10451900"/>
          </a:xfrm>
          <a:prstGeom prst="rect">
            <a:avLst/>
          </a:prstGeom>
        </p:spPr>
      </p:pic>
      <p:pic>
        <p:nvPicPr>
          <p:cNvPr id="5" name="Graphic 4">
            <a:extLst>
              <a:ext uri="{FF2B5EF4-FFF2-40B4-BE49-F238E27FC236}">
                <a16:creationId xmlns:a16="http://schemas.microsoft.com/office/drawing/2014/main" id="{71A270E9-88B1-F5B4-7883-96B23243A2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37050" y="0"/>
            <a:ext cx="9640967" cy="10451900"/>
          </a:xfrm>
          <a:prstGeom prst="rect">
            <a:avLst/>
          </a:prstGeom>
        </p:spPr>
      </p:pic>
      <p:sp>
        <p:nvSpPr>
          <p:cNvPr id="6" name="Rectangle 5">
            <a:extLst>
              <a:ext uri="{FF2B5EF4-FFF2-40B4-BE49-F238E27FC236}">
                <a16:creationId xmlns:a16="http://schemas.microsoft.com/office/drawing/2014/main" id="{CDA89D31-17A6-DAFD-436D-B3C584904E41}"/>
              </a:ext>
            </a:extLst>
          </p:cNvPr>
          <p:cNvSpPr/>
          <p:nvPr/>
        </p:nvSpPr>
        <p:spPr>
          <a:xfrm>
            <a:off x="0" y="0"/>
            <a:ext cx="6089650" cy="10451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Next Steps</a:t>
            </a:r>
          </a:p>
        </p:txBody>
      </p:sp>
      <p:sp>
        <p:nvSpPr>
          <p:cNvPr id="31" name="TextBox 30">
            <a:extLst>
              <a:ext uri="{FF2B5EF4-FFF2-40B4-BE49-F238E27FC236}">
                <a16:creationId xmlns:a16="http://schemas.microsoft.com/office/drawing/2014/main" id="{1B68ADEC-8BB8-B38D-074E-6560030C4596}"/>
              </a:ext>
            </a:extLst>
          </p:cNvPr>
          <p:cNvSpPr txBox="1"/>
          <p:nvPr/>
        </p:nvSpPr>
        <p:spPr>
          <a:xfrm>
            <a:off x="715962" y="2693600"/>
            <a:ext cx="11545888" cy="7417415"/>
          </a:xfrm>
          <a:prstGeom prst="rect">
            <a:avLst/>
          </a:prstGeom>
          <a:noFill/>
        </p:spPr>
        <p:txBody>
          <a:bodyPr wrap="square" lIns="91440" tIns="45720" rIns="91440" bIns="45720" rtlCol="0" anchor="t">
            <a:spAutoFit/>
          </a:bodyPr>
          <a:lstStyle/>
          <a:p>
            <a:r>
              <a:rPr lang="en-US" sz="2100" i="1" dirty="0">
                <a:latin typeface="Poppins" pitchFamily="2" charset="77"/>
                <a:cs typeface="Poppins" pitchFamily="2" charset="77"/>
              </a:rPr>
              <a:t>If you are interested in exploring robotics further you can try any of the following:</a:t>
            </a:r>
          </a:p>
          <a:p>
            <a:endParaRPr lang="en-US" sz="2100" i="1" dirty="0">
              <a:latin typeface="Poppins" pitchFamily="2" charset="77"/>
              <a:cs typeface="Poppins" pitchFamily="2" charset="77"/>
            </a:endParaRPr>
          </a:p>
          <a:p>
            <a:pPr>
              <a:spcAft>
                <a:spcPts val="600"/>
              </a:spcAft>
            </a:pPr>
            <a:r>
              <a:rPr lang="en-US" sz="2100" b="1" i="1" dirty="0">
                <a:latin typeface="Poppins" pitchFamily="2" charset="77"/>
                <a:cs typeface="Poppins" pitchFamily="2" charset="77"/>
              </a:rPr>
              <a:t>NOW</a:t>
            </a:r>
          </a:p>
          <a:p>
            <a:pPr marL="285750" indent="-285750">
              <a:spcAft>
                <a:spcPts val="1200"/>
              </a:spcAft>
              <a:buFont typeface="Arial" panose="020B0604020202020204" pitchFamily="34" charset="0"/>
              <a:buChar char="•"/>
            </a:pPr>
            <a:r>
              <a:rPr lang="en-US" sz="2100" i="1" dirty="0">
                <a:latin typeface="Poppins" pitchFamily="2" charset="77"/>
                <a:cs typeface="Poppins" pitchFamily="2" charset="77"/>
              </a:rPr>
              <a:t>Complete one of the extension activities in this series:</a:t>
            </a:r>
            <a:br>
              <a:rPr lang="en-US" sz="2100" i="1" dirty="0">
                <a:latin typeface="Poppins" pitchFamily="2" charset="77"/>
                <a:cs typeface="Poppins" pitchFamily="2" charset="77"/>
              </a:rPr>
            </a:br>
            <a:r>
              <a:rPr lang="en-US" sz="2100" i="1" dirty="0" err="1">
                <a:latin typeface="Poppins" pitchFamily="2" charset="77"/>
                <a:cs typeface="Poppins" pitchFamily="2" charset="77"/>
              </a:rPr>
              <a:t>Programe</a:t>
            </a:r>
            <a:r>
              <a:rPr lang="en-US" sz="2100" i="1" dirty="0">
                <a:latin typeface="Poppins" pitchFamily="2" charset="77"/>
                <a:cs typeface="Poppins" pitchFamily="2" charset="77"/>
              </a:rPr>
              <a:t> a Delivery Robot or Robotics for Good </a:t>
            </a:r>
          </a:p>
          <a:p>
            <a:pPr marL="285750" indent="-285750">
              <a:spcAft>
                <a:spcPts val="1200"/>
              </a:spcAft>
              <a:buFont typeface="Arial" panose="020B0604020202020204" pitchFamily="34" charset="0"/>
              <a:buChar char="•"/>
            </a:pPr>
            <a:r>
              <a:rPr lang="en-US" sz="2100" i="1" dirty="0">
                <a:latin typeface="Poppins" pitchFamily="2" charset="77"/>
                <a:cs typeface="Poppins" pitchFamily="2" charset="77"/>
              </a:rPr>
              <a:t>Explore coding to put your computational thinking skills into further action.</a:t>
            </a:r>
            <a:br>
              <a:rPr lang="en-US" sz="2100" i="1" dirty="0">
                <a:latin typeface="Poppins" pitchFamily="2" charset="77"/>
                <a:cs typeface="Poppins" pitchFamily="2" charset="77"/>
              </a:rPr>
            </a:br>
            <a:r>
              <a:rPr lang="en-US" sz="2100" i="1" dirty="0">
                <a:latin typeface="Poppins" pitchFamily="2" charset="77"/>
                <a:cs typeface="Poppins" pitchFamily="2" charset="77"/>
              </a:rPr>
              <a:t>If your school has some </a:t>
            </a:r>
            <a:r>
              <a:rPr lang="en-US" sz="2100" i="1" dirty="0" err="1">
                <a:latin typeface="Poppins" pitchFamily="2" charset="77"/>
                <a:cs typeface="Poppins" pitchFamily="2" charset="77"/>
              </a:rPr>
              <a:t>micro:bit</a:t>
            </a:r>
            <a:r>
              <a:rPr lang="en-US" sz="2100" i="1" dirty="0">
                <a:latin typeface="Poppins" pitchFamily="2" charset="77"/>
                <a:cs typeface="Poppins" pitchFamily="2" charset="77"/>
              </a:rPr>
              <a:t> this is a good place to begin, or you can</a:t>
            </a:r>
            <a:br>
              <a:rPr lang="en-US" sz="2100" i="1" dirty="0">
                <a:latin typeface="Poppins" pitchFamily="2" charset="77"/>
                <a:cs typeface="Poppins" pitchFamily="2" charset="77"/>
              </a:rPr>
            </a:br>
            <a:r>
              <a:rPr lang="en-US" sz="2100" i="1" dirty="0">
                <a:latin typeface="Poppins" pitchFamily="2" charset="77"/>
                <a:cs typeface="Poppins" pitchFamily="2" charset="77"/>
              </a:rPr>
              <a:t>try some examples online </a:t>
            </a:r>
          </a:p>
          <a:p>
            <a:pPr marL="285750" indent="-285750">
              <a:spcAft>
                <a:spcPts val="1200"/>
              </a:spcAft>
              <a:buFont typeface="Arial" panose="020B0604020202020204" pitchFamily="34" charset="0"/>
              <a:buChar char="•"/>
            </a:pPr>
            <a:r>
              <a:rPr lang="en-US" sz="2100" i="1" dirty="0">
                <a:latin typeface="Poppins" pitchFamily="2" charset="77"/>
                <a:cs typeface="Poppins" pitchFamily="2" charset="77"/>
              </a:rPr>
              <a:t>You could ask your teacher to </a:t>
            </a:r>
            <a:r>
              <a:rPr lang="en-US" sz="2100" i="1" dirty="0" err="1">
                <a:latin typeface="Poppins" pitchFamily="2" charset="77"/>
                <a:cs typeface="Poppins" pitchFamily="2" charset="77"/>
              </a:rPr>
              <a:t>organise</a:t>
            </a:r>
            <a:r>
              <a:rPr lang="en-US" sz="2100" i="1" dirty="0">
                <a:latin typeface="Poppins" pitchFamily="2" charset="77"/>
                <a:cs typeface="Poppins" pitchFamily="2" charset="77"/>
              </a:rPr>
              <a:t> for a STEM Ambassador who works </a:t>
            </a:r>
            <a:br>
              <a:rPr lang="en-US" sz="2100" i="1" dirty="0">
                <a:latin typeface="Poppins" pitchFamily="2" charset="77"/>
                <a:cs typeface="Poppins" pitchFamily="2" charset="77"/>
              </a:rPr>
            </a:br>
            <a:r>
              <a:rPr lang="en-US" sz="2100" i="1" dirty="0">
                <a:latin typeface="Poppins" pitchFamily="2" charset="77"/>
                <a:cs typeface="Poppins" pitchFamily="2" charset="77"/>
              </a:rPr>
              <a:t>in robotics to come into your school to tell you more about it as a career</a:t>
            </a:r>
          </a:p>
          <a:p>
            <a:pPr marL="285750" indent="-285750">
              <a:buFont typeface="Arial" panose="020B0604020202020204" pitchFamily="34" charset="0"/>
              <a:buChar char="•"/>
            </a:pPr>
            <a:r>
              <a:rPr lang="en-US" sz="2100" i="1" dirty="0">
                <a:latin typeface="Poppins" pitchFamily="2" charset="77"/>
                <a:cs typeface="Poppins" pitchFamily="2" charset="77"/>
              </a:rPr>
              <a:t>You could do a </a:t>
            </a:r>
            <a:r>
              <a:rPr lang="en-US" sz="2100" i="1" dirty="0">
                <a:solidFill>
                  <a:srgbClr val="14ED99"/>
                </a:solidFill>
                <a:latin typeface="Poppins" pitchFamily="2" charset="77"/>
                <a:cs typeface="Poppins" pitchFamily="2" charset="77"/>
                <a:hlinkClick r:id="rId6">
                  <a:extLst>
                    <a:ext uri="{A12FA001-AC4F-418D-AE19-62706E023703}">
                      <ahyp:hlinkClr xmlns:ahyp="http://schemas.microsoft.com/office/drawing/2018/hyperlinkcolor" val="tx"/>
                    </a:ext>
                  </a:extLst>
                </a:hlinkClick>
              </a:rPr>
              <a:t>Big Bang Challenge </a:t>
            </a:r>
            <a:r>
              <a:rPr lang="en-US" sz="2100" i="1" dirty="0">
                <a:latin typeface="Poppins" pitchFamily="2" charset="77"/>
                <a:cs typeface="Poppins" pitchFamily="2" charset="77"/>
              </a:rPr>
              <a:t>or enter </a:t>
            </a:r>
            <a:r>
              <a:rPr lang="en-US" sz="2100" i="1" dirty="0">
                <a:solidFill>
                  <a:srgbClr val="14ED99"/>
                </a:solidFill>
                <a:latin typeface="Poppins" pitchFamily="2" charset="77"/>
                <a:cs typeface="Poppins" pitchFamily="2" charset="77"/>
                <a:hlinkClick r:id="rId6">
                  <a:extLst>
                    <a:ext uri="{A12FA001-AC4F-418D-AE19-62706E023703}">
                      <ahyp:hlinkClr xmlns:ahyp="http://schemas.microsoft.com/office/drawing/2018/hyperlinkcolor" val="tx"/>
                    </a:ext>
                  </a:extLst>
                </a:hlinkClick>
              </a:rPr>
              <a:t>the Big Bang Competition</a:t>
            </a:r>
            <a:r>
              <a:rPr lang="en-US" sz="2100" i="1" dirty="0">
                <a:solidFill>
                  <a:srgbClr val="14ED99"/>
                </a:solidFill>
                <a:latin typeface="Poppins" pitchFamily="2" charset="77"/>
                <a:cs typeface="Poppins" pitchFamily="2" charset="77"/>
              </a:rPr>
              <a:t> </a:t>
            </a:r>
            <a:r>
              <a:rPr lang="en-US" sz="2100" i="1" dirty="0">
                <a:latin typeface="Poppins" pitchFamily="2" charset="77"/>
                <a:cs typeface="Poppins" pitchFamily="2" charset="77"/>
              </a:rPr>
              <a:t>and explore how robots can be used as a solution to explore real-world problems. There is a challenge perfect for this called ‘How can robots and AI help humankind?’</a:t>
            </a:r>
          </a:p>
          <a:p>
            <a:endParaRPr lang="en-GB" sz="2100" b="1" i="1" dirty="0">
              <a:latin typeface="Poppins" pitchFamily="2" charset="77"/>
              <a:cs typeface="Poppins" pitchFamily="2" charset="77"/>
            </a:endParaRPr>
          </a:p>
          <a:p>
            <a:pPr>
              <a:spcAft>
                <a:spcPts val="600"/>
              </a:spcAft>
            </a:pPr>
            <a:r>
              <a:rPr lang="en-GB" sz="2100" b="1" i="1" dirty="0">
                <a:latin typeface="Poppins" pitchFamily="2" charset="77"/>
                <a:cs typeface="Poppins" pitchFamily="2" charset="77"/>
              </a:rPr>
              <a:t>NEAR FUTURE</a:t>
            </a:r>
          </a:p>
          <a:p>
            <a:pPr marL="342900" indent="-342900">
              <a:spcAft>
                <a:spcPts val="1200"/>
              </a:spcAft>
              <a:buFont typeface="Arial" panose="020B0604020202020204" pitchFamily="34" charset="0"/>
              <a:buChar char="•"/>
            </a:pPr>
            <a:r>
              <a:rPr lang="en-US" sz="2100" i="1" dirty="0">
                <a:latin typeface="Poppins" pitchFamily="2" charset="77"/>
                <a:cs typeface="Poppins" pitchFamily="2" charset="77"/>
              </a:rPr>
              <a:t>Choose qualifications that support the skills of robotics,</a:t>
            </a:r>
            <a:br>
              <a:rPr lang="en-US" sz="2100" i="1" dirty="0">
                <a:latin typeface="Poppins" pitchFamily="2" charset="77"/>
                <a:cs typeface="Poppins" pitchFamily="2" charset="77"/>
              </a:rPr>
            </a:br>
            <a:r>
              <a:rPr lang="en-US" sz="2100" i="1" dirty="0">
                <a:latin typeface="Poppins" pitchFamily="2" charset="77"/>
                <a:cs typeface="Poppins" pitchFamily="2" charset="77"/>
              </a:rPr>
              <a:t>such as Design Technology, IT, </a:t>
            </a:r>
            <a:r>
              <a:rPr lang="en-US" sz="2100" i="1" dirty="0" err="1">
                <a:latin typeface="Poppins" pitchFamily="2" charset="77"/>
                <a:cs typeface="Poppins" pitchFamily="2" charset="77"/>
              </a:rPr>
              <a:t>Maths</a:t>
            </a:r>
            <a:r>
              <a:rPr lang="en-US" sz="2100" i="1" dirty="0">
                <a:latin typeface="Poppins" pitchFamily="2" charset="77"/>
                <a:cs typeface="Poppins" pitchFamily="2" charset="77"/>
              </a:rPr>
              <a:t>, Physics or Computing</a:t>
            </a:r>
          </a:p>
          <a:p>
            <a:pPr marL="342900" indent="-342900">
              <a:spcAft>
                <a:spcPts val="1200"/>
              </a:spcAft>
              <a:buFont typeface="Arial" panose="020B0604020202020204" pitchFamily="34" charset="0"/>
              <a:buChar char="•"/>
            </a:pPr>
            <a:r>
              <a:rPr lang="en-US" sz="2100" i="1" dirty="0">
                <a:latin typeface="Poppins" pitchFamily="2" charset="77"/>
                <a:cs typeface="Poppins" pitchFamily="2" charset="77"/>
              </a:rPr>
              <a:t>If you are aged 14 to 18 you can have a free STEM Mentor via </a:t>
            </a:r>
            <a:r>
              <a:rPr lang="en-US" sz="2100" i="1" dirty="0">
                <a:solidFill>
                  <a:srgbClr val="14ED99"/>
                </a:solidFill>
                <a:latin typeface="Poppins" pitchFamily="2" charset="77"/>
                <a:cs typeface="Poppins" pitchFamily="2" charset="77"/>
                <a:hlinkClick r:id="rId7">
                  <a:extLst>
                    <a:ext uri="{A12FA001-AC4F-418D-AE19-62706E023703}">
                      <ahyp:hlinkClr xmlns:ahyp="http://schemas.microsoft.com/office/drawing/2018/hyperlinkcolor" val="tx"/>
                    </a:ext>
                  </a:extLst>
                </a:hlinkClick>
              </a:rPr>
              <a:t>STEM Learning</a:t>
            </a:r>
            <a:br>
              <a:rPr lang="en-US" sz="2100" i="1" dirty="0">
                <a:latin typeface="Poppins" pitchFamily="2" charset="77"/>
                <a:cs typeface="Poppins" pitchFamily="2" charset="77"/>
              </a:rPr>
            </a:br>
            <a:r>
              <a:rPr lang="en-US" sz="2100" i="1" dirty="0">
                <a:latin typeface="Poppins" pitchFamily="2" charset="77"/>
                <a:cs typeface="Poppins" pitchFamily="2" charset="77"/>
              </a:rPr>
              <a:t>to talk through your ideas and next steps for a career in this area</a:t>
            </a:r>
          </a:p>
          <a:p>
            <a:pPr marL="285750" indent="-285750">
              <a:buFont typeface="Arial" panose="020B0604020202020204" pitchFamily="34" charset="0"/>
              <a:buChar char="•"/>
            </a:pPr>
            <a:endParaRPr lang="en-GB" sz="2100" i="1" dirty="0">
              <a:latin typeface="Poppins" pitchFamily="2" charset="77"/>
              <a:cs typeface="Poppins" pitchFamily="2" charset="77"/>
            </a:endParaRPr>
          </a:p>
        </p:txBody>
      </p:sp>
      <p:pic>
        <p:nvPicPr>
          <p:cNvPr id="9" name="Graphic 8">
            <a:extLst>
              <a:ext uri="{FF2B5EF4-FFF2-40B4-BE49-F238E27FC236}">
                <a16:creationId xmlns:a16="http://schemas.microsoft.com/office/drawing/2014/main" id="{D428417E-1291-4725-0962-F4A7DE8852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6775450" y="1459706"/>
            <a:ext cx="1574800" cy="131879"/>
          </a:xfrm>
          <a:prstGeom prst="rect">
            <a:avLst/>
          </a:prstGeom>
        </p:spPr>
      </p:pic>
      <p:pic>
        <p:nvPicPr>
          <p:cNvPr id="29" name="Graphic 28">
            <a:extLst>
              <a:ext uri="{FF2B5EF4-FFF2-40B4-BE49-F238E27FC236}">
                <a16:creationId xmlns:a16="http://schemas.microsoft.com/office/drawing/2014/main" id="{5BA6E030-A2C3-B790-D40E-CD7C10700D3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0800000">
            <a:off x="11042650" y="-872215"/>
            <a:ext cx="1574800" cy="2463800"/>
          </a:xfrm>
          <a:prstGeom prst="rect">
            <a:avLst/>
          </a:prstGeom>
        </p:spPr>
      </p:pic>
      <p:sp>
        <p:nvSpPr>
          <p:cNvPr id="3" name="TextBox 2">
            <a:extLst>
              <a:ext uri="{FF2B5EF4-FFF2-40B4-BE49-F238E27FC236}">
                <a16:creationId xmlns:a16="http://schemas.microsoft.com/office/drawing/2014/main" id="{33157069-6B6E-D6C4-6FAB-81A69D301850}"/>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Plenary</a:t>
            </a:r>
          </a:p>
        </p:txBody>
      </p:sp>
    </p:spTree>
    <p:extLst>
      <p:ext uri="{BB962C8B-B14F-4D97-AF65-F5344CB8AC3E}">
        <p14:creationId xmlns:p14="http://schemas.microsoft.com/office/powerpoint/2010/main" val="1104417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BD0856-9F8E-4B48-9D05-44588D79E5ED}"/>
              </a:ext>
            </a:extLst>
          </p:cNvPr>
          <p:cNvSpPr>
            <a:spLocks noGrp="1"/>
          </p:cNvSpPr>
          <p:nvPr>
            <p:ph type="body" sz="quarter" idx="11"/>
          </p:nvPr>
        </p:nvSpPr>
        <p:spPr>
          <a:xfrm>
            <a:off x="715963" y="2567254"/>
            <a:ext cx="12817337" cy="5754421"/>
          </a:xfrm>
        </p:spPr>
        <p:txBody>
          <a:bodyPr/>
          <a:lstStyle/>
          <a:p>
            <a:pPr algn="l">
              <a:lnSpc>
                <a:spcPts val="12000"/>
              </a:lnSpc>
            </a:pPr>
            <a:r>
              <a:rPr lang="en-GB" sz="12000" b="1" u="none" strike="noStrike" kern="1200" dirty="0">
                <a:solidFill>
                  <a:schemeClr val="bg1"/>
                </a:solidFill>
                <a:effectLst/>
                <a:ea typeface="Roboto" panose="02000000000000000000" pitchFamily="2" charset="0"/>
              </a:rPr>
              <a:t>Extension: Program</a:t>
            </a:r>
            <a:br>
              <a:rPr lang="en-GB" sz="12000" b="1" u="none" strike="noStrike" kern="1200" dirty="0">
                <a:solidFill>
                  <a:schemeClr val="bg1"/>
                </a:solidFill>
                <a:effectLst/>
                <a:ea typeface="Roboto" panose="02000000000000000000" pitchFamily="2" charset="0"/>
              </a:rPr>
            </a:br>
            <a:r>
              <a:rPr lang="en-GB" sz="12000" b="1" u="none" strike="noStrike" kern="1200" dirty="0">
                <a:solidFill>
                  <a:schemeClr val="bg1"/>
                </a:solidFill>
                <a:effectLst/>
                <a:ea typeface="Roboto" panose="02000000000000000000" pitchFamily="2" charset="0"/>
              </a:rPr>
              <a:t>a delivery</a:t>
            </a:r>
            <a:br>
              <a:rPr lang="en-GB" sz="12000" b="1" u="none" strike="noStrike" kern="1200" dirty="0">
                <a:solidFill>
                  <a:schemeClr val="bg1"/>
                </a:solidFill>
                <a:effectLst/>
                <a:ea typeface="Roboto" panose="02000000000000000000" pitchFamily="2" charset="0"/>
              </a:rPr>
            </a:br>
            <a:r>
              <a:rPr lang="en-GB" sz="12000" b="1" u="none" strike="noStrike" kern="1200" dirty="0">
                <a:solidFill>
                  <a:schemeClr val="bg1"/>
                </a:solidFill>
                <a:effectLst/>
                <a:ea typeface="Roboto" panose="02000000000000000000" pitchFamily="2" charset="0"/>
              </a:rPr>
              <a:t>robot </a:t>
            </a:r>
          </a:p>
          <a:p>
            <a:pPr algn="l">
              <a:lnSpc>
                <a:spcPts val="12000"/>
              </a:lnSpc>
            </a:pPr>
            <a:endParaRPr lang="en-GB" sz="12000" b="1" u="none" strike="noStrike" kern="1200" dirty="0">
              <a:solidFill>
                <a:schemeClr val="bg1"/>
              </a:solidFill>
              <a:effectLst/>
              <a:ea typeface="Roboto" panose="02000000000000000000" pitchFamily="2" charset="0"/>
            </a:endParaRPr>
          </a:p>
        </p:txBody>
      </p:sp>
      <p:sp>
        <p:nvSpPr>
          <p:cNvPr id="15" name="Text Placeholder 14">
            <a:extLst>
              <a:ext uri="{FF2B5EF4-FFF2-40B4-BE49-F238E27FC236}">
                <a16:creationId xmlns:a16="http://schemas.microsoft.com/office/drawing/2014/main" id="{AB5E7E13-E891-364C-9421-960BE99EC990}"/>
              </a:ext>
            </a:extLst>
          </p:cNvPr>
          <p:cNvSpPr>
            <a:spLocks noGrp="1"/>
          </p:cNvSpPr>
          <p:nvPr>
            <p:ph type="body" sz="quarter" idx="15"/>
          </p:nvPr>
        </p:nvSpPr>
        <p:spPr>
          <a:xfrm>
            <a:off x="715882" y="1089917"/>
            <a:ext cx="16879968" cy="738665"/>
          </a:xfrm>
        </p:spPr>
        <p:txBody>
          <a:bodyPr/>
          <a:lstStyle/>
          <a:p>
            <a:pPr algn="l">
              <a:spcAft>
                <a:spcPts val="500"/>
              </a:spcAft>
            </a:pPr>
            <a:r>
              <a:rPr lang="en-GB" sz="4200" u="none" strike="noStrike" kern="1200" dirty="0">
                <a:effectLst/>
                <a:ea typeface="Roboto" panose="02000000000000000000" pitchFamily="2" charset="0"/>
              </a:rPr>
              <a:t>Extension activity  1  </a:t>
            </a:r>
            <a:r>
              <a:rPr lang="en-GB" sz="4200" b="0" u="none" strike="noStrike" kern="1200" dirty="0">
                <a:effectLst/>
                <a:ea typeface="Roboto" panose="02000000000000000000" pitchFamily="2" charset="0"/>
              </a:rPr>
              <a:t>30 minutes</a:t>
            </a:r>
          </a:p>
          <a:p>
            <a:pPr algn="l">
              <a:spcAft>
                <a:spcPts val="500"/>
              </a:spcAft>
            </a:pPr>
            <a:endParaRPr lang="en-GB" sz="4200" u="none" strike="noStrike" kern="1200" dirty="0">
              <a:effectLst/>
              <a:ea typeface="Roboto" panose="02000000000000000000" pitchFamily="2" charset="0"/>
            </a:endParaRPr>
          </a:p>
        </p:txBody>
      </p:sp>
      <p:grpSp>
        <p:nvGrpSpPr>
          <p:cNvPr id="5" name="Group 4">
            <a:extLst>
              <a:ext uri="{FF2B5EF4-FFF2-40B4-BE49-F238E27FC236}">
                <a16:creationId xmlns:a16="http://schemas.microsoft.com/office/drawing/2014/main" id="{B4ED0E33-CFE4-0242-9EEC-40143A59DFD5}"/>
              </a:ext>
            </a:extLst>
          </p:cNvPr>
          <p:cNvGrpSpPr/>
          <p:nvPr/>
        </p:nvGrpSpPr>
        <p:grpSpPr>
          <a:xfrm>
            <a:off x="12338050" y="0"/>
            <a:ext cx="7108886" cy="549273"/>
            <a:chOff x="691727" y="2"/>
            <a:chExt cx="4881727" cy="377190"/>
          </a:xfrm>
        </p:grpSpPr>
        <p:sp>
          <p:nvSpPr>
            <p:cNvPr id="6" name="object 22">
              <a:extLst>
                <a:ext uri="{FF2B5EF4-FFF2-40B4-BE49-F238E27FC236}">
                  <a16:creationId xmlns:a16="http://schemas.microsoft.com/office/drawing/2014/main" id="{31700D6D-A28C-414E-B24E-14975BD0EB8D}"/>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7" name="object 23">
              <a:extLst>
                <a:ext uri="{FF2B5EF4-FFF2-40B4-BE49-F238E27FC236}">
                  <a16:creationId xmlns:a16="http://schemas.microsoft.com/office/drawing/2014/main" id="{4963EA16-3969-C442-A4D7-57F8248DC7F3}"/>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8" name="object 24">
              <a:extLst>
                <a:ext uri="{FF2B5EF4-FFF2-40B4-BE49-F238E27FC236}">
                  <a16:creationId xmlns:a16="http://schemas.microsoft.com/office/drawing/2014/main" id="{66023F5D-93B4-EC47-B7F1-F0A0F7507009}"/>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9" name="object 25">
              <a:extLst>
                <a:ext uri="{FF2B5EF4-FFF2-40B4-BE49-F238E27FC236}">
                  <a16:creationId xmlns:a16="http://schemas.microsoft.com/office/drawing/2014/main" id="{10ABC8EB-90BF-EF4F-A0EF-27D10C37D6BA}"/>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0" name="object 26">
              <a:extLst>
                <a:ext uri="{FF2B5EF4-FFF2-40B4-BE49-F238E27FC236}">
                  <a16:creationId xmlns:a16="http://schemas.microsoft.com/office/drawing/2014/main" id="{1BD8B091-7D8B-2543-A445-08C4DA43A3E8}"/>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11" name="object 27">
              <a:extLst>
                <a:ext uri="{FF2B5EF4-FFF2-40B4-BE49-F238E27FC236}">
                  <a16:creationId xmlns:a16="http://schemas.microsoft.com/office/drawing/2014/main" id="{435A83CA-4A04-D240-AB84-3511D8BBC119}"/>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12" name="object 28">
              <a:extLst>
                <a:ext uri="{FF2B5EF4-FFF2-40B4-BE49-F238E27FC236}">
                  <a16:creationId xmlns:a16="http://schemas.microsoft.com/office/drawing/2014/main" id="{401AC583-4A8D-8E48-9CD7-9D2DD1F9759D}"/>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3" name="object 29">
              <a:extLst>
                <a:ext uri="{FF2B5EF4-FFF2-40B4-BE49-F238E27FC236}">
                  <a16:creationId xmlns:a16="http://schemas.microsoft.com/office/drawing/2014/main" id="{70EFA4CC-3D39-CF41-A0B9-01972CBF5A94}"/>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14" name="object 30">
              <a:extLst>
                <a:ext uri="{FF2B5EF4-FFF2-40B4-BE49-F238E27FC236}">
                  <a16:creationId xmlns:a16="http://schemas.microsoft.com/office/drawing/2014/main" id="{7122C2B8-B250-AE45-B142-300CF0C82D28}"/>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grpSp>
      <p:pic>
        <p:nvPicPr>
          <p:cNvPr id="16" name="Graphic 15">
            <a:extLst>
              <a:ext uri="{FF2B5EF4-FFF2-40B4-BE49-F238E27FC236}">
                <a16:creationId xmlns:a16="http://schemas.microsoft.com/office/drawing/2014/main" id="{26110A93-30E0-3425-121F-5F6A2993D7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38450" y="3653764"/>
            <a:ext cx="1625600" cy="1790700"/>
          </a:xfrm>
          <a:prstGeom prst="rect">
            <a:avLst/>
          </a:prstGeom>
        </p:spPr>
      </p:pic>
      <p:pic>
        <p:nvPicPr>
          <p:cNvPr id="2" name="Picture 1" descr="A white and black robot with four wheels&#10;&#10;Description automatically generated">
            <a:extLst>
              <a:ext uri="{FF2B5EF4-FFF2-40B4-BE49-F238E27FC236}">
                <a16:creationId xmlns:a16="http://schemas.microsoft.com/office/drawing/2014/main" id="{113F6C5A-7377-7B27-B3F5-2E15560353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9213850" y="4338000"/>
            <a:ext cx="10250196" cy="6139042"/>
          </a:xfrm>
          <a:prstGeom prst="rect">
            <a:avLst/>
          </a:prstGeom>
        </p:spPr>
      </p:pic>
      <p:pic>
        <p:nvPicPr>
          <p:cNvPr id="17" name="Graphic 16">
            <a:extLst>
              <a:ext uri="{FF2B5EF4-FFF2-40B4-BE49-F238E27FC236}">
                <a16:creationId xmlns:a16="http://schemas.microsoft.com/office/drawing/2014/main" id="{81D621D7-A520-710F-BD49-E95E145336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81153" y="2527344"/>
            <a:ext cx="641350" cy="635000"/>
          </a:xfrm>
          <a:prstGeom prst="rect">
            <a:avLst/>
          </a:prstGeom>
        </p:spPr>
      </p:pic>
    </p:spTree>
    <p:extLst>
      <p:ext uri="{BB962C8B-B14F-4D97-AF65-F5344CB8AC3E}">
        <p14:creationId xmlns:p14="http://schemas.microsoft.com/office/powerpoint/2010/main" val="3522650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How can we control this delivery robot?</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Extension activity 1</a:t>
            </a:r>
          </a:p>
        </p:txBody>
      </p:sp>
      <p:sp>
        <p:nvSpPr>
          <p:cNvPr id="8" name="Text Placeholder 2">
            <a:extLst>
              <a:ext uri="{FF2B5EF4-FFF2-40B4-BE49-F238E27FC236}">
                <a16:creationId xmlns:a16="http://schemas.microsoft.com/office/drawing/2014/main" id="{2BB263EE-CC0C-36B4-89E2-EE1928BA811C}"/>
              </a:ext>
            </a:extLst>
          </p:cNvPr>
          <p:cNvSpPr txBox="1">
            <a:spLocks/>
          </p:cNvSpPr>
          <p:nvPr/>
        </p:nvSpPr>
        <p:spPr>
          <a:xfrm>
            <a:off x="744971" y="2759073"/>
            <a:ext cx="9840479" cy="5562601"/>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spcBef>
                <a:spcPts val="800"/>
              </a:spcBef>
              <a:spcAft>
                <a:spcPts val="500"/>
              </a:spcAft>
            </a:pPr>
            <a:r>
              <a:rPr lang="en-GB" sz="2200" b="1" dirty="0">
                <a:solidFill>
                  <a:srgbClr val="281F4A"/>
                </a:solidFill>
                <a:latin typeface="Poppins" pitchFamily="2" charset="77"/>
                <a:ea typeface="Roboto" panose="02000000000000000000" pitchFamily="2" charset="0"/>
                <a:cs typeface="Poppins" pitchFamily="2" charset="77"/>
              </a:rPr>
              <a:t>A shop assistant places items ordered online into a delivery robot.</a:t>
            </a:r>
          </a:p>
          <a:p>
            <a:pPr>
              <a:spcBef>
                <a:spcPts val="800"/>
              </a:spcBef>
              <a:spcAft>
                <a:spcPts val="500"/>
              </a:spcAft>
            </a:pPr>
            <a:r>
              <a:rPr lang="en-GB" sz="2200" dirty="0">
                <a:solidFill>
                  <a:srgbClr val="281F4A"/>
                </a:solidFill>
                <a:latin typeface="Poppins" pitchFamily="2" charset="77"/>
                <a:ea typeface="Roboto" panose="02000000000000000000" pitchFamily="2" charset="0"/>
                <a:cs typeface="Poppins" pitchFamily="2" charset="77"/>
              </a:rPr>
              <a:t>The robot knows where the customer lives.</a:t>
            </a:r>
            <a:br>
              <a:rPr lang="en-GB" sz="2200" dirty="0">
                <a:solidFill>
                  <a:srgbClr val="281F4A"/>
                </a:solidFill>
                <a:latin typeface="Poppins" pitchFamily="2" charset="77"/>
                <a:ea typeface="Roboto" panose="02000000000000000000" pitchFamily="2" charset="0"/>
                <a:cs typeface="Poppins" pitchFamily="2" charset="77"/>
              </a:rPr>
            </a:br>
            <a:r>
              <a:rPr lang="en-GB" sz="2200" dirty="0">
                <a:solidFill>
                  <a:srgbClr val="281F4A"/>
                </a:solidFill>
                <a:latin typeface="Poppins" pitchFamily="2" charset="77"/>
                <a:ea typeface="Roboto" panose="02000000000000000000" pitchFamily="2" charset="0"/>
                <a:cs typeface="Poppins" pitchFamily="2" charset="77"/>
              </a:rPr>
              <a:t>It has a very detailed map in its memory.</a:t>
            </a:r>
          </a:p>
          <a:p>
            <a:pPr>
              <a:spcBef>
                <a:spcPts val="800"/>
              </a:spcBef>
              <a:spcAft>
                <a:spcPts val="500"/>
              </a:spcAft>
            </a:pPr>
            <a:endParaRPr lang="en-GB" sz="2200" dirty="0">
              <a:solidFill>
                <a:srgbClr val="281F4A"/>
              </a:solidFill>
              <a:latin typeface="Poppins" pitchFamily="2" charset="77"/>
              <a:ea typeface="Roboto" panose="02000000000000000000" pitchFamily="2" charset="0"/>
              <a:cs typeface="Poppins" pitchFamily="2" charset="77"/>
            </a:endParaRPr>
          </a:p>
          <a:p>
            <a:pPr>
              <a:spcBef>
                <a:spcPts val="800"/>
              </a:spcBef>
              <a:spcAft>
                <a:spcPts val="500"/>
              </a:spcAft>
            </a:pPr>
            <a:r>
              <a:rPr lang="en-GB" sz="2400" b="1" dirty="0">
                <a:solidFill>
                  <a:srgbClr val="14ED99"/>
                </a:solidFill>
                <a:latin typeface="Poppins" pitchFamily="2" charset="77"/>
                <a:ea typeface="Roboto" panose="02000000000000000000" pitchFamily="2" charset="0"/>
                <a:cs typeface="Poppins" pitchFamily="2" charset="77"/>
              </a:rPr>
              <a:t>Your task</a:t>
            </a:r>
          </a:p>
          <a:p>
            <a:pPr>
              <a:spcAft>
                <a:spcPts val="1700"/>
              </a:spcAft>
            </a:pPr>
            <a:r>
              <a:rPr lang="en-GB" sz="2200" dirty="0">
                <a:solidFill>
                  <a:srgbClr val="281F4A"/>
                </a:solidFill>
                <a:latin typeface="Poppins" pitchFamily="2" charset="77"/>
                <a:ea typeface="Roboto" panose="02000000000000000000" pitchFamily="2" charset="0"/>
                <a:cs typeface="Poppins" pitchFamily="2" charset="77"/>
              </a:rPr>
              <a:t>Create a set of rules and instructions for the robot to follow.</a:t>
            </a:r>
          </a:p>
          <a:p>
            <a:pPr>
              <a:spcBef>
                <a:spcPts val="800"/>
              </a:spcBef>
              <a:spcAft>
                <a:spcPts val="500"/>
              </a:spcAft>
            </a:pPr>
            <a:r>
              <a:rPr lang="en-GB" sz="2400" b="1" dirty="0">
                <a:solidFill>
                  <a:srgbClr val="14ED99"/>
                </a:solidFill>
                <a:latin typeface="Poppins" pitchFamily="2" charset="77"/>
                <a:ea typeface="Roboto" panose="02000000000000000000" pitchFamily="2" charset="0"/>
                <a:cs typeface="Poppins" pitchFamily="2" charset="77"/>
              </a:rPr>
              <a:t>Real-life robotics</a:t>
            </a:r>
          </a:p>
          <a:p>
            <a:pPr>
              <a:spcAft>
                <a:spcPts val="1100"/>
              </a:spcAft>
            </a:pPr>
            <a:r>
              <a:rPr lang="en-GB" sz="2200" dirty="0">
                <a:solidFill>
                  <a:srgbClr val="281F4A"/>
                </a:solidFill>
                <a:latin typeface="Poppins" pitchFamily="2" charset="77"/>
                <a:ea typeface="Roboto" panose="02000000000000000000" pitchFamily="2" charset="0"/>
                <a:cs typeface="Poppins" pitchFamily="2" charset="77"/>
              </a:rPr>
              <a:t>Delivery robots have been piloted in the UK. </a:t>
            </a:r>
            <a:br>
              <a:rPr lang="en-GB" sz="2200" dirty="0">
                <a:solidFill>
                  <a:srgbClr val="281F4A"/>
                </a:solidFill>
                <a:latin typeface="Poppins" pitchFamily="2" charset="77"/>
                <a:ea typeface="Roboto" panose="02000000000000000000" pitchFamily="2" charset="0"/>
                <a:cs typeface="Poppins" pitchFamily="2" charset="77"/>
              </a:rPr>
            </a:br>
            <a:r>
              <a:rPr lang="en-GB" sz="2200" dirty="0">
                <a:solidFill>
                  <a:srgbClr val="281F4A"/>
                </a:solidFill>
                <a:latin typeface="Poppins" pitchFamily="2" charset="77"/>
                <a:ea typeface="Roboto" panose="02000000000000000000" pitchFamily="2" charset="0"/>
                <a:cs typeface="Poppins" pitchFamily="2" charset="77"/>
              </a:rPr>
              <a:t>Robotic fleets are able to reduce pollution, carbon emissions,</a:t>
            </a:r>
            <a:br>
              <a:rPr lang="en-GB" sz="2200" dirty="0">
                <a:solidFill>
                  <a:srgbClr val="281F4A"/>
                </a:solidFill>
                <a:latin typeface="Poppins" pitchFamily="2" charset="77"/>
                <a:ea typeface="Roboto" panose="02000000000000000000" pitchFamily="2" charset="0"/>
                <a:cs typeface="Poppins" pitchFamily="2" charset="77"/>
              </a:rPr>
            </a:br>
            <a:r>
              <a:rPr lang="en-GB" sz="2200" dirty="0">
                <a:solidFill>
                  <a:srgbClr val="281F4A"/>
                </a:solidFill>
                <a:latin typeface="Poppins" pitchFamily="2" charset="77"/>
                <a:ea typeface="Roboto" panose="02000000000000000000" pitchFamily="2" charset="0"/>
                <a:cs typeface="Poppins" pitchFamily="2" charset="77"/>
              </a:rPr>
              <a:t>traffic congestion and packaging.</a:t>
            </a:r>
          </a:p>
          <a:p>
            <a:pPr>
              <a:spcBef>
                <a:spcPts val="800"/>
              </a:spcBef>
              <a:spcAft>
                <a:spcPts val="500"/>
              </a:spcAft>
            </a:pPr>
            <a:endParaRPr lang="en-GB" sz="2200" b="1" dirty="0">
              <a:solidFill>
                <a:srgbClr val="281F4A"/>
              </a:solidFill>
              <a:latin typeface="Poppins" pitchFamily="2" charset="77"/>
              <a:ea typeface="Roboto" panose="02000000000000000000" pitchFamily="2" charset="0"/>
              <a:cs typeface="Poppins" pitchFamily="2" charset="77"/>
            </a:endParaRPr>
          </a:p>
        </p:txBody>
      </p:sp>
      <p:sp>
        <p:nvSpPr>
          <p:cNvPr id="3" name="Rectangle 2">
            <a:extLst>
              <a:ext uri="{FF2B5EF4-FFF2-40B4-BE49-F238E27FC236}">
                <a16:creationId xmlns:a16="http://schemas.microsoft.com/office/drawing/2014/main" id="{FA4D399A-BF56-6169-9582-EEEE56C841EF}"/>
              </a:ext>
            </a:extLst>
          </p:cNvPr>
          <p:cNvSpPr/>
          <p:nvPr/>
        </p:nvSpPr>
        <p:spPr>
          <a:xfrm>
            <a:off x="11271250" y="2526635"/>
            <a:ext cx="7320351" cy="7320351"/>
          </a:xfrm>
          <a:prstGeom prst="rect">
            <a:avLst/>
          </a:prstGeom>
          <a:solidFill>
            <a:srgbClr val="14ED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817EBAB-B91F-A099-9AD9-54D93321BF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32116" y="7756524"/>
            <a:ext cx="1574800" cy="1130300"/>
          </a:xfrm>
          <a:prstGeom prst="rect">
            <a:avLst/>
          </a:prstGeom>
        </p:spPr>
      </p:pic>
      <p:pic>
        <p:nvPicPr>
          <p:cNvPr id="14" name="Graphic 13">
            <a:extLst>
              <a:ext uri="{FF2B5EF4-FFF2-40B4-BE49-F238E27FC236}">
                <a16:creationId xmlns:a16="http://schemas.microsoft.com/office/drawing/2014/main" id="{A5F73CD6-285C-9B37-3396-9EAFAB0571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84450" y="9147769"/>
            <a:ext cx="2265236" cy="369332"/>
          </a:xfrm>
          <a:prstGeom prst="rect">
            <a:avLst/>
          </a:prstGeom>
        </p:spPr>
      </p:pic>
      <p:pic>
        <p:nvPicPr>
          <p:cNvPr id="5" name="Picture 4" descr="A group of robots parked outside a building&#10;&#10;Description automatically generated">
            <a:extLst>
              <a:ext uri="{FF2B5EF4-FFF2-40B4-BE49-F238E27FC236}">
                <a16:creationId xmlns:a16="http://schemas.microsoft.com/office/drawing/2014/main" id="{13673D1A-C8C8-756E-8839-94D48C32A59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1042650" y="2301875"/>
            <a:ext cx="7320351" cy="7301701"/>
          </a:xfrm>
          <a:prstGeom prst="rect">
            <a:avLst/>
          </a:prstGeom>
        </p:spPr>
      </p:pic>
    </p:spTree>
    <p:extLst>
      <p:ext uri="{BB962C8B-B14F-4D97-AF65-F5344CB8AC3E}">
        <p14:creationId xmlns:p14="http://schemas.microsoft.com/office/powerpoint/2010/main" val="2012915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C4A0B113-BEE8-B00E-FC8E-9C4B3DB24E35}"/>
              </a:ext>
            </a:extLst>
          </p:cNvPr>
          <p:cNvSpPr/>
          <p:nvPr/>
        </p:nvSpPr>
        <p:spPr>
          <a:xfrm>
            <a:off x="-2" y="0"/>
            <a:ext cx="10661651" cy="10476000"/>
          </a:xfrm>
          <a:prstGeom prst="roundRect">
            <a:avLst>
              <a:gd name="adj" fmla="val 0"/>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lnRef>
          <a:fillRef idx="1">
            <a:schemeClr val="lt1"/>
          </a:fillRef>
          <a:effectRef idx="0">
            <a:schemeClr val="accent1"/>
          </a:effectRef>
          <a:fontRef idx="minor">
            <a:schemeClr val="dk1"/>
          </a:fontRef>
        </p:style>
        <p:txBody>
          <a:bodyPr lIns="324000" tIns="324000" rIns="324000" bIns="324000" rtlCol="0" anchor="t" anchorCtr="0"/>
          <a:lstStyle/>
          <a:p>
            <a:pPr>
              <a:spcBef>
                <a:spcPts val="800"/>
              </a:spcBef>
              <a:spcAft>
                <a:spcPts val="500"/>
              </a:spcAft>
            </a:pP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38" name="Picture 37">
            <a:extLst>
              <a:ext uri="{FF2B5EF4-FFF2-40B4-BE49-F238E27FC236}">
                <a16:creationId xmlns:a16="http://schemas.microsoft.com/office/drawing/2014/main" id="{8FB14F5E-35F8-126F-8497-810457F6AD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 y="0"/>
            <a:ext cx="10052052" cy="10476000"/>
          </a:xfrm>
          <a:prstGeom prst="rect">
            <a:avLst/>
          </a:prstGeom>
        </p:spPr>
      </p:pic>
      <p:pic>
        <p:nvPicPr>
          <p:cNvPr id="4" name="Graphic 3">
            <a:extLst>
              <a:ext uri="{FF2B5EF4-FFF2-40B4-BE49-F238E27FC236}">
                <a16:creationId xmlns:a16="http://schemas.microsoft.com/office/drawing/2014/main" id="{FA26D93B-E092-D434-761D-9B4AFC9770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51850" y="0"/>
            <a:ext cx="9640967" cy="10476000"/>
          </a:xfrm>
          <a:prstGeom prst="rect">
            <a:avLst/>
          </a:prstGeom>
        </p:spPr>
      </p:pic>
      <p:sp>
        <p:nvSpPr>
          <p:cNvPr id="3" name="Rectangle 2">
            <a:extLst>
              <a:ext uri="{FF2B5EF4-FFF2-40B4-BE49-F238E27FC236}">
                <a16:creationId xmlns:a16="http://schemas.microsoft.com/office/drawing/2014/main" id="{D826F792-E426-E2B2-6A4F-8103E8BA4675}"/>
              </a:ext>
            </a:extLst>
          </p:cNvPr>
          <p:cNvSpPr/>
          <p:nvPr/>
        </p:nvSpPr>
        <p:spPr>
          <a:xfrm>
            <a:off x="12183533" y="12828"/>
            <a:ext cx="7920567" cy="10463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a:extLst>
              <a:ext uri="{FF2B5EF4-FFF2-40B4-BE49-F238E27FC236}">
                <a16:creationId xmlns:a16="http://schemas.microsoft.com/office/drawing/2014/main" id="{E4368281-3605-08A6-8808-B652F739BA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8114425" y="8893174"/>
            <a:ext cx="2717800" cy="419100"/>
          </a:xfrm>
          <a:prstGeom prst="rect">
            <a:avLst/>
          </a:prstGeom>
        </p:spPr>
      </p:pic>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10737850" y="1090613"/>
            <a:ext cx="18480087" cy="738187"/>
          </a:xfrm>
        </p:spPr>
        <p:txBody>
          <a:bodyPr/>
          <a:lstStyle/>
          <a:p>
            <a:r>
              <a:rPr lang="en-US" dirty="0"/>
              <a:t>1. Break the problem down</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Extension activity 1</a:t>
            </a:r>
          </a:p>
        </p:txBody>
      </p:sp>
      <p:sp>
        <p:nvSpPr>
          <p:cNvPr id="10" name="Text Placeholder 2">
            <a:extLst>
              <a:ext uri="{FF2B5EF4-FFF2-40B4-BE49-F238E27FC236}">
                <a16:creationId xmlns:a16="http://schemas.microsoft.com/office/drawing/2014/main" id="{912B30FD-D67D-BA72-350B-16192382B94A}"/>
              </a:ext>
            </a:extLst>
          </p:cNvPr>
          <p:cNvSpPr txBox="1">
            <a:spLocks/>
          </p:cNvSpPr>
          <p:nvPr/>
        </p:nvSpPr>
        <p:spPr>
          <a:xfrm>
            <a:off x="10766858" y="2759074"/>
            <a:ext cx="13282675" cy="3796990"/>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marL="342900" indent="-342900">
              <a:spcBef>
                <a:spcPts val="800"/>
              </a:spcBef>
              <a:spcAft>
                <a:spcPts val="500"/>
              </a:spcAft>
              <a:buSzPct val="100000"/>
              <a:buFont typeface="Arial" panose="020B0604020202020204" pitchFamily="34" charset="0"/>
              <a:buChar char="•"/>
            </a:pPr>
            <a:r>
              <a:rPr lang="en-GB" sz="2200" dirty="0">
                <a:solidFill>
                  <a:srgbClr val="281F4A"/>
                </a:solidFill>
                <a:latin typeface="Poppins" pitchFamily="2" charset="77"/>
                <a:ea typeface="Roboto" panose="02000000000000000000" pitchFamily="2" charset="0"/>
                <a:cs typeface="Poppins" pitchFamily="2" charset="77"/>
              </a:rPr>
              <a:t>What different things does the robot need to do?</a:t>
            </a:r>
          </a:p>
          <a:p>
            <a:pPr marL="342900" indent="-342900">
              <a:spcBef>
                <a:spcPts val="800"/>
              </a:spcBef>
              <a:buSzPct val="100000"/>
              <a:buFont typeface="Arial" panose="020B0604020202020204" pitchFamily="34" charset="0"/>
              <a:buChar char="•"/>
            </a:pPr>
            <a:r>
              <a:rPr lang="en-GB" sz="2200" dirty="0">
                <a:solidFill>
                  <a:srgbClr val="281F4A"/>
                </a:solidFill>
                <a:latin typeface="Poppins" pitchFamily="2" charset="77"/>
                <a:ea typeface="Roboto" panose="02000000000000000000" pitchFamily="2" charset="0"/>
                <a:cs typeface="Poppins" pitchFamily="2" charset="77"/>
              </a:rPr>
              <a:t>How can you break down the robot’s task into small,</a:t>
            </a:r>
            <a:br>
              <a:rPr lang="en-GB" sz="2200" dirty="0">
                <a:solidFill>
                  <a:srgbClr val="281F4A"/>
                </a:solidFill>
                <a:latin typeface="Poppins" pitchFamily="2" charset="77"/>
                <a:ea typeface="Roboto" panose="02000000000000000000" pitchFamily="2" charset="0"/>
                <a:cs typeface="Poppins" pitchFamily="2" charset="77"/>
              </a:rPr>
            </a:br>
            <a:r>
              <a:rPr lang="en-GB" sz="2200" dirty="0">
                <a:solidFill>
                  <a:srgbClr val="281F4A"/>
                </a:solidFill>
                <a:latin typeface="Poppins" pitchFamily="2" charset="77"/>
                <a:ea typeface="Roboto" panose="02000000000000000000" pitchFamily="2" charset="0"/>
                <a:cs typeface="Poppins" pitchFamily="2" charset="77"/>
              </a:rPr>
              <a:t>simple actions or decisions?</a:t>
            </a:r>
          </a:p>
          <a:p>
            <a:pPr marL="342900" indent="-342900">
              <a:spcBef>
                <a:spcPts val="800"/>
              </a:spcBef>
              <a:spcAft>
                <a:spcPts val="500"/>
              </a:spcAft>
              <a:buFont typeface="Arial" panose="020B0604020202020204" pitchFamily="34" charset="0"/>
              <a:buChar char="•"/>
            </a:pPr>
            <a:endParaRPr lang="en-GB" sz="2200" dirty="0">
              <a:solidFill>
                <a:srgbClr val="281F4A"/>
              </a:solidFill>
              <a:latin typeface="Poppins" pitchFamily="2" charset="77"/>
              <a:ea typeface="Roboto" panose="02000000000000000000" pitchFamily="2" charset="0"/>
              <a:cs typeface="Poppins" pitchFamily="2" charset="77"/>
            </a:endParaRPr>
          </a:p>
          <a:p>
            <a:pPr>
              <a:spcBef>
                <a:spcPts val="800"/>
              </a:spcBef>
              <a:spcAft>
                <a:spcPts val="500"/>
              </a:spcAft>
            </a:pPr>
            <a:r>
              <a:rPr lang="en-GB" sz="2200" b="1" dirty="0">
                <a:solidFill>
                  <a:srgbClr val="281F4A"/>
                </a:solidFill>
                <a:latin typeface="Poppins" pitchFamily="2" charset="77"/>
                <a:ea typeface="Roboto" panose="02000000000000000000" pitchFamily="2" charset="0"/>
                <a:cs typeface="Poppins" pitchFamily="2" charset="77"/>
              </a:rPr>
              <a:t>Engineer top tip:</a:t>
            </a:r>
          </a:p>
          <a:p>
            <a:pPr>
              <a:spcBef>
                <a:spcPts val="800"/>
              </a:spcBef>
              <a:spcAft>
                <a:spcPts val="500"/>
              </a:spcAft>
            </a:pPr>
            <a:r>
              <a:rPr lang="en-GB" sz="2100" dirty="0">
                <a:solidFill>
                  <a:srgbClr val="281F4A"/>
                </a:solidFill>
                <a:latin typeface="Poppins" pitchFamily="2" charset="77"/>
                <a:ea typeface="Roboto" panose="02000000000000000000" pitchFamily="2" charset="0"/>
                <a:cs typeface="Poppins" pitchFamily="2" charset="77"/>
              </a:rPr>
              <a:t>Think about the steps involved when you walk </a:t>
            </a:r>
            <a:br>
              <a:rPr lang="en-GB" sz="2100" dirty="0">
                <a:solidFill>
                  <a:srgbClr val="281F4A"/>
                </a:solidFill>
                <a:latin typeface="Poppins" pitchFamily="2" charset="77"/>
                <a:ea typeface="Roboto" panose="02000000000000000000" pitchFamily="2" charset="0"/>
                <a:cs typeface="Poppins" pitchFamily="2" charset="77"/>
              </a:rPr>
            </a:br>
            <a:r>
              <a:rPr lang="en-GB" sz="2100" dirty="0">
                <a:solidFill>
                  <a:srgbClr val="281F4A"/>
                </a:solidFill>
                <a:latin typeface="Poppins" pitchFamily="2" charset="77"/>
                <a:ea typeface="Roboto" panose="02000000000000000000" pitchFamily="2" charset="0"/>
                <a:cs typeface="Poppins" pitchFamily="2" charset="77"/>
              </a:rPr>
              <a:t>from place to place</a:t>
            </a:r>
          </a:p>
          <a:p>
            <a:pPr marL="342900" indent="-342900">
              <a:spcBef>
                <a:spcPts val="800"/>
              </a:spcBef>
              <a:spcAft>
                <a:spcPts val="500"/>
              </a:spcAft>
              <a:buSzPct val="100000"/>
              <a:buFont typeface="Arial" panose="020B0604020202020204" pitchFamily="34" charset="0"/>
              <a:buChar char="•"/>
            </a:pPr>
            <a:r>
              <a:rPr lang="en-GB" sz="2100" dirty="0">
                <a:solidFill>
                  <a:srgbClr val="281F4A"/>
                </a:solidFill>
                <a:latin typeface="Poppins" pitchFamily="2" charset="77"/>
                <a:ea typeface="Roboto" panose="02000000000000000000" pitchFamily="2" charset="0"/>
                <a:cs typeface="Poppins" pitchFamily="2" charset="77"/>
              </a:rPr>
              <a:t>What information do you need to start?</a:t>
            </a:r>
          </a:p>
          <a:p>
            <a:pPr marL="342900" indent="-342900">
              <a:spcBef>
                <a:spcPts val="800"/>
              </a:spcBef>
              <a:spcAft>
                <a:spcPts val="500"/>
              </a:spcAft>
              <a:buSzPct val="100000"/>
              <a:buFont typeface="Arial" panose="020B0604020202020204" pitchFamily="34" charset="0"/>
              <a:buChar char="•"/>
            </a:pPr>
            <a:r>
              <a:rPr lang="en-GB" sz="2100" dirty="0">
                <a:solidFill>
                  <a:srgbClr val="281F4A"/>
                </a:solidFill>
                <a:latin typeface="Poppins" pitchFamily="2" charset="77"/>
                <a:ea typeface="Roboto" panose="02000000000000000000" pitchFamily="2" charset="0"/>
                <a:cs typeface="Poppins" pitchFamily="2" charset="77"/>
              </a:rPr>
              <a:t>What decision must you first make?</a:t>
            </a:r>
          </a:p>
          <a:p>
            <a:pPr marL="342900" indent="-342900">
              <a:spcBef>
                <a:spcPts val="800"/>
              </a:spcBef>
              <a:spcAft>
                <a:spcPts val="500"/>
              </a:spcAft>
              <a:buSzPct val="100000"/>
              <a:buFont typeface="Arial" panose="020B0604020202020204" pitchFamily="34" charset="0"/>
              <a:buChar char="•"/>
            </a:pPr>
            <a:r>
              <a:rPr lang="en-GB" sz="2100" dirty="0">
                <a:solidFill>
                  <a:srgbClr val="281F4A"/>
                </a:solidFill>
                <a:latin typeface="Poppins" pitchFamily="2" charset="77"/>
                <a:ea typeface="Roboto" panose="02000000000000000000" pitchFamily="2" charset="0"/>
                <a:cs typeface="Poppins" pitchFamily="2" charset="77"/>
              </a:rPr>
              <a:t>What information do you need to gather as you walk?</a:t>
            </a:r>
          </a:p>
          <a:p>
            <a:pPr marL="342900" indent="-342900">
              <a:spcBef>
                <a:spcPts val="800"/>
              </a:spcBef>
              <a:spcAft>
                <a:spcPts val="500"/>
              </a:spcAft>
              <a:buSzPct val="100000"/>
              <a:buFont typeface="Arial" panose="020B0604020202020204" pitchFamily="34" charset="0"/>
              <a:buChar char="•"/>
            </a:pPr>
            <a:r>
              <a:rPr lang="en-GB" sz="2100" dirty="0">
                <a:solidFill>
                  <a:srgbClr val="281F4A"/>
                </a:solidFill>
                <a:latin typeface="Poppins" pitchFamily="2" charset="77"/>
                <a:ea typeface="Roboto" panose="02000000000000000000" pitchFamily="2" charset="0"/>
                <a:cs typeface="Poppins" pitchFamily="2" charset="77"/>
              </a:rPr>
              <a:t>What decisions do you need to make as you go?</a:t>
            </a:r>
          </a:p>
        </p:txBody>
      </p:sp>
      <p:cxnSp>
        <p:nvCxnSpPr>
          <p:cNvPr id="35" name="Straight Connector 34">
            <a:extLst>
              <a:ext uri="{FF2B5EF4-FFF2-40B4-BE49-F238E27FC236}">
                <a16:creationId xmlns:a16="http://schemas.microsoft.com/office/drawing/2014/main" id="{74BE9797-0EAD-2890-0373-1C9415DCEA83}"/>
              </a:ext>
            </a:extLst>
          </p:cNvPr>
          <p:cNvCxnSpPr>
            <a:cxnSpLocks/>
          </p:cNvCxnSpPr>
          <p:nvPr/>
        </p:nvCxnSpPr>
        <p:spPr>
          <a:xfrm>
            <a:off x="10737770"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77425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A3D53C27-900A-C199-2EEF-EAF1EF0439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27850" y="5784125"/>
            <a:ext cx="3217125" cy="3217125"/>
          </a:xfrm>
          <a:prstGeom prst="rect">
            <a:avLst/>
          </a:prstGeom>
        </p:spPr>
      </p:pic>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2. Focus on the important bits</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Extension activity 1</a:t>
            </a:r>
          </a:p>
        </p:txBody>
      </p:sp>
      <p:sp>
        <p:nvSpPr>
          <p:cNvPr id="14" name="Rounded Rectangle 13">
            <a:extLst>
              <a:ext uri="{FF2B5EF4-FFF2-40B4-BE49-F238E27FC236}">
                <a16:creationId xmlns:a16="http://schemas.microsoft.com/office/drawing/2014/main" id="{5E87EA17-F198-8D44-5FDD-695533B663A8}"/>
              </a:ext>
            </a:extLst>
          </p:cNvPr>
          <p:cNvSpPr/>
          <p:nvPr/>
        </p:nvSpPr>
        <p:spPr>
          <a:xfrm>
            <a:off x="-4603857" y="4056257"/>
            <a:ext cx="3649727" cy="3196836"/>
          </a:xfrm>
          <a:prstGeom prst="roundRect">
            <a:avLst>
              <a:gd name="adj" fmla="val 0"/>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lnRef>
          <a:fillRef idx="1">
            <a:schemeClr val="lt1"/>
          </a:fillRef>
          <a:effectRef idx="0">
            <a:schemeClr val="accent1"/>
          </a:effectRef>
          <a:fontRef idx="minor">
            <a:schemeClr val="dk1"/>
          </a:fontRef>
        </p:style>
        <p:txBody>
          <a:bodyPr lIns="324000" tIns="324000" rIns="324000" bIns="324000" rtlCol="0" anchor="t" anchorCtr="0"/>
          <a:lstStyle/>
          <a:p>
            <a:pPr>
              <a:spcBef>
                <a:spcPts val="800"/>
              </a:spcBef>
              <a:spcAft>
                <a:spcPts val="500"/>
              </a:spcAft>
            </a:pP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6" name="Text Placeholder 2">
            <a:extLst>
              <a:ext uri="{FF2B5EF4-FFF2-40B4-BE49-F238E27FC236}">
                <a16:creationId xmlns:a16="http://schemas.microsoft.com/office/drawing/2014/main" id="{FDDD305B-3825-2E87-4AB2-5066D506AC50}"/>
              </a:ext>
            </a:extLst>
          </p:cNvPr>
          <p:cNvSpPr txBox="1">
            <a:spLocks/>
          </p:cNvSpPr>
          <p:nvPr/>
        </p:nvSpPr>
        <p:spPr>
          <a:xfrm>
            <a:off x="744971" y="2759073"/>
            <a:ext cx="6563879" cy="2470975"/>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spcBef>
                <a:spcPts val="800"/>
              </a:spcBef>
              <a:spcAft>
                <a:spcPts val="500"/>
              </a:spcAft>
            </a:pPr>
            <a:r>
              <a:rPr lang="en-GB" sz="2200" b="1" dirty="0">
                <a:solidFill>
                  <a:srgbClr val="281F4A"/>
                </a:solidFill>
                <a:latin typeface="Poppins" pitchFamily="2" charset="77"/>
                <a:ea typeface="Roboto" panose="02000000000000000000" pitchFamily="2" charset="0"/>
                <a:cs typeface="Poppins" pitchFamily="2" charset="77"/>
              </a:rPr>
              <a:t>Some parts of the problem will be really important while others won’t matter.</a:t>
            </a:r>
            <a:endParaRPr lang="en-GB" sz="2200" dirty="0">
              <a:solidFill>
                <a:srgbClr val="281F4A"/>
              </a:solidFill>
              <a:latin typeface="Poppins" pitchFamily="2" charset="77"/>
              <a:ea typeface="Roboto" panose="02000000000000000000" pitchFamily="2" charset="0"/>
              <a:cs typeface="Poppins" pitchFamily="2" charset="77"/>
            </a:endParaRPr>
          </a:p>
          <a:p>
            <a:pPr marL="342900" indent="-342900">
              <a:spcBef>
                <a:spcPts val="800"/>
              </a:spcBef>
              <a:spcAft>
                <a:spcPts val="500"/>
              </a:spcAft>
              <a:buFont typeface="Arial" panose="020B0604020202020204" pitchFamily="34" charset="0"/>
              <a:buChar char="•"/>
            </a:pPr>
            <a:r>
              <a:rPr lang="en-GB" sz="2200" dirty="0">
                <a:solidFill>
                  <a:srgbClr val="281F4A"/>
                </a:solidFill>
                <a:latin typeface="Poppins" pitchFamily="2" charset="77"/>
                <a:ea typeface="Roboto" panose="02000000000000000000" pitchFamily="2" charset="0"/>
                <a:cs typeface="Poppins" pitchFamily="2" charset="77"/>
              </a:rPr>
              <a:t>Think about one task the delivery</a:t>
            </a:r>
            <a:br>
              <a:rPr lang="en-GB" sz="2200" dirty="0">
                <a:solidFill>
                  <a:srgbClr val="281F4A"/>
                </a:solidFill>
                <a:latin typeface="Poppins" pitchFamily="2" charset="77"/>
                <a:ea typeface="Roboto" panose="02000000000000000000" pitchFamily="2" charset="0"/>
                <a:cs typeface="Poppins" pitchFamily="2" charset="77"/>
              </a:rPr>
            </a:br>
            <a:r>
              <a:rPr lang="en-GB" sz="2200" dirty="0">
                <a:solidFill>
                  <a:srgbClr val="281F4A"/>
                </a:solidFill>
                <a:latin typeface="Poppins" pitchFamily="2" charset="77"/>
                <a:ea typeface="Roboto" panose="02000000000000000000" pitchFamily="2" charset="0"/>
                <a:cs typeface="Poppins" pitchFamily="2" charset="77"/>
              </a:rPr>
              <a:t>robot needs to do</a:t>
            </a:r>
          </a:p>
          <a:p>
            <a:pPr marL="342900" indent="-342900">
              <a:spcBef>
                <a:spcPts val="800"/>
              </a:spcBef>
              <a:spcAft>
                <a:spcPts val="500"/>
              </a:spcAft>
              <a:buFont typeface="Arial" panose="020B0604020202020204" pitchFamily="34" charset="0"/>
              <a:buChar char="•"/>
            </a:pPr>
            <a:r>
              <a:rPr lang="en-GB" sz="2200" dirty="0">
                <a:solidFill>
                  <a:srgbClr val="281F4A"/>
                </a:solidFill>
                <a:latin typeface="Poppins" pitchFamily="2" charset="77"/>
                <a:ea typeface="Roboto" panose="02000000000000000000" pitchFamily="2" charset="0"/>
                <a:cs typeface="Poppins" pitchFamily="2" charset="77"/>
              </a:rPr>
              <a:t>What are the important bits?</a:t>
            </a:r>
          </a:p>
          <a:p>
            <a:pPr marL="342900" indent="-342900">
              <a:spcBef>
                <a:spcPts val="800"/>
              </a:spcBef>
              <a:spcAft>
                <a:spcPts val="500"/>
              </a:spcAft>
              <a:buFont typeface="Arial" panose="020B0604020202020204" pitchFamily="34" charset="0"/>
              <a:buChar char="•"/>
            </a:pPr>
            <a:r>
              <a:rPr lang="en-GB" sz="2200" dirty="0">
                <a:solidFill>
                  <a:srgbClr val="281F4A"/>
                </a:solidFill>
                <a:latin typeface="Poppins" pitchFamily="2" charset="77"/>
                <a:ea typeface="Roboto" panose="02000000000000000000" pitchFamily="2" charset="0"/>
                <a:cs typeface="Poppins" pitchFamily="2" charset="77"/>
              </a:rPr>
              <a:t>What doesn’t matter?</a:t>
            </a:r>
          </a:p>
          <a:p>
            <a:pPr>
              <a:spcBef>
                <a:spcPts val="800"/>
              </a:spcBef>
              <a:spcAft>
                <a:spcPts val="500"/>
              </a:spcAft>
            </a:pPr>
            <a:endParaRPr lang="en-GB" sz="2200" dirty="0">
              <a:solidFill>
                <a:srgbClr val="281F4A"/>
              </a:solidFill>
              <a:latin typeface="Poppins" pitchFamily="2" charset="77"/>
              <a:ea typeface="Roboto" panose="02000000000000000000" pitchFamily="2" charset="0"/>
              <a:cs typeface="Poppins" pitchFamily="2" charset="77"/>
            </a:endParaRPr>
          </a:p>
        </p:txBody>
      </p:sp>
      <p:grpSp>
        <p:nvGrpSpPr>
          <p:cNvPr id="29" name="Group 28">
            <a:extLst>
              <a:ext uri="{FF2B5EF4-FFF2-40B4-BE49-F238E27FC236}">
                <a16:creationId xmlns:a16="http://schemas.microsoft.com/office/drawing/2014/main" id="{DBB17146-47A2-7320-0987-5E25223D2B1A}"/>
              </a:ext>
            </a:extLst>
          </p:cNvPr>
          <p:cNvGrpSpPr/>
          <p:nvPr/>
        </p:nvGrpSpPr>
        <p:grpSpPr>
          <a:xfrm>
            <a:off x="8505076" y="2448050"/>
            <a:ext cx="10189997" cy="7245225"/>
            <a:chOff x="8412151" y="2676650"/>
            <a:chExt cx="10189997" cy="7245225"/>
          </a:xfrm>
        </p:grpSpPr>
        <p:sp>
          <p:nvSpPr>
            <p:cNvPr id="6" name="Rounded Rectangle 5">
              <a:extLst>
                <a:ext uri="{FF2B5EF4-FFF2-40B4-BE49-F238E27FC236}">
                  <a16:creationId xmlns:a16="http://schemas.microsoft.com/office/drawing/2014/main" id="{4CD669B2-325C-7944-135E-BB7408FF81FF}"/>
                </a:ext>
              </a:extLst>
            </p:cNvPr>
            <p:cNvSpPr/>
            <p:nvPr/>
          </p:nvSpPr>
          <p:spPr>
            <a:xfrm>
              <a:off x="8418502" y="2676650"/>
              <a:ext cx="10183646" cy="1847803"/>
            </a:xfrm>
            <a:prstGeom prst="roundRect">
              <a:avLst>
                <a:gd name="adj" fmla="val 0"/>
              </a:avLst>
            </a:prstGeom>
            <a:solidFill>
              <a:srgbClr val="14ED99"/>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C599623F-8CCF-4310-9816-0C6534542FB1}"/>
                </a:ext>
              </a:extLst>
            </p:cNvPr>
            <p:cNvSpPr/>
            <p:nvPr/>
          </p:nvSpPr>
          <p:spPr>
            <a:xfrm>
              <a:off x="11810353" y="4515007"/>
              <a:ext cx="6791794" cy="5406868"/>
            </a:xfrm>
            <a:prstGeom prst="roundRect">
              <a:avLst>
                <a:gd name="adj" fmla="val 0"/>
              </a:avLst>
            </a:prstGeom>
            <a:solidFill>
              <a:srgbClr val="26213F"/>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8AD008BF-B223-1463-2738-77497ABBF0BB}"/>
                </a:ext>
              </a:extLst>
            </p:cNvPr>
            <p:cNvSpPr/>
            <p:nvPr/>
          </p:nvSpPr>
          <p:spPr>
            <a:xfrm>
              <a:off x="12175031" y="4740233"/>
              <a:ext cx="6054346" cy="502571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nSpc>
                  <a:spcPts val="2400"/>
                </a:lnSpc>
                <a:spcAft>
                  <a:spcPts val="1000"/>
                </a:spcAft>
              </a:pPr>
              <a:r>
                <a:rPr lang="en-GB" sz="2100" b="1" i="1" dirty="0">
                  <a:solidFill>
                    <a:schemeClr val="bg1"/>
                  </a:solidFill>
                  <a:latin typeface="Poppins" pitchFamily="2" charset="77"/>
                  <a:ea typeface="Roboto" panose="02000000000000000000" pitchFamily="2" charset="0"/>
                  <a:cs typeface="Poppins" pitchFamily="2" charset="77"/>
                </a:rPr>
                <a:t>Example: Boiling an egg</a:t>
              </a:r>
            </a:p>
            <a:p>
              <a:pPr>
                <a:lnSpc>
                  <a:spcPts val="2400"/>
                </a:lnSpc>
                <a:spcAft>
                  <a:spcPts val="2200"/>
                </a:spcAft>
              </a:pPr>
              <a:r>
                <a:rPr lang="en-GB" sz="2100" b="1" i="1" dirty="0">
                  <a:solidFill>
                    <a:schemeClr val="bg1"/>
                  </a:solidFill>
                  <a:latin typeface="Poppins" pitchFamily="2" charset="77"/>
                  <a:ea typeface="Roboto" panose="02000000000000000000" pitchFamily="2" charset="0"/>
                  <a:cs typeface="Poppins" pitchFamily="2" charset="77"/>
                </a:rPr>
                <a:t>Task: </a:t>
              </a:r>
              <a:r>
                <a:rPr lang="en-GB" sz="2100" i="1" dirty="0">
                  <a:solidFill>
                    <a:schemeClr val="bg1"/>
                  </a:solidFill>
                  <a:latin typeface="Poppins" pitchFamily="2" charset="77"/>
                  <a:ea typeface="Roboto" panose="02000000000000000000" pitchFamily="2" charset="0"/>
                  <a:cs typeface="Poppins" pitchFamily="2" charset="77"/>
                </a:rPr>
                <a:t>Put egg in pan </a:t>
              </a:r>
            </a:p>
            <a:p>
              <a:pPr>
                <a:lnSpc>
                  <a:spcPts val="2400"/>
                </a:lnSpc>
                <a:spcAft>
                  <a:spcPts val="1000"/>
                </a:spcAft>
              </a:pPr>
              <a:r>
                <a:rPr lang="en-GB" sz="2100" b="1" i="1" dirty="0">
                  <a:solidFill>
                    <a:schemeClr val="bg1"/>
                  </a:solidFill>
                  <a:latin typeface="Poppins" pitchFamily="2" charset="77"/>
                  <a:ea typeface="Roboto" panose="02000000000000000000" pitchFamily="2" charset="0"/>
                  <a:cs typeface="Poppins" pitchFamily="2" charset="77"/>
                </a:rPr>
                <a:t>Important</a:t>
              </a:r>
            </a:p>
            <a:p>
              <a:pPr marL="342900" indent="-342900">
                <a:lnSpc>
                  <a:spcPts val="2400"/>
                </a:lnSpc>
                <a:spcAft>
                  <a:spcPts val="1000"/>
                </a:spcAft>
                <a:buFont typeface="Arial" panose="020B0604020202020204" pitchFamily="34" charset="0"/>
                <a:buChar char="•"/>
              </a:pPr>
              <a:r>
                <a:rPr lang="en-GB" sz="2100" i="1" dirty="0">
                  <a:solidFill>
                    <a:schemeClr val="bg1"/>
                  </a:solidFill>
                  <a:latin typeface="Poppins" pitchFamily="2" charset="77"/>
                  <a:ea typeface="Roboto" panose="02000000000000000000" pitchFamily="2" charset="0"/>
                  <a:cs typeface="Poppins" pitchFamily="2" charset="77"/>
                </a:rPr>
                <a:t>Type of egg (e.g. hen not robin)</a:t>
              </a:r>
            </a:p>
            <a:p>
              <a:pPr marL="342900" indent="-342900">
                <a:lnSpc>
                  <a:spcPts val="2400"/>
                </a:lnSpc>
                <a:spcAft>
                  <a:spcPts val="1000"/>
                </a:spcAft>
                <a:buFont typeface="Arial" panose="020B0604020202020204" pitchFamily="34" charset="0"/>
                <a:buChar char="•"/>
              </a:pPr>
              <a:r>
                <a:rPr lang="en-GB" sz="2100" i="1" dirty="0">
                  <a:solidFill>
                    <a:schemeClr val="bg1"/>
                  </a:solidFill>
                  <a:latin typeface="Poppins" pitchFamily="2" charset="77"/>
                  <a:ea typeface="Roboto" panose="02000000000000000000" pitchFamily="2" charset="0"/>
                  <a:cs typeface="Poppins" pitchFamily="2" charset="77"/>
                </a:rPr>
                <a:t>Type of pan (e.g. one that works on an induction hob)</a:t>
              </a:r>
            </a:p>
            <a:p>
              <a:pPr marL="342900" indent="-342900">
                <a:lnSpc>
                  <a:spcPts val="2400"/>
                </a:lnSpc>
                <a:spcAft>
                  <a:spcPts val="2200"/>
                </a:spcAft>
                <a:buFont typeface="Arial" panose="020B0604020202020204" pitchFamily="34" charset="0"/>
                <a:buChar char="•"/>
              </a:pPr>
              <a:r>
                <a:rPr lang="en-GB" sz="2100" i="1" dirty="0">
                  <a:solidFill>
                    <a:schemeClr val="bg1"/>
                  </a:solidFill>
                  <a:latin typeface="Poppins" pitchFamily="2" charset="77"/>
                  <a:ea typeface="Roboto" panose="02000000000000000000" pitchFamily="2" charset="0"/>
                  <a:cs typeface="Poppins" pitchFamily="2" charset="77"/>
                </a:rPr>
                <a:t>Amount of water </a:t>
              </a:r>
            </a:p>
            <a:p>
              <a:pPr>
                <a:lnSpc>
                  <a:spcPts val="2400"/>
                </a:lnSpc>
                <a:spcAft>
                  <a:spcPts val="1000"/>
                </a:spcAft>
              </a:pPr>
              <a:r>
                <a:rPr lang="en-GB" sz="2100" b="1" i="1" dirty="0">
                  <a:solidFill>
                    <a:schemeClr val="bg1"/>
                  </a:solidFill>
                  <a:latin typeface="Poppins" pitchFamily="2" charset="77"/>
                  <a:ea typeface="Roboto" panose="02000000000000000000" pitchFamily="2" charset="0"/>
                  <a:cs typeface="Poppins" pitchFamily="2" charset="77"/>
                </a:rPr>
                <a:t>Not important </a:t>
              </a:r>
            </a:p>
            <a:p>
              <a:pPr marL="342900" indent="-342900">
                <a:lnSpc>
                  <a:spcPts val="2400"/>
                </a:lnSpc>
                <a:spcAft>
                  <a:spcPts val="1000"/>
                </a:spcAft>
                <a:buFont typeface="Arial" panose="020B0604020202020204" pitchFamily="34" charset="0"/>
                <a:buChar char="•"/>
              </a:pPr>
              <a:r>
                <a:rPr lang="en-GB" sz="2100" i="1" dirty="0">
                  <a:solidFill>
                    <a:schemeClr val="bg1"/>
                  </a:solidFill>
                  <a:latin typeface="Poppins" pitchFamily="2" charset="77"/>
                  <a:ea typeface="Roboto" panose="02000000000000000000" pitchFamily="2" charset="0"/>
                  <a:cs typeface="Poppins" pitchFamily="2" charset="77"/>
                </a:rPr>
                <a:t>Pan size</a:t>
              </a:r>
            </a:p>
            <a:p>
              <a:pPr marL="342900" indent="-342900">
                <a:lnSpc>
                  <a:spcPts val="2400"/>
                </a:lnSpc>
                <a:spcAft>
                  <a:spcPts val="1000"/>
                </a:spcAft>
                <a:buFont typeface="Arial" panose="020B0604020202020204" pitchFamily="34" charset="0"/>
                <a:buChar char="•"/>
              </a:pPr>
              <a:r>
                <a:rPr lang="en-GB" sz="2100" i="1" dirty="0">
                  <a:solidFill>
                    <a:schemeClr val="bg1"/>
                  </a:solidFill>
                  <a:latin typeface="Poppins" pitchFamily="2" charset="77"/>
                  <a:ea typeface="Roboto" panose="02000000000000000000" pitchFamily="2" charset="0"/>
                  <a:cs typeface="Poppins" pitchFamily="2" charset="77"/>
                </a:rPr>
                <a:t>Pan colour</a:t>
              </a:r>
            </a:p>
          </p:txBody>
        </p:sp>
        <p:sp>
          <p:nvSpPr>
            <p:cNvPr id="10" name="Rounded Rectangle 9">
              <a:extLst>
                <a:ext uri="{FF2B5EF4-FFF2-40B4-BE49-F238E27FC236}">
                  <a16:creationId xmlns:a16="http://schemas.microsoft.com/office/drawing/2014/main" id="{4C112C0C-1215-196E-695D-34FFFA65A71F}"/>
                </a:ext>
              </a:extLst>
            </p:cNvPr>
            <p:cNvSpPr/>
            <p:nvPr/>
          </p:nvSpPr>
          <p:spPr>
            <a:xfrm>
              <a:off x="8909051" y="2694512"/>
              <a:ext cx="9223826" cy="1829941"/>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100" b="1" i="1" dirty="0">
                  <a:solidFill>
                    <a:schemeClr val="bg1"/>
                  </a:solidFill>
                  <a:latin typeface="Poppins" pitchFamily="2" charset="77"/>
                  <a:ea typeface="Roboto" panose="02000000000000000000" pitchFamily="2" charset="0"/>
                  <a:cs typeface="Poppins" pitchFamily="2" charset="77"/>
                </a:rPr>
                <a:t>Engineer top tip:</a:t>
              </a:r>
            </a:p>
            <a:p>
              <a:pPr algn="ctr">
                <a:lnSpc>
                  <a:spcPts val="2400"/>
                </a:lnSpc>
              </a:pPr>
              <a:r>
                <a:rPr lang="en-GB" sz="2100" i="1" dirty="0">
                  <a:solidFill>
                    <a:schemeClr val="bg1"/>
                  </a:solidFill>
                  <a:latin typeface="Poppins" pitchFamily="2" charset="77"/>
                  <a:ea typeface="Roboto" panose="02000000000000000000" pitchFamily="2" charset="0"/>
                  <a:cs typeface="Poppins" pitchFamily="2" charset="77"/>
                </a:rPr>
                <a:t>During the design process, consider what your priorities are.</a:t>
              </a:r>
            </a:p>
          </p:txBody>
        </p:sp>
        <p:pic>
          <p:nvPicPr>
            <p:cNvPr id="27" name="Picture 26" descr="A robot on wheels with a flag&#10;&#10;Description automatically generated">
              <a:extLst>
                <a:ext uri="{FF2B5EF4-FFF2-40B4-BE49-F238E27FC236}">
                  <a16:creationId xmlns:a16="http://schemas.microsoft.com/office/drawing/2014/main" id="{DB3A7BDB-337A-68CF-2F2C-795C5C25D64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054"/>
            <a:stretch/>
          </p:blipFill>
          <p:spPr>
            <a:xfrm>
              <a:off x="8412151" y="4512953"/>
              <a:ext cx="3398202" cy="5397422"/>
            </a:xfrm>
            <a:prstGeom prst="rect">
              <a:avLst/>
            </a:prstGeom>
          </p:spPr>
        </p:pic>
      </p:grpSp>
      <p:pic>
        <p:nvPicPr>
          <p:cNvPr id="32" name="Graphic 31">
            <a:extLst>
              <a:ext uri="{FF2B5EF4-FFF2-40B4-BE49-F238E27FC236}">
                <a16:creationId xmlns:a16="http://schemas.microsoft.com/office/drawing/2014/main" id="{D426F758-8BE0-D020-538A-234FE30598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92339" y="8053575"/>
            <a:ext cx="1024448" cy="993404"/>
          </a:xfrm>
          <a:prstGeom prst="rect">
            <a:avLst/>
          </a:prstGeom>
        </p:spPr>
      </p:pic>
    </p:spTree>
    <p:extLst>
      <p:ext uri="{BB962C8B-B14F-4D97-AF65-F5344CB8AC3E}">
        <p14:creationId xmlns:p14="http://schemas.microsoft.com/office/powerpoint/2010/main" val="2503555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3. Write clear rules or instructions </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Extension activity 1</a:t>
            </a:r>
          </a:p>
        </p:txBody>
      </p:sp>
      <p:sp>
        <p:nvSpPr>
          <p:cNvPr id="7" name="Text Placeholder 2">
            <a:extLst>
              <a:ext uri="{FF2B5EF4-FFF2-40B4-BE49-F238E27FC236}">
                <a16:creationId xmlns:a16="http://schemas.microsoft.com/office/drawing/2014/main" id="{DB4B1D9F-09BB-97FB-FB16-141F97238B01}"/>
              </a:ext>
            </a:extLst>
          </p:cNvPr>
          <p:cNvSpPr txBox="1">
            <a:spLocks/>
          </p:cNvSpPr>
          <p:nvPr/>
        </p:nvSpPr>
        <p:spPr>
          <a:xfrm>
            <a:off x="744971" y="2759073"/>
            <a:ext cx="13282675" cy="2470975"/>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marL="342900" indent="-342900">
              <a:spcBef>
                <a:spcPts val="800"/>
              </a:spcBef>
              <a:spcAft>
                <a:spcPts val="500"/>
              </a:spcAft>
              <a:buFont typeface="Arial" panose="020B0604020202020204" pitchFamily="34" charset="0"/>
              <a:buChar char="•"/>
            </a:pPr>
            <a:r>
              <a:rPr lang="en-GB" sz="2200" dirty="0">
                <a:solidFill>
                  <a:srgbClr val="281F4A"/>
                </a:solidFill>
                <a:latin typeface="Poppins" pitchFamily="2" charset="77"/>
                <a:ea typeface="Roboto" panose="02000000000000000000" pitchFamily="2" charset="0"/>
                <a:cs typeface="Poppins" pitchFamily="2" charset="77"/>
              </a:rPr>
              <a:t>What clear rules or instructions can we write so the robot can make its own decisions?</a:t>
            </a:r>
          </a:p>
          <a:p>
            <a:pPr marL="342900" indent="-342900">
              <a:spcBef>
                <a:spcPts val="800"/>
              </a:spcBef>
              <a:spcAft>
                <a:spcPts val="500"/>
              </a:spcAft>
              <a:buFont typeface="Arial" panose="020B0604020202020204" pitchFamily="34" charset="0"/>
              <a:buChar char="•"/>
            </a:pPr>
            <a:r>
              <a:rPr lang="en-GB" sz="2200" dirty="0">
                <a:solidFill>
                  <a:srgbClr val="281F4A"/>
                </a:solidFill>
                <a:latin typeface="Poppins" pitchFamily="2" charset="77"/>
                <a:ea typeface="Roboto" panose="02000000000000000000" pitchFamily="2" charset="0"/>
                <a:cs typeface="Poppins" pitchFamily="2" charset="77"/>
              </a:rPr>
              <a:t>What order should we write them in?</a:t>
            </a:r>
          </a:p>
          <a:p>
            <a:pPr marL="342900" indent="-342900">
              <a:spcBef>
                <a:spcPts val="800"/>
              </a:spcBef>
              <a:spcAft>
                <a:spcPts val="500"/>
              </a:spcAft>
              <a:buFont typeface="Arial" panose="020B0604020202020204" pitchFamily="34" charset="0"/>
              <a:buChar char="•"/>
            </a:pPr>
            <a:endParaRPr lang="en-GB" sz="2200" dirty="0">
              <a:solidFill>
                <a:srgbClr val="281F4A"/>
              </a:solidFill>
              <a:latin typeface="Poppins" pitchFamily="2" charset="77"/>
              <a:ea typeface="Roboto" panose="02000000000000000000" pitchFamily="2" charset="0"/>
              <a:cs typeface="Poppins" pitchFamily="2" charset="77"/>
            </a:endParaRPr>
          </a:p>
        </p:txBody>
      </p:sp>
      <p:grpSp>
        <p:nvGrpSpPr>
          <p:cNvPr id="27" name="Group 26">
            <a:extLst>
              <a:ext uri="{FF2B5EF4-FFF2-40B4-BE49-F238E27FC236}">
                <a16:creationId xmlns:a16="http://schemas.microsoft.com/office/drawing/2014/main" id="{72C1D89A-BA36-4B50-EE02-EF5361F9E32A}"/>
              </a:ext>
            </a:extLst>
          </p:cNvPr>
          <p:cNvGrpSpPr/>
          <p:nvPr/>
        </p:nvGrpSpPr>
        <p:grpSpPr>
          <a:xfrm>
            <a:off x="4161604" y="4740275"/>
            <a:ext cx="11780893" cy="4481177"/>
            <a:chOff x="4781177" y="4786804"/>
            <a:chExt cx="11780893" cy="4481177"/>
          </a:xfrm>
        </p:grpSpPr>
        <p:sp>
          <p:nvSpPr>
            <p:cNvPr id="10" name="Rounded Rectangle 9">
              <a:extLst>
                <a:ext uri="{FF2B5EF4-FFF2-40B4-BE49-F238E27FC236}">
                  <a16:creationId xmlns:a16="http://schemas.microsoft.com/office/drawing/2014/main" id="{AEBAC0C3-6411-F14E-3B24-5074CCE64F3D}"/>
                </a:ext>
              </a:extLst>
            </p:cNvPr>
            <p:cNvSpPr/>
            <p:nvPr/>
          </p:nvSpPr>
          <p:spPr>
            <a:xfrm>
              <a:off x="10678767" y="4816475"/>
              <a:ext cx="5883303" cy="4451506"/>
            </a:xfrm>
            <a:prstGeom prst="roundRect">
              <a:avLst>
                <a:gd name="adj" fmla="val 0"/>
              </a:avLst>
            </a:prstGeom>
            <a:solidFill>
              <a:srgbClr val="FEC7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9853D4CE-0BAA-C8AD-1D06-76C363C592DD}"/>
                </a:ext>
              </a:extLst>
            </p:cNvPr>
            <p:cNvSpPr/>
            <p:nvPr/>
          </p:nvSpPr>
          <p:spPr>
            <a:xfrm>
              <a:off x="11098319" y="4786804"/>
              <a:ext cx="5224797" cy="445248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nSpc>
                  <a:spcPts val="2400"/>
                </a:lnSpc>
                <a:spcAft>
                  <a:spcPts val="1000"/>
                </a:spcAft>
              </a:pPr>
              <a:r>
                <a:rPr lang="en-GB" sz="2100" b="1" i="1" dirty="0">
                  <a:solidFill>
                    <a:srgbClr val="26213F"/>
                  </a:solidFill>
                  <a:latin typeface="Poppins" pitchFamily="2" charset="77"/>
                  <a:ea typeface="Roboto" panose="02000000000000000000" pitchFamily="2" charset="0"/>
                  <a:cs typeface="Poppins" pitchFamily="2" charset="77"/>
                </a:rPr>
                <a:t>Engineer top tip:</a:t>
              </a:r>
            </a:p>
            <a:p>
              <a:pPr>
                <a:lnSpc>
                  <a:spcPts val="2400"/>
                </a:lnSpc>
                <a:spcAft>
                  <a:spcPts val="1800"/>
                </a:spcAft>
              </a:pPr>
              <a:r>
                <a:rPr lang="en-GB" sz="2100" i="1" dirty="0">
                  <a:solidFill>
                    <a:srgbClr val="26213F"/>
                  </a:solidFill>
                  <a:latin typeface="Poppins" pitchFamily="2" charset="77"/>
                  <a:ea typeface="Roboto" panose="02000000000000000000" pitchFamily="2" charset="0"/>
                  <a:cs typeface="Poppins" pitchFamily="2" charset="77"/>
                </a:rPr>
                <a:t>You may find it helpful to use</a:t>
              </a:r>
              <a:br>
                <a:rPr lang="en-GB" sz="2100" i="1" dirty="0">
                  <a:solidFill>
                    <a:srgbClr val="26213F"/>
                  </a:solidFill>
                  <a:latin typeface="Poppins" pitchFamily="2" charset="77"/>
                  <a:ea typeface="Roboto" panose="02000000000000000000" pitchFamily="2" charset="0"/>
                  <a:cs typeface="Poppins" pitchFamily="2" charset="77"/>
                </a:rPr>
              </a:br>
              <a:r>
                <a:rPr lang="en-GB" sz="2100" b="1" i="1" dirty="0">
                  <a:solidFill>
                    <a:srgbClr val="26213F"/>
                  </a:solidFill>
                  <a:latin typeface="Poppins" pitchFamily="2" charset="77"/>
                  <a:ea typeface="Roboto" panose="02000000000000000000" pitchFamily="2" charset="0"/>
                  <a:cs typeface="Poppins" pitchFamily="2" charset="77"/>
                </a:rPr>
                <a:t>IF… THEN… </a:t>
              </a:r>
              <a:r>
                <a:rPr lang="en-GB" sz="2100" i="1" dirty="0">
                  <a:solidFill>
                    <a:srgbClr val="26213F"/>
                  </a:solidFill>
                  <a:latin typeface="Poppins" pitchFamily="2" charset="77"/>
                  <a:ea typeface="Roboto" panose="02000000000000000000" pitchFamily="2" charset="0"/>
                  <a:cs typeface="Poppins" pitchFamily="2" charset="77"/>
                </a:rPr>
                <a:t>statements in your instructions, e.g. </a:t>
              </a:r>
            </a:p>
            <a:p>
              <a:pPr marL="342900" indent="-342900">
                <a:lnSpc>
                  <a:spcPts val="2400"/>
                </a:lnSpc>
                <a:spcAft>
                  <a:spcPts val="1000"/>
                </a:spcAft>
                <a:buFont typeface="Arial" panose="020B0604020202020204" pitchFamily="34" charset="0"/>
                <a:buChar char="•"/>
              </a:pPr>
              <a:r>
                <a:rPr lang="en-GB" sz="2100" b="1" i="1" dirty="0">
                  <a:solidFill>
                    <a:srgbClr val="26213F"/>
                  </a:solidFill>
                  <a:latin typeface="Poppins" pitchFamily="2" charset="77"/>
                  <a:ea typeface="Roboto" panose="02000000000000000000" pitchFamily="2" charset="0"/>
                  <a:cs typeface="Poppins" pitchFamily="2" charset="77"/>
                </a:rPr>
                <a:t>IF </a:t>
              </a:r>
              <a:r>
                <a:rPr lang="en-GB" sz="2100" i="1" dirty="0">
                  <a:solidFill>
                    <a:srgbClr val="26213F"/>
                  </a:solidFill>
                  <a:latin typeface="Poppins" pitchFamily="2" charset="77"/>
                  <a:ea typeface="Roboto" panose="02000000000000000000" pitchFamily="2" charset="0"/>
                  <a:cs typeface="Poppins" pitchFamily="2" charset="77"/>
                </a:rPr>
                <a:t>the water is boiling,</a:t>
              </a:r>
              <a:br>
                <a:rPr lang="en-GB" sz="2100" i="1" dirty="0">
                  <a:solidFill>
                    <a:srgbClr val="26213F"/>
                  </a:solidFill>
                  <a:latin typeface="Poppins" pitchFamily="2" charset="77"/>
                  <a:ea typeface="Roboto" panose="02000000000000000000" pitchFamily="2" charset="0"/>
                  <a:cs typeface="Poppins" pitchFamily="2" charset="77"/>
                </a:rPr>
              </a:br>
              <a:r>
                <a:rPr lang="en-GB" sz="2100" b="1" i="1" dirty="0">
                  <a:solidFill>
                    <a:srgbClr val="26213F"/>
                  </a:solidFill>
                  <a:latin typeface="Poppins" pitchFamily="2" charset="77"/>
                  <a:ea typeface="Roboto" panose="02000000000000000000" pitchFamily="2" charset="0"/>
                  <a:cs typeface="Poppins" pitchFamily="2" charset="77"/>
                </a:rPr>
                <a:t>THEN </a:t>
              </a:r>
              <a:r>
                <a:rPr lang="en-GB" sz="2100" i="1" dirty="0">
                  <a:solidFill>
                    <a:srgbClr val="26213F"/>
                  </a:solidFill>
                  <a:latin typeface="Poppins" pitchFamily="2" charset="77"/>
                  <a:ea typeface="Roboto" panose="02000000000000000000" pitchFamily="2" charset="0"/>
                  <a:cs typeface="Poppins" pitchFamily="2" charset="77"/>
                </a:rPr>
                <a:t>turn the heat to low </a:t>
              </a:r>
            </a:p>
            <a:p>
              <a:pPr marL="342900" indent="-342900">
                <a:lnSpc>
                  <a:spcPts val="2400"/>
                </a:lnSpc>
                <a:spcAft>
                  <a:spcPts val="1000"/>
                </a:spcAft>
                <a:buFont typeface="Arial" panose="020B0604020202020204" pitchFamily="34" charset="0"/>
                <a:buChar char="•"/>
              </a:pPr>
              <a:r>
                <a:rPr lang="en-GB" sz="2100" b="1" i="1" dirty="0">
                  <a:solidFill>
                    <a:srgbClr val="26213F"/>
                  </a:solidFill>
                  <a:latin typeface="Poppins" pitchFamily="2" charset="77"/>
                  <a:ea typeface="Roboto" panose="02000000000000000000" pitchFamily="2" charset="0"/>
                  <a:cs typeface="Poppins" pitchFamily="2" charset="77"/>
                </a:rPr>
                <a:t>IF </a:t>
              </a:r>
              <a:r>
                <a:rPr lang="en-GB" sz="2100" i="1" dirty="0">
                  <a:solidFill>
                    <a:srgbClr val="26213F"/>
                  </a:solidFill>
                  <a:latin typeface="Poppins" pitchFamily="2" charset="77"/>
                  <a:ea typeface="Roboto" panose="02000000000000000000" pitchFamily="2" charset="0"/>
                  <a:cs typeface="Poppins" pitchFamily="2" charset="77"/>
                </a:rPr>
                <a:t>the water is not boiling,</a:t>
              </a:r>
              <a:br>
                <a:rPr lang="en-GB" sz="2100" i="1" dirty="0">
                  <a:solidFill>
                    <a:srgbClr val="26213F"/>
                  </a:solidFill>
                  <a:latin typeface="Poppins" pitchFamily="2" charset="77"/>
                  <a:ea typeface="Roboto" panose="02000000000000000000" pitchFamily="2" charset="0"/>
                  <a:cs typeface="Poppins" pitchFamily="2" charset="77"/>
                </a:rPr>
              </a:br>
              <a:r>
                <a:rPr lang="en-GB" sz="2100" b="1" i="1" dirty="0">
                  <a:solidFill>
                    <a:srgbClr val="26213F"/>
                  </a:solidFill>
                  <a:latin typeface="Poppins" pitchFamily="2" charset="77"/>
                  <a:ea typeface="Roboto" panose="02000000000000000000" pitchFamily="2" charset="0"/>
                  <a:cs typeface="Poppins" pitchFamily="2" charset="77"/>
                </a:rPr>
                <a:t>THEN </a:t>
              </a:r>
              <a:r>
                <a:rPr lang="en-GB" sz="2100" i="1" dirty="0">
                  <a:solidFill>
                    <a:srgbClr val="26213F"/>
                  </a:solidFill>
                  <a:latin typeface="Poppins" pitchFamily="2" charset="77"/>
                  <a:ea typeface="Roboto" panose="02000000000000000000" pitchFamily="2" charset="0"/>
                  <a:cs typeface="Poppins" pitchFamily="2" charset="77"/>
                </a:rPr>
                <a:t>turn the heat to high</a:t>
              </a:r>
            </a:p>
          </p:txBody>
        </p:sp>
        <p:pic>
          <p:nvPicPr>
            <p:cNvPr id="16" name="Picture 15" descr="A group of robots with wheels&#10;&#10;Description automatically generated">
              <a:extLst>
                <a:ext uri="{FF2B5EF4-FFF2-40B4-BE49-F238E27FC236}">
                  <a16:creationId xmlns:a16="http://schemas.microsoft.com/office/drawing/2014/main" id="{D4B568D9-CD11-D456-E200-1A7178ADA7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1177" y="4816476"/>
              <a:ext cx="5897591" cy="4422812"/>
            </a:xfrm>
            <a:prstGeom prst="rect">
              <a:avLst/>
            </a:prstGeom>
          </p:spPr>
        </p:pic>
      </p:grpSp>
    </p:spTree>
    <p:extLst>
      <p:ext uri="{BB962C8B-B14F-4D97-AF65-F5344CB8AC3E}">
        <p14:creationId xmlns:p14="http://schemas.microsoft.com/office/powerpoint/2010/main" val="792202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Control a delivery robot</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Extension activity 1</a:t>
            </a:r>
          </a:p>
        </p:txBody>
      </p:sp>
      <p:sp>
        <p:nvSpPr>
          <p:cNvPr id="3" name="Rectangle 2">
            <a:extLst>
              <a:ext uri="{FF2B5EF4-FFF2-40B4-BE49-F238E27FC236}">
                <a16:creationId xmlns:a16="http://schemas.microsoft.com/office/drawing/2014/main" id="{988A39A3-83A9-635B-ACD3-8418F5DCA5DD}"/>
              </a:ext>
            </a:extLst>
          </p:cNvPr>
          <p:cNvSpPr/>
          <p:nvPr/>
        </p:nvSpPr>
        <p:spPr>
          <a:xfrm>
            <a:off x="998168" y="2665358"/>
            <a:ext cx="5357542" cy="6897893"/>
          </a:xfrm>
          <a:prstGeom prst="rect">
            <a:avLst/>
          </a:prstGeom>
          <a:noFill/>
          <a:ln w="79375">
            <a:solidFill>
              <a:srgbClr val="14ED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12184A-6EB4-43B6-6541-564181AF9B89}"/>
              </a:ext>
            </a:extLst>
          </p:cNvPr>
          <p:cNvSpPr txBox="1"/>
          <p:nvPr/>
        </p:nvSpPr>
        <p:spPr>
          <a:xfrm>
            <a:off x="1265596" y="2902963"/>
            <a:ext cx="4824054" cy="1733808"/>
          </a:xfrm>
          <a:prstGeom prst="rect">
            <a:avLst/>
          </a:prstGeom>
          <a:noFill/>
        </p:spPr>
        <p:txBody>
          <a:bodyPr wrap="square">
            <a:spAutoFit/>
          </a:bodyPr>
          <a:lstStyle/>
          <a:p>
            <a:pPr algn="ctr">
              <a:spcBef>
                <a:spcPts val="800"/>
              </a:spcBef>
              <a:spcAft>
                <a:spcPts val="500"/>
              </a:spcAft>
            </a:pPr>
            <a:r>
              <a:rPr lang="en-GB" sz="2200" b="1" i="1" dirty="0">
                <a:solidFill>
                  <a:srgbClr val="27203E"/>
                </a:solidFill>
                <a:latin typeface="Poppins" pitchFamily="2" charset="77"/>
                <a:ea typeface="Roboto" panose="02000000000000000000" pitchFamily="2" charset="0"/>
                <a:cs typeface="Poppins" pitchFamily="2" charset="77"/>
              </a:rPr>
              <a:t>Break the problem down</a:t>
            </a:r>
          </a:p>
          <a:p>
            <a:pPr algn="ctr">
              <a:spcBef>
                <a:spcPts val="800"/>
              </a:spcBef>
              <a:spcAft>
                <a:spcPts val="500"/>
              </a:spcAft>
            </a:pPr>
            <a:r>
              <a:rPr lang="en-GB" sz="2100" i="1" dirty="0">
                <a:solidFill>
                  <a:srgbClr val="27203E"/>
                </a:solidFill>
                <a:latin typeface="Poppins" pitchFamily="2" charset="77"/>
                <a:ea typeface="Roboto" panose="02000000000000000000" pitchFamily="2" charset="0"/>
                <a:cs typeface="Poppins" pitchFamily="2" charset="77"/>
              </a:rPr>
              <a:t>Break the problem down</a:t>
            </a:r>
            <a:br>
              <a:rPr lang="en-GB" sz="2100" i="1" dirty="0">
                <a:solidFill>
                  <a:srgbClr val="27203E"/>
                </a:solidFill>
                <a:latin typeface="Poppins" pitchFamily="2" charset="77"/>
                <a:ea typeface="Roboto" panose="02000000000000000000" pitchFamily="2" charset="0"/>
                <a:cs typeface="Poppins" pitchFamily="2" charset="77"/>
              </a:rPr>
            </a:br>
            <a:r>
              <a:rPr lang="en-GB" sz="2100" i="1" dirty="0">
                <a:solidFill>
                  <a:srgbClr val="27203E"/>
                </a:solidFill>
                <a:latin typeface="Poppins" pitchFamily="2" charset="77"/>
                <a:ea typeface="Roboto" panose="02000000000000000000" pitchFamily="2" charset="0"/>
                <a:cs typeface="Poppins" pitchFamily="2" charset="77"/>
              </a:rPr>
              <a:t>into smaller tasks</a:t>
            </a:r>
          </a:p>
          <a:p>
            <a:pPr>
              <a:spcBef>
                <a:spcPts val="800"/>
              </a:spcBef>
              <a:spcAft>
                <a:spcPts val="500"/>
              </a:spcAft>
            </a:pPr>
            <a:endParaRPr lang="en-GB" sz="2100" b="1" i="1" dirty="0">
              <a:solidFill>
                <a:srgbClr val="27203E"/>
              </a:solidFill>
              <a:latin typeface="Poppins" pitchFamily="2" charset="77"/>
              <a:ea typeface="Roboto" panose="02000000000000000000" pitchFamily="2" charset="0"/>
              <a:cs typeface="Poppins" pitchFamily="2" charset="77"/>
            </a:endParaRPr>
          </a:p>
        </p:txBody>
      </p:sp>
      <p:grpSp>
        <p:nvGrpSpPr>
          <p:cNvPr id="14" name="Group 13">
            <a:extLst>
              <a:ext uri="{FF2B5EF4-FFF2-40B4-BE49-F238E27FC236}">
                <a16:creationId xmlns:a16="http://schemas.microsoft.com/office/drawing/2014/main" id="{48E3B93B-4424-9C5A-888E-AF36B1DE93DE}"/>
              </a:ext>
            </a:extLst>
          </p:cNvPr>
          <p:cNvGrpSpPr/>
          <p:nvPr/>
        </p:nvGrpSpPr>
        <p:grpSpPr>
          <a:xfrm>
            <a:off x="7373279" y="2665358"/>
            <a:ext cx="5357542" cy="6902411"/>
            <a:chOff x="7533438" y="2665358"/>
            <a:chExt cx="5357542" cy="6902411"/>
          </a:xfrm>
        </p:grpSpPr>
        <p:sp>
          <p:nvSpPr>
            <p:cNvPr id="12" name="Rectangle 11">
              <a:extLst>
                <a:ext uri="{FF2B5EF4-FFF2-40B4-BE49-F238E27FC236}">
                  <a16:creationId xmlns:a16="http://schemas.microsoft.com/office/drawing/2014/main" id="{18352920-4243-301A-D288-96910EC2451A}"/>
                </a:ext>
              </a:extLst>
            </p:cNvPr>
            <p:cNvSpPr/>
            <p:nvPr/>
          </p:nvSpPr>
          <p:spPr>
            <a:xfrm>
              <a:off x="7533438" y="2665358"/>
              <a:ext cx="5357542" cy="5732517"/>
            </a:xfrm>
            <a:prstGeom prst="rect">
              <a:avLst/>
            </a:prstGeom>
            <a:noFill/>
            <a:ln w="79375">
              <a:solidFill>
                <a:srgbClr val="262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30118AF-3098-4C74-88BB-508676B1AA83}"/>
                </a:ext>
              </a:extLst>
            </p:cNvPr>
            <p:cNvSpPr txBox="1"/>
            <p:nvPr/>
          </p:nvSpPr>
          <p:spPr>
            <a:xfrm>
              <a:off x="7800866" y="2902963"/>
              <a:ext cx="4824054" cy="2056973"/>
            </a:xfrm>
            <a:prstGeom prst="rect">
              <a:avLst/>
            </a:prstGeom>
            <a:noFill/>
          </p:spPr>
          <p:txBody>
            <a:bodyPr wrap="square">
              <a:spAutoFit/>
            </a:bodyPr>
            <a:lstStyle/>
            <a:p>
              <a:pPr algn="ctr">
                <a:spcBef>
                  <a:spcPts val="800"/>
                </a:spcBef>
                <a:spcAft>
                  <a:spcPts val="500"/>
                </a:spcAft>
              </a:pPr>
              <a:r>
                <a:rPr lang="en-GB" sz="2200" b="1" i="1" dirty="0">
                  <a:solidFill>
                    <a:srgbClr val="27203E"/>
                  </a:solidFill>
                  <a:latin typeface="Poppins" pitchFamily="2" charset="77"/>
                  <a:ea typeface="Roboto" panose="02000000000000000000" pitchFamily="2" charset="0"/>
                  <a:cs typeface="Poppins" pitchFamily="2" charset="77"/>
                </a:rPr>
                <a:t>Focus on the important bits</a:t>
              </a:r>
            </a:p>
            <a:p>
              <a:pPr algn="ctr">
                <a:spcBef>
                  <a:spcPts val="800"/>
                </a:spcBef>
                <a:spcAft>
                  <a:spcPts val="500"/>
                </a:spcAft>
              </a:pPr>
              <a:r>
                <a:rPr lang="en-GB" sz="2100" i="1" dirty="0">
                  <a:solidFill>
                    <a:srgbClr val="27203E"/>
                  </a:solidFill>
                  <a:latin typeface="Poppins" pitchFamily="2" charset="77"/>
                  <a:ea typeface="Roboto" panose="02000000000000000000" pitchFamily="2" charset="0"/>
                  <a:cs typeface="Poppins" pitchFamily="2" charset="77"/>
                </a:rPr>
                <a:t>Choose one task.</a:t>
              </a:r>
              <a:br>
                <a:rPr lang="en-GB" sz="2100" i="1" dirty="0">
                  <a:solidFill>
                    <a:srgbClr val="27203E"/>
                  </a:solidFill>
                  <a:latin typeface="Poppins" pitchFamily="2" charset="77"/>
                  <a:ea typeface="Roboto" panose="02000000000000000000" pitchFamily="2" charset="0"/>
                  <a:cs typeface="Poppins" pitchFamily="2" charset="77"/>
                </a:rPr>
              </a:br>
              <a:r>
                <a:rPr lang="en-GB" sz="2100" i="1" dirty="0">
                  <a:solidFill>
                    <a:srgbClr val="27203E"/>
                  </a:solidFill>
                  <a:latin typeface="Poppins" pitchFamily="2" charset="77"/>
                  <a:ea typeface="Roboto" panose="02000000000000000000" pitchFamily="2" charset="0"/>
                  <a:cs typeface="Poppins" pitchFamily="2" charset="77"/>
                </a:rPr>
                <a:t>Which bits are important</a:t>
              </a:r>
              <a:br>
                <a:rPr lang="en-GB" sz="2100" i="1" dirty="0">
                  <a:solidFill>
                    <a:srgbClr val="27203E"/>
                  </a:solidFill>
                  <a:latin typeface="Poppins" pitchFamily="2" charset="77"/>
                  <a:ea typeface="Roboto" panose="02000000000000000000" pitchFamily="2" charset="0"/>
                  <a:cs typeface="Poppins" pitchFamily="2" charset="77"/>
                </a:rPr>
              </a:br>
              <a:r>
                <a:rPr lang="en-GB" sz="2100" i="1" dirty="0">
                  <a:solidFill>
                    <a:srgbClr val="27203E"/>
                  </a:solidFill>
                  <a:latin typeface="Poppins" pitchFamily="2" charset="77"/>
                  <a:ea typeface="Roboto" panose="02000000000000000000" pitchFamily="2" charset="0"/>
                  <a:cs typeface="Poppins" pitchFamily="2" charset="77"/>
                </a:rPr>
                <a:t>and which don’t matter?</a:t>
              </a:r>
            </a:p>
            <a:p>
              <a:pPr>
                <a:spcBef>
                  <a:spcPts val="800"/>
                </a:spcBef>
                <a:spcAft>
                  <a:spcPts val="500"/>
                </a:spcAft>
              </a:pPr>
              <a:endParaRPr lang="en-GB" sz="2100" b="1" i="1" dirty="0">
                <a:solidFill>
                  <a:srgbClr val="27203E"/>
                </a:solidFill>
                <a:latin typeface="Poppins" pitchFamily="2" charset="77"/>
                <a:ea typeface="Roboto" panose="02000000000000000000" pitchFamily="2" charset="0"/>
                <a:cs typeface="Poppins" pitchFamily="2" charset="77"/>
              </a:endParaRPr>
            </a:p>
          </p:txBody>
        </p:sp>
        <p:sp>
          <p:nvSpPr>
            <p:cNvPr id="37" name="Rectangle 36">
              <a:extLst>
                <a:ext uri="{FF2B5EF4-FFF2-40B4-BE49-F238E27FC236}">
                  <a16:creationId xmlns:a16="http://schemas.microsoft.com/office/drawing/2014/main" id="{A02DEA79-3279-8B4D-E728-04846464705A}"/>
                </a:ext>
              </a:extLst>
            </p:cNvPr>
            <p:cNvSpPr/>
            <p:nvPr/>
          </p:nvSpPr>
          <p:spPr>
            <a:xfrm>
              <a:off x="7533438" y="8635480"/>
              <a:ext cx="5357542" cy="932289"/>
            </a:xfrm>
            <a:prstGeom prst="rect">
              <a:avLst/>
            </a:prstGeom>
            <a:solidFill>
              <a:srgbClr val="26213F"/>
            </a:solidFill>
            <a:ln w="79375">
              <a:solidFill>
                <a:srgbClr val="262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88C66993-FCAD-9902-75A4-E7C8367B954C}"/>
              </a:ext>
            </a:extLst>
          </p:cNvPr>
          <p:cNvGrpSpPr/>
          <p:nvPr/>
        </p:nvGrpSpPr>
        <p:grpSpPr>
          <a:xfrm>
            <a:off x="13738932" y="2665358"/>
            <a:ext cx="5357542" cy="6897893"/>
            <a:chOff x="7533438" y="2665358"/>
            <a:chExt cx="5357542" cy="6897893"/>
          </a:xfrm>
        </p:grpSpPr>
        <p:sp>
          <p:nvSpPr>
            <p:cNvPr id="31" name="Rectangle 30">
              <a:extLst>
                <a:ext uri="{FF2B5EF4-FFF2-40B4-BE49-F238E27FC236}">
                  <a16:creationId xmlns:a16="http://schemas.microsoft.com/office/drawing/2014/main" id="{D4230C10-7CC6-5179-08DD-C5F4666187DE}"/>
                </a:ext>
              </a:extLst>
            </p:cNvPr>
            <p:cNvSpPr/>
            <p:nvPr/>
          </p:nvSpPr>
          <p:spPr>
            <a:xfrm>
              <a:off x="7533438" y="2665358"/>
              <a:ext cx="5357542" cy="6897893"/>
            </a:xfrm>
            <a:prstGeom prst="rect">
              <a:avLst/>
            </a:prstGeom>
            <a:noFill/>
            <a:ln w="79375">
              <a:solidFill>
                <a:srgbClr val="FEC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E1B9693-9E46-9B82-61A6-C06E564460C8}"/>
                </a:ext>
              </a:extLst>
            </p:cNvPr>
            <p:cNvSpPr txBox="1"/>
            <p:nvPr/>
          </p:nvSpPr>
          <p:spPr>
            <a:xfrm>
              <a:off x="7800866" y="2902963"/>
              <a:ext cx="4824054" cy="2395528"/>
            </a:xfrm>
            <a:prstGeom prst="rect">
              <a:avLst/>
            </a:prstGeom>
            <a:noFill/>
          </p:spPr>
          <p:txBody>
            <a:bodyPr wrap="square">
              <a:spAutoFit/>
            </a:bodyPr>
            <a:lstStyle/>
            <a:p>
              <a:pPr algn="ctr">
                <a:spcBef>
                  <a:spcPts val="800"/>
                </a:spcBef>
                <a:spcAft>
                  <a:spcPts val="500"/>
                </a:spcAft>
              </a:pPr>
              <a:r>
                <a:rPr lang="en-GB" sz="2200" b="1" i="1" dirty="0">
                  <a:solidFill>
                    <a:srgbClr val="27203E"/>
                  </a:solidFill>
                  <a:latin typeface="Poppins" pitchFamily="2" charset="77"/>
                  <a:ea typeface="Roboto" panose="02000000000000000000" pitchFamily="2" charset="0"/>
                  <a:cs typeface="Poppins" pitchFamily="2" charset="77"/>
                </a:rPr>
                <a:t>Write clear rules and instructions </a:t>
              </a:r>
            </a:p>
            <a:p>
              <a:pPr algn="ctr">
                <a:spcBef>
                  <a:spcPts val="800"/>
                </a:spcBef>
                <a:spcAft>
                  <a:spcPts val="500"/>
                </a:spcAft>
              </a:pPr>
              <a:r>
                <a:rPr lang="en-GB" sz="2100" i="1" dirty="0">
                  <a:solidFill>
                    <a:srgbClr val="27203E"/>
                  </a:solidFill>
                  <a:latin typeface="Poppins" pitchFamily="2" charset="77"/>
                  <a:ea typeface="Roboto" panose="02000000000000000000" pitchFamily="2" charset="0"/>
                  <a:cs typeface="Poppins" pitchFamily="2" charset="77"/>
                </a:rPr>
                <a:t>Write some step-by-step instructions for your one</a:t>
              </a:r>
              <a:br>
                <a:rPr lang="en-GB" sz="2100" i="1" dirty="0">
                  <a:solidFill>
                    <a:srgbClr val="27203E"/>
                  </a:solidFill>
                  <a:latin typeface="Poppins" pitchFamily="2" charset="77"/>
                  <a:ea typeface="Roboto" panose="02000000000000000000" pitchFamily="2" charset="0"/>
                  <a:cs typeface="Poppins" pitchFamily="2" charset="77"/>
                </a:rPr>
              </a:br>
              <a:r>
                <a:rPr lang="en-GB" sz="2100" i="1" dirty="0">
                  <a:solidFill>
                    <a:srgbClr val="27203E"/>
                  </a:solidFill>
                  <a:latin typeface="Poppins" pitchFamily="2" charset="77"/>
                  <a:ea typeface="Roboto" panose="02000000000000000000" pitchFamily="2" charset="0"/>
                  <a:cs typeface="Poppins" pitchFamily="2" charset="77"/>
                </a:rPr>
                <a:t>chosen task:</a:t>
              </a:r>
            </a:p>
            <a:p>
              <a:pPr>
                <a:spcBef>
                  <a:spcPts val="800"/>
                </a:spcBef>
                <a:spcAft>
                  <a:spcPts val="500"/>
                </a:spcAft>
              </a:pPr>
              <a:endParaRPr lang="en-GB" sz="2100" b="1" i="1" dirty="0">
                <a:solidFill>
                  <a:srgbClr val="27203E"/>
                </a:solidFill>
                <a:latin typeface="Poppins" pitchFamily="2" charset="77"/>
                <a:ea typeface="Roboto" panose="02000000000000000000" pitchFamily="2" charset="0"/>
                <a:cs typeface="Poppins" pitchFamily="2" charset="77"/>
              </a:endParaRPr>
            </a:p>
          </p:txBody>
        </p:sp>
      </p:grpSp>
      <p:sp>
        <p:nvSpPr>
          <p:cNvPr id="39" name="TextBox 38">
            <a:extLst>
              <a:ext uri="{FF2B5EF4-FFF2-40B4-BE49-F238E27FC236}">
                <a16:creationId xmlns:a16="http://schemas.microsoft.com/office/drawing/2014/main" id="{C15F7FEE-F3AD-D865-B507-3CF87B1F0C81}"/>
              </a:ext>
            </a:extLst>
          </p:cNvPr>
          <p:cNvSpPr txBox="1"/>
          <p:nvPr/>
        </p:nvSpPr>
        <p:spPr>
          <a:xfrm>
            <a:off x="7740756" y="8927886"/>
            <a:ext cx="4673038" cy="369332"/>
          </a:xfrm>
          <a:prstGeom prst="rect">
            <a:avLst/>
          </a:prstGeom>
          <a:noFill/>
        </p:spPr>
        <p:txBody>
          <a:bodyPr wrap="square">
            <a:spAutoFit/>
          </a:bodyPr>
          <a:lstStyle/>
          <a:p>
            <a:pPr algn="ctr"/>
            <a:r>
              <a:rPr lang="en-GB" sz="1800" b="1" i="1" dirty="0">
                <a:solidFill>
                  <a:schemeClr val="bg1"/>
                </a:solidFill>
                <a:latin typeface="Poppins" pitchFamily="2" charset="77"/>
                <a:ea typeface="Roboto" panose="02000000000000000000" pitchFamily="2" charset="0"/>
                <a:cs typeface="Poppins" pitchFamily="2" charset="77"/>
              </a:rPr>
              <a:t>Now you’re thinking like an engineer!</a:t>
            </a:r>
            <a:endParaRPr lang="en-US" sz="1800" b="1" dirty="0">
              <a:solidFill>
                <a:schemeClr val="bg1"/>
              </a:solidFill>
            </a:endParaRPr>
          </a:p>
        </p:txBody>
      </p:sp>
    </p:spTree>
    <p:extLst>
      <p:ext uri="{BB962C8B-B14F-4D97-AF65-F5344CB8AC3E}">
        <p14:creationId xmlns:p14="http://schemas.microsoft.com/office/powerpoint/2010/main" val="106849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BAA929-0D72-B8F5-D32B-B72A3DA51C57}"/>
              </a:ext>
            </a:extLst>
          </p:cNvPr>
          <p:cNvSpPr/>
          <p:nvPr/>
        </p:nvSpPr>
        <p:spPr>
          <a:xfrm>
            <a:off x="0" y="0"/>
            <a:ext cx="20104100" cy="10455275"/>
          </a:xfrm>
          <a:prstGeom prst="rect">
            <a:avLst/>
          </a:prstGeom>
          <a:solidFill>
            <a:srgbClr val="2720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a:solidFill>
            <a:schemeClr val="bg1"/>
          </a:solidFill>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grp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grp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grp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grp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grp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grp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grp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grp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5"/>
          </p:nvPr>
        </p:nvSpPr>
        <p:spPr/>
        <p:txBody>
          <a:bodyPr/>
          <a:lstStyle/>
          <a:p>
            <a:r>
              <a:rPr lang="en-US" dirty="0">
                <a:solidFill>
                  <a:schemeClr val="bg1"/>
                </a:solidFill>
              </a:rPr>
              <a:t>Session options </a:t>
            </a:r>
          </a:p>
        </p:txBody>
      </p:sp>
      <p:graphicFrame>
        <p:nvGraphicFramePr>
          <p:cNvPr id="31" name="Table 6">
            <a:extLst>
              <a:ext uri="{FF2B5EF4-FFF2-40B4-BE49-F238E27FC236}">
                <a16:creationId xmlns:a16="http://schemas.microsoft.com/office/drawing/2014/main" id="{CA100C55-5D69-1449-A794-C25E25EEE80F}"/>
              </a:ext>
            </a:extLst>
          </p:cNvPr>
          <p:cNvGraphicFramePr>
            <a:graphicFrameLocks noGrp="1"/>
          </p:cNvGraphicFramePr>
          <p:nvPr>
            <p:extLst>
              <p:ext uri="{D42A27DB-BD31-4B8C-83A1-F6EECF244321}">
                <p14:modId xmlns:p14="http://schemas.microsoft.com/office/powerpoint/2010/main" val="2473649556"/>
              </p:ext>
            </p:extLst>
          </p:nvPr>
        </p:nvGraphicFramePr>
        <p:xfrm>
          <a:off x="789640" y="2530475"/>
          <a:ext cx="18558810" cy="6620684"/>
        </p:xfrm>
        <a:graphic>
          <a:graphicData uri="http://schemas.openxmlformats.org/drawingml/2006/table">
            <a:tbl>
              <a:tblPr firstRow="1" bandRow="1">
                <a:tableStyleId>{073A0DAA-6AF3-43AB-8588-CEC1D06C72B9}</a:tableStyleId>
              </a:tblPr>
              <a:tblGrid>
                <a:gridCol w="7472665">
                  <a:extLst>
                    <a:ext uri="{9D8B030D-6E8A-4147-A177-3AD203B41FA5}">
                      <a16:colId xmlns:a16="http://schemas.microsoft.com/office/drawing/2014/main" val="2282628465"/>
                    </a:ext>
                  </a:extLst>
                </a:gridCol>
                <a:gridCol w="1561905">
                  <a:extLst>
                    <a:ext uri="{9D8B030D-6E8A-4147-A177-3AD203B41FA5}">
                      <a16:colId xmlns:a16="http://schemas.microsoft.com/office/drawing/2014/main" val="3697217465"/>
                    </a:ext>
                  </a:extLst>
                </a:gridCol>
                <a:gridCol w="1382376">
                  <a:extLst>
                    <a:ext uri="{9D8B030D-6E8A-4147-A177-3AD203B41FA5}">
                      <a16:colId xmlns:a16="http://schemas.microsoft.com/office/drawing/2014/main" val="1952384102"/>
                    </a:ext>
                  </a:extLst>
                </a:gridCol>
                <a:gridCol w="4012818">
                  <a:extLst>
                    <a:ext uri="{9D8B030D-6E8A-4147-A177-3AD203B41FA5}">
                      <a16:colId xmlns:a16="http://schemas.microsoft.com/office/drawing/2014/main" val="1448395834"/>
                    </a:ext>
                  </a:extLst>
                </a:gridCol>
                <a:gridCol w="2064523">
                  <a:extLst>
                    <a:ext uri="{9D8B030D-6E8A-4147-A177-3AD203B41FA5}">
                      <a16:colId xmlns:a16="http://schemas.microsoft.com/office/drawing/2014/main" val="3015283305"/>
                    </a:ext>
                  </a:extLst>
                </a:gridCol>
                <a:gridCol w="2064523">
                  <a:extLst>
                    <a:ext uri="{9D8B030D-6E8A-4147-A177-3AD203B41FA5}">
                      <a16:colId xmlns:a16="http://schemas.microsoft.com/office/drawing/2014/main" val="585910555"/>
                    </a:ext>
                  </a:extLst>
                </a:gridCol>
              </a:tblGrid>
              <a:tr h="7701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0" dirty="0">
                          <a:solidFill>
                            <a:schemeClr val="bg1"/>
                          </a:solidFill>
                          <a:latin typeface="Poppins" pitchFamily="2" charset="77"/>
                          <a:ea typeface="Roboto" panose="02000000000000000000" pitchFamily="2" charset="0"/>
                          <a:cs typeface="Poppins" pitchFamily="2" charset="77"/>
                        </a:rPr>
                        <a:t>Activity</a:t>
                      </a:r>
                    </a:p>
                  </a:txBody>
                  <a:tcPr marL="134593" marR="134593" marT="67296" marB="67296" anchor="ctr">
                    <a:lnL w="12700" cap="flat" cmpd="sng" algn="ctr">
                      <a:solidFill>
                        <a:srgbClr val="281F4A"/>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81F4A"/>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4ED99"/>
                    </a:solidFill>
                  </a:tcPr>
                </a:tc>
                <a:tc>
                  <a:txBody>
                    <a:bodyPr/>
                    <a:lstStyle/>
                    <a:p>
                      <a:r>
                        <a:rPr lang="en-US" sz="2000" b="1" i="0" dirty="0">
                          <a:solidFill>
                            <a:schemeClr val="bg1"/>
                          </a:solidFill>
                          <a:latin typeface="Poppins" pitchFamily="2" charset="77"/>
                          <a:ea typeface="Roboto" panose="02000000000000000000" pitchFamily="2" charset="0"/>
                          <a:cs typeface="Poppins" pitchFamily="2" charset="77"/>
                        </a:rPr>
                        <a:t>Minutes</a:t>
                      </a:r>
                    </a:p>
                  </a:txBody>
                  <a:tcPr marL="134593" marR="134593" marT="67296" marB="67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81F4A"/>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4ED99"/>
                    </a:solidFill>
                  </a:tcPr>
                </a:tc>
                <a:tc>
                  <a:txBody>
                    <a:bodyPr/>
                    <a:lstStyle/>
                    <a:p>
                      <a:r>
                        <a:rPr lang="en-US" sz="2000" b="1" i="0" dirty="0">
                          <a:solidFill>
                            <a:schemeClr val="bg1"/>
                          </a:solidFill>
                          <a:latin typeface="Poppins" pitchFamily="2" charset="77"/>
                          <a:ea typeface="Roboto" panose="02000000000000000000" pitchFamily="2" charset="0"/>
                          <a:cs typeface="Poppins" pitchFamily="2" charset="77"/>
                        </a:rPr>
                        <a:t>Slides</a:t>
                      </a:r>
                    </a:p>
                  </a:txBody>
                  <a:tcPr marL="134593" marR="134593" marT="67296" marB="67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81F4A"/>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4ED99"/>
                    </a:solidFill>
                  </a:tcPr>
                </a:tc>
                <a:tc>
                  <a:txBody>
                    <a:bodyPr/>
                    <a:lstStyle/>
                    <a:p>
                      <a:r>
                        <a:rPr lang="en-US" sz="2000" b="1" i="0" dirty="0">
                          <a:solidFill>
                            <a:schemeClr val="bg1"/>
                          </a:solidFill>
                          <a:latin typeface="Poppins" pitchFamily="2" charset="77"/>
                          <a:ea typeface="Roboto" panose="02000000000000000000" pitchFamily="2" charset="0"/>
                          <a:cs typeface="Poppins" pitchFamily="2" charset="77"/>
                        </a:rPr>
                        <a:t>Preparation and resources</a:t>
                      </a:r>
                    </a:p>
                  </a:txBody>
                  <a:tcPr marL="134593" marR="134593" marT="67296" marB="67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81F4A"/>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4ED99"/>
                    </a:solidFill>
                  </a:tcPr>
                </a:tc>
                <a:tc>
                  <a:txBody>
                    <a:bodyPr/>
                    <a:lstStyle/>
                    <a:p>
                      <a:r>
                        <a:rPr lang="en-US" sz="2000" b="1" i="0" dirty="0">
                          <a:solidFill>
                            <a:schemeClr val="bg1"/>
                          </a:solidFill>
                          <a:latin typeface="Poppins" pitchFamily="2" charset="77"/>
                          <a:ea typeface="Roboto" panose="02000000000000000000" pitchFamily="2" charset="0"/>
                          <a:cs typeface="Poppins" pitchFamily="2" charset="77"/>
                        </a:rPr>
                        <a:t>Assembly</a:t>
                      </a:r>
                    </a:p>
                    <a:p>
                      <a:r>
                        <a:rPr lang="en-US" sz="2000" b="1" i="0" dirty="0">
                          <a:solidFill>
                            <a:schemeClr val="bg1"/>
                          </a:solidFill>
                          <a:latin typeface="Poppins" pitchFamily="2" charset="77"/>
                          <a:ea typeface="Roboto" panose="02000000000000000000" pitchFamily="2" charset="0"/>
                          <a:cs typeface="Poppins" pitchFamily="2" charset="77"/>
                        </a:rPr>
                        <a:t>15-20 mins</a:t>
                      </a:r>
                    </a:p>
                  </a:txBody>
                  <a:tcPr marL="134593" marR="134593" marT="67296" marB="67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81F4A"/>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4ED99"/>
                    </a:solidFill>
                  </a:tcPr>
                </a:tc>
                <a:tc>
                  <a:txBody>
                    <a:bodyPr/>
                    <a:lstStyle/>
                    <a:p>
                      <a:r>
                        <a:rPr lang="en-US" sz="2000" b="1" i="0" dirty="0">
                          <a:solidFill>
                            <a:schemeClr val="bg1"/>
                          </a:solidFill>
                          <a:latin typeface="Poppins" pitchFamily="2" charset="77"/>
                          <a:ea typeface="Roboto" panose="02000000000000000000" pitchFamily="2" charset="0"/>
                          <a:cs typeface="Poppins" pitchFamily="2" charset="77"/>
                        </a:rPr>
                        <a:t>Lesson </a:t>
                      </a:r>
                    </a:p>
                    <a:p>
                      <a:r>
                        <a:rPr lang="en-US" sz="2000" b="1" i="0" dirty="0">
                          <a:solidFill>
                            <a:schemeClr val="bg1"/>
                          </a:solidFill>
                          <a:latin typeface="Poppins" pitchFamily="2" charset="77"/>
                          <a:ea typeface="Roboto" panose="02000000000000000000" pitchFamily="2" charset="0"/>
                          <a:cs typeface="Poppins" pitchFamily="2" charset="77"/>
                        </a:rPr>
                        <a:t>60 mins</a:t>
                      </a:r>
                    </a:p>
                  </a:txBody>
                  <a:tcPr marL="134593" marR="134593" marT="67296" marB="67296" anchor="ctr">
                    <a:lnL w="12700" cap="flat" cmpd="sng" algn="ctr">
                      <a:solidFill>
                        <a:schemeClr val="bg1"/>
                      </a:solidFill>
                      <a:prstDash val="solid"/>
                      <a:round/>
                      <a:headEnd type="none" w="med" len="med"/>
                      <a:tailEnd type="none" w="med" len="med"/>
                    </a:lnL>
                    <a:lnR w="12700" cap="flat" cmpd="sng" algn="ctr">
                      <a:solidFill>
                        <a:srgbClr val="281F4A"/>
                      </a:solidFill>
                      <a:prstDash val="solid"/>
                      <a:round/>
                      <a:headEnd type="none" w="med" len="med"/>
                      <a:tailEnd type="none" w="med" len="med"/>
                    </a:lnR>
                    <a:lnT w="12700" cap="flat" cmpd="sng" algn="ctr">
                      <a:solidFill>
                        <a:srgbClr val="281F4A"/>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4ED99"/>
                    </a:solidFill>
                  </a:tcPr>
                </a:tc>
                <a:extLst>
                  <a:ext uri="{0D108BD9-81ED-4DB2-BD59-A6C34878D82A}">
                    <a16:rowId xmlns:a16="http://schemas.microsoft.com/office/drawing/2014/main" val="2305247777"/>
                  </a:ext>
                </a:extLst>
              </a:tr>
              <a:tr h="8210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Learning outcomes and objectives</a:t>
                      </a: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5</a:t>
                      </a: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9 to 10</a:t>
                      </a: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extLst>
                  <a:ext uri="{0D108BD9-81ED-4DB2-BD59-A6C34878D82A}">
                    <a16:rowId xmlns:a16="http://schemas.microsoft.com/office/drawing/2014/main" val="658262422"/>
                  </a:ext>
                </a:extLst>
              </a:tr>
              <a:tr h="8210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Starter: </a:t>
                      </a:r>
                      <a:r>
                        <a:rPr kumimoji="0" lang="en-GB"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What is a robot?</a:t>
                      </a: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5 to 10</a:t>
                      </a: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11 to 15</a:t>
                      </a: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extLst>
                  <a:ext uri="{0D108BD9-81ED-4DB2-BD59-A6C34878D82A}">
                    <a16:rowId xmlns:a16="http://schemas.microsoft.com/office/drawing/2014/main" val="4115271825"/>
                  </a:ext>
                </a:extLst>
              </a:tr>
              <a:tr h="8210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Case studies: </a:t>
                      </a:r>
                      <a:r>
                        <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Real-life robots</a:t>
                      </a: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5</a:t>
                      </a: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16 to 20</a:t>
                      </a: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extLst>
                  <a:ext uri="{0D108BD9-81ED-4DB2-BD59-A6C34878D82A}">
                    <a16:rowId xmlns:a16="http://schemas.microsoft.com/office/drawing/2014/main" val="4163738579"/>
                  </a:ext>
                </a:extLst>
              </a:tr>
              <a:tr h="1116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Main activity: </a:t>
                      </a:r>
                      <a:r>
                        <a:rPr kumimoji="0" lang="en-GB"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Program your classmate!</a:t>
                      </a:r>
                      <a:br>
                        <a:rPr kumimoji="0" lang="en-GB"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br>
                      <a:r>
                        <a:rPr kumimoji="0" lang="en-GB"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Write a simple algorithm for a simulated ‘robot’</a:t>
                      </a: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bg1"/>
                          </a:solidFill>
                          <a:effectLst/>
                          <a:uLnTx/>
                          <a:uFillTx/>
                          <a:latin typeface="Poppins" pitchFamily="2" charset="77"/>
                          <a:ea typeface="Roboto" panose="02000000000000000000" pitchFamily="2" charset="0"/>
                          <a:cs typeface="Poppins" pitchFamily="2" charset="77"/>
                        </a:rPr>
                        <a:t>25</a:t>
                      </a: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21 to 27</a:t>
                      </a: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Print slide x (1 per group) </a:t>
                      </a:r>
                      <a:br>
                        <a:rPr kumimoji="0" lang="en-GB"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br>
                      <a:r>
                        <a:rPr kumimoji="0" lang="en-GB"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or writing paper </a:t>
                      </a: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extLst>
                  <a:ext uri="{0D108BD9-81ED-4DB2-BD59-A6C34878D82A}">
                    <a16:rowId xmlns:a16="http://schemas.microsoft.com/office/drawing/2014/main" val="529770590"/>
                  </a:ext>
                </a:extLst>
              </a:tr>
              <a:tr h="1116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Plenary: </a:t>
                      </a:r>
                      <a:r>
                        <a:rPr kumimoji="0" lang="en-GB"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Robotics and you (careers)</a:t>
                      </a: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5 to 10</a:t>
                      </a: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28 to 33</a:t>
                      </a: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Poppins" pitchFamily="2" charset="77"/>
                        <a:ea typeface="Roboto" panose="02000000000000000000" pitchFamily="2" charset="0"/>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extLst>
                  <a:ext uri="{0D108BD9-81ED-4DB2-BD59-A6C34878D82A}">
                    <a16:rowId xmlns:a16="http://schemas.microsoft.com/office/drawing/2014/main" val="2823373005"/>
                  </a:ext>
                </a:extLst>
              </a:tr>
              <a:tr h="11541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Extensions / Homework: </a:t>
                      </a:r>
                      <a:r>
                        <a:rPr kumimoji="0" lang="en-US" sz="2000" b="0" i="0" u="none" strike="noStrike" kern="1200" cap="none" spc="0" normalizeH="0" baseline="0" noProof="0" dirty="0" err="1">
                          <a:ln>
                            <a:noFill/>
                          </a:ln>
                          <a:solidFill>
                            <a:schemeClr val="bg1"/>
                          </a:solidFill>
                          <a:effectLst/>
                          <a:uLnTx/>
                          <a:uFillTx/>
                          <a:latin typeface="Poppins" pitchFamily="2" charset="77"/>
                          <a:ea typeface="Roboto" panose="02000000000000000000" pitchFamily="2" charset="0"/>
                          <a:cs typeface="Poppins" pitchFamily="2" charset="77"/>
                        </a:rPr>
                        <a:t>Programe</a:t>
                      </a:r>
                      <a:r>
                        <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 a delivery robot</a:t>
                      </a:r>
                      <a:br>
                        <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br>
                      <a:r>
                        <a:rPr kumimoji="0" lang="en-US" sz="2000" b="0" i="1"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(a more in-depth look at computational thinking) </a:t>
                      </a:r>
                      <a:r>
                        <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and Robotics for good </a:t>
                      </a:r>
                      <a:r>
                        <a:rPr kumimoji="0" lang="en-US" sz="2000" b="0" i="1"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(how robotics can improve lives) </a:t>
                      </a:r>
                      <a:endParaRPr kumimoji="0" lang="en-GB" sz="2000" b="0" i="1"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20</a:t>
                      </a:r>
                      <a:r>
                        <a:rPr kumimoji="0" lang="en-GB"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 to </a:t>
                      </a:r>
                      <a:r>
                        <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30 </a:t>
                      </a: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34</a:t>
                      </a:r>
                      <a:r>
                        <a:rPr kumimoji="0" lang="en-GB"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 to </a:t>
                      </a:r>
                      <a:r>
                        <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rPr>
                        <a:t>42</a:t>
                      </a: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Poppins" pitchFamily="2" charset="77"/>
                        <a:ea typeface="Roboto" panose="02000000000000000000" pitchFamily="2" charset="0"/>
                        <a:cs typeface="Poppins" pitchFamily="2" charset="77"/>
                      </a:endParaRPr>
                    </a:p>
                  </a:txBody>
                  <a:tcPr marL="105979" marR="105979" marT="105979" marB="10597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03E"/>
                    </a:solidFill>
                  </a:tcPr>
                </a:tc>
                <a:extLst>
                  <a:ext uri="{0D108BD9-81ED-4DB2-BD59-A6C34878D82A}">
                    <a16:rowId xmlns:a16="http://schemas.microsoft.com/office/drawing/2014/main" val="154725780"/>
                  </a:ext>
                </a:extLst>
              </a:tr>
            </a:tbl>
          </a:graphicData>
        </a:graphic>
      </p:graphicFrame>
      <p:pic>
        <p:nvPicPr>
          <p:cNvPr id="34" name="Graphic 33">
            <a:extLst>
              <a:ext uri="{FF2B5EF4-FFF2-40B4-BE49-F238E27FC236}">
                <a16:creationId xmlns:a16="http://schemas.microsoft.com/office/drawing/2014/main" id="{0A24D03D-EA6F-9B6E-FE61-AC1B884E02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931136" y="3368675"/>
            <a:ext cx="723809" cy="608919"/>
          </a:xfrm>
          <a:prstGeom prst="rect">
            <a:avLst/>
          </a:prstGeom>
        </p:spPr>
      </p:pic>
      <p:pic>
        <p:nvPicPr>
          <p:cNvPr id="35" name="Graphic 34">
            <a:extLst>
              <a:ext uri="{FF2B5EF4-FFF2-40B4-BE49-F238E27FC236}">
                <a16:creationId xmlns:a16="http://schemas.microsoft.com/office/drawing/2014/main" id="{F25EC5DE-FB50-2ABE-C864-70086CFB73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931136" y="4178144"/>
            <a:ext cx="723809" cy="608919"/>
          </a:xfrm>
          <a:prstGeom prst="rect">
            <a:avLst/>
          </a:prstGeom>
        </p:spPr>
      </p:pic>
      <p:pic>
        <p:nvPicPr>
          <p:cNvPr id="36" name="Graphic 35">
            <a:extLst>
              <a:ext uri="{FF2B5EF4-FFF2-40B4-BE49-F238E27FC236}">
                <a16:creationId xmlns:a16="http://schemas.microsoft.com/office/drawing/2014/main" id="{6EBAC28E-B574-BE58-2243-25343B388E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892474" y="5002603"/>
            <a:ext cx="723809" cy="608919"/>
          </a:xfrm>
          <a:prstGeom prst="rect">
            <a:avLst/>
          </a:prstGeom>
        </p:spPr>
      </p:pic>
      <p:pic>
        <p:nvPicPr>
          <p:cNvPr id="37" name="Graphic 36">
            <a:extLst>
              <a:ext uri="{FF2B5EF4-FFF2-40B4-BE49-F238E27FC236}">
                <a16:creationId xmlns:a16="http://schemas.microsoft.com/office/drawing/2014/main" id="{5630DD52-6700-7C08-5A59-F2B8511CF2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931136" y="5002603"/>
            <a:ext cx="723809" cy="608919"/>
          </a:xfrm>
          <a:prstGeom prst="rect">
            <a:avLst/>
          </a:prstGeom>
        </p:spPr>
      </p:pic>
      <p:pic>
        <p:nvPicPr>
          <p:cNvPr id="39" name="Graphic 38">
            <a:extLst>
              <a:ext uri="{FF2B5EF4-FFF2-40B4-BE49-F238E27FC236}">
                <a16:creationId xmlns:a16="http://schemas.microsoft.com/office/drawing/2014/main" id="{0301A0E1-C148-E643-7758-E7EDBC967D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931136" y="5976964"/>
            <a:ext cx="723809" cy="608919"/>
          </a:xfrm>
          <a:prstGeom prst="rect">
            <a:avLst/>
          </a:prstGeom>
        </p:spPr>
      </p:pic>
      <p:pic>
        <p:nvPicPr>
          <p:cNvPr id="40" name="Graphic 39">
            <a:extLst>
              <a:ext uri="{FF2B5EF4-FFF2-40B4-BE49-F238E27FC236}">
                <a16:creationId xmlns:a16="http://schemas.microsoft.com/office/drawing/2014/main" id="{98752789-21D9-67E7-7828-DAB11EF16E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892474" y="7041265"/>
            <a:ext cx="723809" cy="608919"/>
          </a:xfrm>
          <a:prstGeom prst="rect">
            <a:avLst/>
          </a:prstGeom>
        </p:spPr>
      </p:pic>
      <p:pic>
        <p:nvPicPr>
          <p:cNvPr id="41" name="Graphic 40">
            <a:extLst>
              <a:ext uri="{FF2B5EF4-FFF2-40B4-BE49-F238E27FC236}">
                <a16:creationId xmlns:a16="http://schemas.microsoft.com/office/drawing/2014/main" id="{DE8FFCBD-3282-977F-6432-D194EE3B40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931136" y="7041265"/>
            <a:ext cx="723809" cy="608919"/>
          </a:xfrm>
          <a:prstGeom prst="rect">
            <a:avLst/>
          </a:prstGeom>
        </p:spPr>
      </p:pic>
      <p:pic>
        <p:nvPicPr>
          <p:cNvPr id="42" name="Graphic 41">
            <a:extLst>
              <a:ext uri="{FF2B5EF4-FFF2-40B4-BE49-F238E27FC236}">
                <a16:creationId xmlns:a16="http://schemas.microsoft.com/office/drawing/2014/main" id="{AF69EABB-BEA6-9C12-C85D-633717CB6E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931136" y="8210499"/>
            <a:ext cx="723809" cy="608919"/>
          </a:xfrm>
          <a:prstGeom prst="rect">
            <a:avLst/>
          </a:prstGeom>
        </p:spPr>
      </p:pic>
      <p:pic>
        <p:nvPicPr>
          <p:cNvPr id="2" name="Graphic 1">
            <a:extLst>
              <a:ext uri="{FF2B5EF4-FFF2-40B4-BE49-F238E27FC236}">
                <a16:creationId xmlns:a16="http://schemas.microsoft.com/office/drawing/2014/main" id="{CEE622B5-89A1-53D2-3171-C65EA2D33C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892474" y="4178144"/>
            <a:ext cx="723809" cy="608919"/>
          </a:xfrm>
          <a:prstGeom prst="rect">
            <a:avLst/>
          </a:prstGeom>
        </p:spPr>
      </p:pic>
    </p:spTree>
    <p:extLst>
      <p:ext uri="{BB962C8B-B14F-4D97-AF65-F5344CB8AC3E}">
        <p14:creationId xmlns:p14="http://schemas.microsoft.com/office/powerpoint/2010/main" val="1235032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You’ve just used computational thinking</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Extension activity 1</a:t>
            </a:r>
          </a:p>
        </p:txBody>
      </p:sp>
      <p:sp>
        <p:nvSpPr>
          <p:cNvPr id="6" name="Rounded Rectangle 5">
            <a:extLst>
              <a:ext uri="{FF2B5EF4-FFF2-40B4-BE49-F238E27FC236}">
                <a16:creationId xmlns:a16="http://schemas.microsoft.com/office/drawing/2014/main" id="{83EE1B22-110E-ACF1-DD07-EAF89F9CEAFA}"/>
              </a:ext>
            </a:extLst>
          </p:cNvPr>
          <p:cNvSpPr/>
          <p:nvPr/>
        </p:nvSpPr>
        <p:spPr>
          <a:xfrm>
            <a:off x="1327150" y="3298864"/>
            <a:ext cx="4655592" cy="5943600"/>
          </a:xfrm>
          <a:prstGeom prst="roundRect">
            <a:avLst>
              <a:gd name="adj" fmla="val 0"/>
            </a:avLst>
          </a:prstGeom>
          <a:solidFill>
            <a:srgbClr val="14ED99"/>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6C811117-9422-418C-344A-9C62C9BBC907}"/>
              </a:ext>
            </a:extLst>
          </p:cNvPr>
          <p:cNvSpPr/>
          <p:nvPr/>
        </p:nvSpPr>
        <p:spPr>
          <a:xfrm>
            <a:off x="1608678" y="3623445"/>
            <a:ext cx="4457207" cy="561901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lnSpc>
                <a:spcPts val="2400"/>
              </a:lnSpc>
              <a:spcAft>
                <a:spcPts val="2200"/>
              </a:spcAft>
            </a:pPr>
            <a:r>
              <a:rPr lang="en-GB" sz="2200" b="1" i="1" dirty="0">
                <a:solidFill>
                  <a:schemeClr val="bg1"/>
                </a:solidFill>
                <a:latin typeface="Poppins" pitchFamily="2" charset="77"/>
                <a:ea typeface="Roboto" panose="02000000000000000000" pitchFamily="2" charset="0"/>
                <a:cs typeface="Poppins" pitchFamily="2" charset="77"/>
              </a:rPr>
              <a:t>1. Decomposition</a:t>
            </a:r>
          </a:p>
          <a:p>
            <a:pPr>
              <a:lnSpc>
                <a:spcPts val="2400"/>
              </a:lnSpc>
              <a:spcAft>
                <a:spcPts val="1000"/>
              </a:spcAft>
            </a:pPr>
            <a:r>
              <a:rPr lang="en-GB" sz="2100" b="1" i="1" dirty="0">
                <a:solidFill>
                  <a:schemeClr val="bg1"/>
                </a:solidFill>
                <a:latin typeface="Poppins" pitchFamily="2" charset="77"/>
                <a:ea typeface="Roboto" panose="02000000000000000000" pitchFamily="2" charset="0"/>
                <a:cs typeface="Poppins" pitchFamily="2" charset="77"/>
              </a:rPr>
              <a:t>Break the problem down</a:t>
            </a:r>
          </a:p>
          <a:p>
            <a:pPr>
              <a:lnSpc>
                <a:spcPts val="2400"/>
              </a:lnSpc>
              <a:spcAft>
                <a:spcPts val="1000"/>
              </a:spcAft>
            </a:pPr>
            <a:r>
              <a:rPr lang="en-GB" sz="2100" i="1" dirty="0">
                <a:solidFill>
                  <a:schemeClr val="bg1"/>
                </a:solidFill>
                <a:latin typeface="Poppins" pitchFamily="2" charset="77"/>
                <a:ea typeface="Roboto" panose="02000000000000000000" pitchFamily="2" charset="0"/>
                <a:cs typeface="Poppins" pitchFamily="2" charset="77"/>
              </a:rPr>
              <a:t>Locate customer home</a:t>
            </a:r>
          </a:p>
          <a:p>
            <a:pPr>
              <a:lnSpc>
                <a:spcPts val="2400"/>
              </a:lnSpc>
              <a:spcAft>
                <a:spcPts val="1000"/>
              </a:spcAft>
            </a:pPr>
            <a:r>
              <a:rPr lang="en-GB" sz="2100" i="1" dirty="0">
                <a:solidFill>
                  <a:schemeClr val="bg1"/>
                </a:solidFill>
                <a:latin typeface="Poppins" pitchFamily="2" charset="77"/>
                <a:ea typeface="Roboto" panose="02000000000000000000" pitchFamily="2" charset="0"/>
                <a:cs typeface="Poppins" pitchFamily="2" charset="77"/>
              </a:rPr>
              <a:t>Work out directions</a:t>
            </a:r>
          </a:p>
          <a:p>
            <a:pPr>
              <a:lnSpc>
                <a:spcPts val="2400"/>
              </a:lnSpc>
              <a:spcAft>
                <a:spcPts val="1000"/>
              </a:spcAft>
            </a:pPr>
            <a:r>
              <a:rPr lang="en-GB" sz="2100" i="1" dirty="0">
                <a:solidFill>
                  <a:schemeClr val="bg1"/>
                </a:solidFill>
                <a:latin typeface="Poppins" pitchFamily="2" charset="77"/>
                <a:ea typeface="Roboto" panose="02000000000000000000" pitchFamily="2" charset="0"/>
                <a:cs typeface="Poppins" pitchFamily="2" charset="77"/>
              </a:rPr>
              <a:t>Follow directions</a:t>
            </a:r>
          </a:p>
          <a:p>
            <a:pPr>
              <a:lnSpc>
                <a:spcPts val="2400"/>
              </a:lnSpc>
              <a:spcAft>
                <a:spcPts val="1000"/>
              </a:spcAft>
            </a:pPr>
            <a:r>
              <a:rPr lang="en-GB" sz="2100" i="1" dirty="0">
                <a:solidFill>
                  <a:schemeClr val="bg1"/>
                </a:solidFill>
                <a:latin typeface="Poppins" pitchFamily="2" charset="77"/>
                <a:ea typeface="Roboto" panose="02000000000000000000" pitchFamily="2" charset="0"/>
                <a:cs typeface="Poppins" pitchFamily="2" charset="77"/>
              </a:rPr>
              <a:t>Stay on the pavement</a:t>
            </a:r>
          </a:p>
          <a:p>
            <a:pPr>
              <a:lnSpc>
                <a:spcPts val="2400"/>
              </a:lnSpc>
              <a:spcAft>
                <a:spcPts val="1000"/>
              </a:spcAft>
            </a:pPr>
            <a:r>
              <a:rPr lang="en-GB" sz="2100" i="1" dirty="0">
                <a:solidFill>
                  <a:schemeClr val="bg1"/>
                </a:solidFill>
                <a:latin typeface="Poppins" pitchFamily="2" charset="77"/>
                <a:ea typeface="Roboto" panose="02000000000000000000" pitchFamily="2" charset="0"/>
                <a:cs typeface="Poppins" pitchFamily="2" charset="77"/>
              </a:rPr>
              <a:t>Avoid people</a:t>
            </a:r>
          </a:p>
          <a:p>
            <a:pPr>
              <a:lnSpc>
                <a:spcPts val="2400"/>
              </a:lnSpc>
              <a:spcAft>
                <a:spcPts val="1000"/>
              </a:spcAft>
            </a:pPr>
            <a:r>
              <a:rPr lang="en-GB" sz="2100" i="1" dirty="0">
                <a:solidFill>
                  <a:schemeClr val="bg1"/>
                </a:solidFill>
                <a:latin typeface="Poppins" pitchFamily="2" charset="77"/>
                <a:ea typeface="Roboto" panose="02000000000000000000" pitchFamily="2" charset="0"/>
                <a:cs typeface="Poppins" pitchFamily="2" charset="77"/>
              </a:rPr>
              <a:t>Avoid vehicles and bikes</a:t>
            </a:r>
            <a:br>
              <a:rPr lang="en-GB" sz="2100" i="1" dirty="0">
                <a:solidFill>
                  <a:schemeClr val="bg1"/>
                </a:solidFill>
                <a:latin typeface="Poppins" pitchFamily="2" charset="77"/>
                <a:ea typeface="Roboto" panose="02000000000000000000" pitchFamily="2" charset="0"/>
                <a:cs typeface="Poppins" pitchFamily="2" charset="77"/>
              </a:rPr>
            </a:br>
            <a:r>
              <a:rPr lang="en-GB" sz="2100" i="1" dirty="0">
                <a:solidFill>
                  <a:schemeClr val="bg1"/>
                </a:solidFill>
                <a:latin typeface="Poppins" pitchFamily="2" charset="77"/>
                <a:ea typeface="Roboto" panose="02000000000000000000" pitchFamily="2" charset="0"/>
                <a:cs typeface="Poppins" pitchFamily="2" charset="77"/>
              </a:rPr>
              <a:t>if crossing the road at a pedestrian crossing</a:t>
            </a:r>
          </a:p>
        </p:txBody>
      </p:sp>
      <p:sp>
        <p:nvSpPr>
          <p:cNvPr id="8" name="Rounded Rectangle 7">
            <a:extLst>
              <a:ext uri="{FF2B5EF4-FFF2-40B4-BE49-F238E27FC236}">
                <a16:creationId xmlns:a16="http://schemas.microsoft.com/office/drawing/2014/main" id="{38FFE16D-C22D-EBA6-E7DD-4551582F8843}"/>
              </a:ext>
            </a:extLst>
          </p:cNvPr>
          <p:cNvSpPr/>
          <p:nvPr/>
        </p:nvSpPr>
        <p:spPr>
          <a:xfrm>
            <a:off x="5982742" y="3298864"/>
            <a:ext cx="4457207" cy="5943600"/>
          </a:xfrm>
          <a:prstGeom prst="roundRect">
            <a:avLst>
              <a:gd name="adj" fmla="val 0"/>
            </a:avLst>
          </a:prstGeom>
          <a:solidFill>
            <a:srgbClr val="FEC7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7635268B-EA35-B43C-5952-B97CC048A80E}"/>
              </a:ext>
            </a:extLst>
          </p:cNvPr>
          <p:cNvSpPr/>
          <p:nvPr/>
        </p:nvSpPr>
        <p:spPr>
          <a:xfrm>
            <a:off x="6309779" y="3623445"/>
            <a:ext cx="3627971" cy="561901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lnSpc>
                <a:spcPts val="2400"/>
              </a:lnSpc>
              <a:spcAft>
                <a:spcPts val="2200"/>
              </a:spcAft>
            </a:pPr>
            <a:r>
              <a:rPr lang="en-GB" sz="2200" b="1" i="1" dirty="0">
                <a:solidFill>
                  <a:srgbClr val="26213F"/>
                </a:solidFill>
                <a:latin typeface="Poppins" pitchFamily="2" charset="77"/>
                <a:ea typeface="Roboto" panose="02000000000000000000" pitchFamily="2" charset="0"/>
                <a:cs typeface="Poppins" pitchFamily="2" charset="77"/>
              </a:rPr>
              <a:t>2. Abstraction</a:t>
            </a:r>
          </a:p>
          <a:p>
            <a:pPr>
              <a:lnSpc>
                <a:spcPts val="2400"/>
              </a:lnSpc>
              <a:spcAft>
                <a:spcPts val="1000"/>
              </a:spcAft>
            </a:pPr>
            <a:r>
              <a:rPr lang="en-GB" sz="2100" b="1" i="1" dirty="0">
                <a:solidFill>
                  <a:srgbClr val="26213F"/>
                </a:solidFill>
                <a:latin typeface="Poppins" pitchFamily="2" charset="77"/>
                <a:ea typeface="Roboto" panose="02000000000000000000" pitchFamily="2" charset="0"/>
                <a:cs typeface="Poppins" pitchFamily="2" charset="77"/>
              </a:rPr>
              <a:t>Focus on the </a:t>
            </a:r>
            <a:br>
              <a:rPr lang="en-GB" sz="2100" b="1" i="1" dirty="0">
                <a:solidFill>
                  <a:srgbClr val="26213F"/>
                </a:solidFill>
                <a:latin typeface="Poppins" pitchFamily="2" charset="77"/>
                <a:ea typeface="Roboto" panose="02000000000000000000" pitchFamily="2" charset="0"/>
                <a:cs typeface="Poppins" pitchFamily="2" charset="77"/>
              </a:rPr>
            </a:br>
            <a:r>
              <a:rPr lang="en-GB" sz="2100" b="1" i="1" dirty="0">
                <a:solidFill>
                  <a:srgbClr val="26213F"/>
                </a:solidFill>
                <a:latin typeface="Poppins" pitchFamily="2" charset="77"/>
                <a:ea typeface="Roboto" panose="02000000000000000000" pitchFamily="2" charset="0"/>
                <a:cs typeface="Poppins" pitchFamily="2" charset="77"/>
              </a:rPr>
              <a:t>important bits</a:t>
            </a:r>
          </a:p>
          <a:p>
            <a:pPr>
              <a:lnSpc>
                <a:spcPts val="2400"/>
              </a:lnSpc>
              <a:spcAft>
                <a:spcPts val="1000"/>
              </a:spcAft>
              <a:buSzPct val="120000"/>
            </a:pPr>
            <a:r>
              <a:rPr lang="en-GB" sz="2100" i="1" dirty="0">
                <a:solidFill>
                  <a:srgbClr val="26213F"/>
                </a:solidFill>
                <a:latin typeface="Poppins" pitchFamily="2" charset="77"/>
                <a:ea typeface="Roboto" panose="02000000000000000000" pitchFamily="2" charset="0"/>
                <a:cs typeface="Poppins" pitchFamily="2" charset="77"/>
              </a:rPr>
              <a:t>Avoid people:</a:t>
            </a:r>
          </a:p>
          <a:p>
            <a:pPr marL="342900" indent="-342900">
              <a:lnSpc>
                <a:spcPts val="2400"/>
              </a:lnSpc>
              <a:spcAft>
                <a:spcPts val="1000"/>
              </a:spcAft>
              <a:buSzPct val="120000"/>
              <a:buBlip>
                <a:blip r:embed="rId3">
                  <a:extLst>
                    <a:ext uri="{96DAC541-7B7A-43D3-8B79-37D633B846F1}">
                      <asvg:svgBlip xmlns:asvg="http://schemas.microsoft.com/office/drawing/2016/SVG/main" r:embed="rId4"/>
                    </a:ext>
                  </a:extLst>
                </a:blip>
              </a:buBlip>
            </a:pPr>
            <a:r>
              <a:rPr lang="en-GB" sz="2100" i="1" dirty="0">
                <a:solidFill>
                  <a:srgbClr val="26213F"/>
                </a:solidFill>
                <a:latin typeface="Poppins" pitchFamily="2" charset="77"/>
                <a:ea typeface="Roboto" panose="02000000000000000000" pitchFamily="2" charset="0"/>
                <a:cs typeface="Poppins" pitchFamily="2" charset="77"/>
              </a:rPr>
              <a:t>Distance from robot</a:t>
            </a:r>
          </a:p>
          <a:p>
            <a:pPr marL="342900" indent="-342900">
              <a:lnSpc>
                <a:spcPts val="2400"/>
              </a:lnSpc>
              <a:spcAft>
                <a:spcPts val="1000"/>
              </a:spcAft>
              <a:buSzPct val="120000"/>
              <a:buBlip>
                <a:blip r:embed="rId3">
                  <a:extLst>
                    <a:ext uri="{96DAC541-7B7A-43D3-8B79-37D633B846F1}">
                      <asvg:svgBlip xmlns:asvg="http://schemas.microsoft.com/office/drawing/2016/SVG/main" r:embed="rId4"/>
                    </a:ext>
                  </a:extLst>
                </a:blip>
              </a:buBlip>
            </a:pPr>
            <a:r>
              <a:rPr lang="en-GB" sz="2100" i="1" dirty="0">
                <a:solidFill>
                  <a:srgbClr val="26213F"/>
                </a:solidFill>
                <a:latin typeface="Poppins" pitchFamily="2" charset="77"/>
                <a:ea typeface="Roboto" panose="02000000000000000000" pitchFamily="2" charset="0"/>
                <a:cs typeface="Poppins" pitchFamily="2" charset="77"/>
              </a:rPr>
              <a:t>Angle from robot</a:t>
            </a:r>
          </a:p>
          <a:p>
            <a:pPr marL="342900" indent="-342900">
              <a:lnSpc>
                <a:spcPts val="2400"/>
              </a:lnSpc>
              <a:spcAft>
                <a:spcPts val="1000"/>
              </a:spcAft>
              <a:buSzPct val="120000"/>
              <a:buBlip>
                <a:blip r:embed="rId3">
                  <a:extLst>
                    <a:ext uri="{96DAC541-7B7A-43D3-8B79-37D633B846F1}">
                      <asvg:svgBlip xmlns:asvg="http://schemas.microsoft.com/office/drawing/2016/SVG/main" r:embed="rId4"/>
                    </a:ext>
                  </a:extLst>
                </a:blip>
              </a:buBlip>
            </a:pPr>
            <a:r>
              <a:rPr lang="en-GB" sz="2100" i="1" dirty="0">
                <a:solidFill>
                  <a:srgbClr val="26213F"/>
                </a:solidFill>
                <a:latin typeface="Poppins" pitchFamily="2" charset="77"/>
                <a:ea typeface="Roboto" panose="02000000000000000000" pitchFamily="2" charset="0"/>
                <a:cs typeface="Poppins" pitchFamily="2" charset="77"/>
              </a:rPr>
              <a:t>Speed</a:t>
            </a:r>
          </a:p>
          <a:p>
            <a:pPr marL="342900" indent="-342900">
              <a:lnSpc>
                <a:spcPts val="2400"/>
              </a:lnSpc>
              <a:spcAft>
                <a:spcPts val="1000"/>
              </a:spcAft>
              <a:buBlip>
                <a:blip r:embed="rId5">
                  <a:extLst>
                    <a:ext uri="{96DAC541-7B7A-43D3-8B79-37D633B846F1}">
                      <asvg:svgBlip xmlns:asvg="http://schemas.microsoft.com/office/drawing/2016/SVG/main" r:embed="rId6"/>
                    </a:ext>
                  </a:extLst>
                </a:blip>
              </a:buBlip>
            </a:pPr>
            <a:r>
              <a:rPr lang="en-GB" sz="2100" i="1" dirty="0">
                <a:solidFill>
                  <a:srgbClr val="26213F"/>
                </a:solidFill>
                <a:latin typeface="Poppins" pitchFamily="2" charset="77"/>
                <a:ea typeface="Roboto" panose="02000000000000000000" pitchFamily="2" charset="0"/>
                <a:cs typeface="Poppins" pitchFamily="2" charset="77"/>
              </a:rPr>
              <a:t>Height</a:t>
            </a:r>
          </a:p>
          <a:p>
            <a:pPr marL="342900" indent="-342900">
              <a:lnSpc>
                <a:spcPts val="2400"/>
              </a:lnSpc>
              <a:spcAft>
                <a:spcPts val="1000"/>
              </a:spcAft>
              <a:buBlip>
                <a:blip r:embed="rId5">
                  <a:extLst>
                    <a:ext uri="{96DAC541-7B7A-43D3-8B79-37D633B846F1}">
                      <asvg:svgBlip xmlns:asvg="http://schemas.microsoft.com/office/drawing/2016/SVG/main" r:embed="rId6"/>
                    </a:ext>
                  </a:extLst>
                </a:blip>
              </a:buBlip>
            </a:pPr>
            <a:r>
              <a:rPr lang="en-GB" sz="2100" i="1" dirty="0">
                <a:solidFill>
                  <a:srgbClr val="26213F"/>
                </a:solidFill>
                <a:latin typeface="Poppins" pitchFamily="2" charset="77"/>
                <a:ea typeface="Roboto" panose="02000000000000000000" pitchFamily="2" charset="0"/>
                <a:cs typeface="Poppins" pitchFamily="2" charset="77"/>
              </a:rPr>
              <a:t>Clothing</a:t>
            </a:r>
          </a:p>
        </p:txBody>
      </p:sp>
      <p:sp>
        <p:nvSpPr>
          <p:cNvPr id="41" name="Rounded Rectangle 40">
            <a:extLst>
              <a:ext uri="{FF2B5EF4-FFF2-40B4-BE49-F238E27FC236}">
                <a16:creationId xmlns:a16="http://schemas.microsoft.com/office/drawing/2014/main" id="{C7200BD3-D15C-E5FD-510A-7D3B2BD475C0}"/>
              </a:ext>
            </a:extLst>
          </p:cNvPr>
          <p:cNvSpPr/>
          <p:nvPr/>
        </p:nvSpPr>
        <p:spPr>
          <a:xfrm>
            <a:off x="10437281" y="3298864"/>
            <a:ext cx="8339669" cy="5943600"/>
          </a:xfrm>
          <a:prstGeom prst="roundRect">
            <a:avLst>
              <a:gd name="adj" fmla="val 0"/>
            </a:avLst>
          </a:prstGeom>
          <a:solidFill>
            <a:srgbClr val="3DF9F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2" name="Rounded Rectangle 41">
            <a:extLst>
              <a:ext uri="{FF2B5EF4-FFF2-40B4-BE49-F238E27FC236}">
                <a16:creationId xmlns:a16="http://schemas.microsoft.com/office/drawing/2014/main" id="{505A2B9E-04C8-C4C7-039A-BC5950E7C823}"/>
              </a:ext>
            </a:extLst>
          </p:cNvPr>
          <p:cNvSpPr/>
          <p:nvPr/>
        </p:nvSpPr>
        <p:spPr>
          <a:xfrm>
            <a:off x="10758467" y="3623445"/>
            <a:ext cx="7697296" cy="5619018"/>
          </a:xfrm>
          <a:prstGeom prst="roundRect">
            <a:avLst>
              <a:gd name="adj" fmla="val 10444"/>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lnSpc>
                <a:spcPts val="2400"/>
              </a:lnSpc>
              <a:spcAft>
                <a:spcPts val="2200"/>
              </a:spcAft>
            </a:pPr>
            <a:r>
              <a:rPr lang="en-GB" sz="2200" b="1" i="1" dirty="0">
                <a:solidFill>
                  <a:srgbClr val="26213F"/>
                </a:solidFill>
                <a:latin typeface="Poppins" pitchFamily="2" charset="77"/>
                <a:ea typeface="Roboto" panose="02000000000000000000" pitchFamily="2" charset="0"/>
                <a:cs typeface="Poppins" pitchFamily="2" charset="77"/>
              </a:rPr>
              <a:t>3. Algorithm</a:t>
            </a:r>
          </a:p>
          <a:p>
            <a:pPr>
              <a:lnSpc>
                <a:spcPts val="2400"/>
              </a:lnSpc>
              <a:spcAft>
                <a:spcPts val="1000"/>
              </a:spcAft>
            </a:pPr>
            <a:r>
              <a:rPr lang="en-GB" sz="2100" b="1" i="1" dirty="0">
                <a:solidFill>
                  <a:srgbClr val="26213F"/>
                </a:solidFill>
                <a:latin typeface="Poppins" pitchFamily="2" charset="77"/>
                <a:ea typeface="Roboto" panose="02000000000000000000" pitchFamily="2" charset="0"/>
                <a:cs typeface="Poppins" pitchFamily="2" charset="77"/>
              </a:rPr>
              <a:t>Write clear rules and instructions</a:t>
            </a:r>
          </a:p>
          <a:p>
            <a:pPr marL="457200" indent="-457200">
              <a:lnSpc>
                <a:spcPts val="2400"/>
              </a:lnSpc>
              <a:spcAft>
                <a:spcPts val="1000"/>
              </a:spcAft>
              <a:buFont typeface="+mj-lt"/>
              <a:buAutoNum type="arabicPeriod"/>
            </a:pPr>
            <a:r>
              <a:rPr lang="en-GB" sz="2100" i="1" dirty="0">
                <a:solidFill>
                  <a:srgbClr val="26213F"/>
                </a:solidFill>
                <a:latin typeface="Poppins" pitchFamily="2" charset="77"/>
                <a:ea typeface="Roboto" panose="02000000000000000000" pitchFamily="2" charset="0"/>
                <a:cs typeface="Poppins" pitchFamily="2" charset="77"/>
              </a:rPr>
              <a:t>Collect data from sensors. If a person is detected:</a:t>
            </a:r>
          </a:p>
          <a:p>
            <a:pPr marL="457200" indent="-457200">
              <a:lnSpc>
                <a:spcPts val="2400"/>
              </a:lnSpc>
              <a:spcAft>
                <a:spcPts val="1000"/>
              </a:spcAft>
              <a:buFont typeface="+mj-lt"/>
              <a:buAutoNum type="arabicPeriod"/>
            </a:pPr>
            <a:r>
              <a:rPr lang="en-GB" sz="2100" i="1" dirty="0">
                <a:solidFill>
                  <a:srgbClr val="26213F"/>
                </a:solidFill>
                <a:latin typeface="Poppins" pitchFamily="2" charset="77"/>
                <a:ea typeface="Roboto" panose="02000000000000000000" pitchFamily="2" charset="0"/>
                <a:cs typeface="Poppins" pitchFamily="2" charset="77"/>
              </a:rPr>
              <a:t>Calculate their distance, angle,</a:t>
            </a:r>
            <a:br>
              <a:rPr lang="en-GB" sz="2100" i="1" dirty="0">
                <a:solidFill>
                  <a:srgbClr val="26213F"/>
                </a:solidFill>
                <a:latin typeface="Poppins" pitchFamily="2" charset="77"/>
                <a:ea typeface="Roboto" panose="02000000000000000000" pitchFamily="2" charset="0"/>
                <a:cs typeface="Poppins" pitchFamily="2" charset="77"/>
              </a:rPr>
            </a:br>
            <a:r>
              <a:rPr lang="en-GB" sz="2100" i="1" dirty="0">
                <a:solidFill>
                  <a:srgbClr val="26213F"/>
                </a:solidFill>
                <a:latin typeface="Poppins" pitchFamily="2" charset="77"/>
                <a:ea typeface="Roboto" panose="02000000000000000000" pitchFamily="2" charset="0"/>
                <a:cs typeface="Poppins" pitchFamily="2" charset="77"/>
              </a:rPr>
              <a:t>speed  - the path they are taking</a:t>
            </a:r>
          </a:p>
          <a:p>
            <a:pPr marL="457200" indent="-457200">
              <a:lnSpc>
                <a:spcPts val="2400"/>
              </a:lnSpc>
              <a:spcAft>
                <a:spcPts val="1000"/>
              </a:spcAft>
              <a:buFont typeface="+mj-lt"/>
              <a:buAutoNum type="arabicPeriod"/>
            </a:pPr>
            <a:r>
              <a:rPr lang="en-GB" sz="2100" i="1" dirty="0">
                <a:solidFill>
                  <a:srgbClr val="26213F"/>
                </a:solidFill>
                <a:latin typeface="Poppins" pitchFamily="2" charset="77"/>
                <a:ea typeface="Roboto" panose="02000000000000000000" pitchFamily="2" charset="0"/>
                <a:cs typeface="Poppins" pitchFamily="2" charset="77"/>
              </a:rPr>
              <a:t>Calculate the path of the robot,</a:t>
            </a:r>
            <a:br>
              <a:rPr lang="en-GB" sz="2100" i="1" dirty="0">
                <a:solidFill>
                  <a:srgbClr val="26213F"/>
                </a:solidFill>
                <a:latin typeface="Poppins" pitchFamily="2" charset="77"/>
                <a:ea typeface="Roboto" panose="02000000000000000000" pitchFamily="2" charset="0"/>
                <a:cs typeface="Poppins" pitchFamily="2" charset="77"/>
              </a:rPr>
            </a:br>
            <a:r>
              <a:rPr lang="en-GB" sz="2100" i="1" dirty="0">
                <a:solidFill>
                  <a:srgbClr val="26213F"/>
                </a:solidFill>
                <a:latin typeface="Poppins" pitchFamily="2" charset="77"/>
                <a:ea typeface="Roboto" panose="02000000000000000000" pitchFamily="2" charset="0"/>
                <a:cs typeface="Poppins" pitchFamily="2" charset="77"/>
              </a:rPr>
              <a:t>staying on pavement</a:t>
            </a:r>
          </a:p>
          <a:p>
            <a:pPr marL="457200" indent="-457200">
              <a:lnSpc>
                <a:spcPts val="2400"/>
              </a:lnSpc>
              <a:spcAft>
                <a:spcPts val="1000"/>
              </a:spcAft>
              <a:buFont typeface="+mj-lt"/>
              <a:buAutoNum type="arabicPeriod"/>
            </a:pPr>
            <a:r>
              <a:rPr lang="en-GB" sz="2100" i="1" dirty="0">
                <a:solidFill>
                  <a:srgbClr val="26213F"/>
                </a:solidFill>
                <a:latin typeface="Poppins" pitchFamily="2" charset="77"/>
                <a:ea typeface="Roboto" panose="02000000000000000000" pitchFamily="2" charset="0"/>
                <a:cs typeface="Poppins" pitchFamily="2" charset="77"/>
              </a:rPr>
              <a:t>If a collision is likely, then change direction to pass behind person, staying on pavement</a:t>
            </a:r>
          </a:p>
          <a:p>
            <a:pPr marL="457200" indent="-457200">
              <a:lnSpc>
                <a:spcPts val="2400"/>
              </a:lnSpc>
              <a:spcAft>
                <a:spcPts val="1000"/>
              </a:spcAft>
              <a:buFont typeface="+mj-lt"/>
              <a:buAutoNum type="arabicPeriod"/>
            </a:pPr>
            <a:r>
              <a:rPr lang="en-GB" sz="2100" i="1" dirty="0">
                <a:solidFill>
                  <a:srgbClr val="26213F"/>
                </a:solidFill>
                <a:latin typeface="Poppins" pitchFamily="2" charset="77"/>
                <a:ea typeface="Roboto" panose="02000000000000000000" pitchFamily="2" charset="0"/>
                <a:cs typeface="Poppins" pitchFamily="2" charset="77"/>
              </a:rPr>
              <a:t>If not, then keep going</a:t>
            </a:r>
          </a:p>
          <a:p>
            <a:pPr marL="457200" indent="-457200">
              <a:lnSpc>
                <a:spcPts val="2400"/>
              </a:lnSpc>
              <a:spcAft>
                <a:spcPts val="1000"/>
              </a:spcAft>
              <a:buFont typeface="+mj-lt"/>
              <a:buAutoNum type="arabicPeriod"/>
            </a:pPr>
            <a:r>
              <a:rPr lang="en-GB" sz="2100" i="1" dirty="0">
                <a:solidFill>
                  <a:srgbClr val="26213F"/>
                </a:solidFill>
                <a:latin typeface="Poppins" pitchFamily="2" charset="77"/>
                <a:ea typeface="Roboto" panose="02000000000000000000" pitchFamily="2" charset="0"/>
                <a:cs typeface="Poppins" pitchFamily="2" charset="77"/>
              </a:rPr>
              <a:t>Start again every 0.1 seconds</a:t>
            </a:r>
          </a:p>
        </p:txBody>
      </p:sp>
      <p:cxnSp>
        <p:nvCxnSpPr>
          <p:cNvPr id="16" name="Elbow Connector 15">
            <a:extLst>
              <a:ext uri="{FF2B5EF4-FFF2-40B4-BE49-F238E27FC236}">
                <a16:creationId xmlns:a16="http://schemas.microsoft.com/office/drawing/2014/main" id="{4B4724D4-252F-BD09-C812-9DCFD977667D}"/>
              </a:ext>
            </a:extLst>
          </p:cNvPr>
          <p:cNvCxnSpPr>
            <a:cxnSpLocks/>
          </p:cNvCxnSpPr>
          <p:nvPr/>
        </p:nvCxnSpPr>
        <p:spPr>
          <a:xfrm flipV="1">
            <a:off x="4008900" y="5320589"/>
            <a:ext cx="2315629" cy="1447800"/>
          </a:xfrm>
          <a:prstGeom prst="bentConnector3">
            <a:avLst>
              <a:gd name="adj1" fmla="val 54343"/>
            </a:avLst>
          </a:prstGeom>
          <a:ln w="57150">
            <a:solidFill>
              <a:srgbClr val="26213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89396D6-6CA1-A903-A4E9-21621ADE4DB2}"/>
              </a:ext>
            </a:extLst>
          </p:cNvPr>
          <p:cNvCxnSpPr>
            <a:cxnSpLocks/>
          </p:cNvCxnSpPr>
          <p:nvPr/>
        </p:nvCxnSpPr>
        <p:spPr>
          <a:xfrm>
            <a:off x="10274146" y="3984664"/>
            <a:ext cx="484321" cy="0"/>
          </a:xfrm>
          <a:prstGeom prst="straightConnector1">
            <a:avLst/>
          </a:prstGeom>
          <a:ln w="57150">
            <a:solidFill>
              <a:srgbClr val="26213F"/>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992AD42-102C-89C0-D68D-59CA7A691B71}"/>
              </a:ext>
            </a:extLst>
          </p:cNvPr>
          <p:cNvCxnSpPr>
            <a:cxnSpLocks/>
          </p:cNvCxnSpPr>
          <p:nvPr/>
        </p:nvCxnSpPr>
        <p:spPr>
          <a:xfrm>
            <a:off x="10272900" y="3956189"/>
            <a:ext cx="0" cy="2238275"/>
          </a:xfrm>
          <a:prstGeom prst="straightConnector1">
            <a:avLst/>
          </a:prstGeom>
          <a:ln w="57150">
            <a:solidFill>
              <a:srgbClr val="26213F"/>
            </a:solidFill>
            <a:tailEnd type="non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95AB800-E1B8-CF83-F88C-9E9C1121DC75}"/>
              </a:ext>
            </a:extLst>
          </p:cNvPr>
          <p:cNvCxnSpPr>
            <a:cxnSpLocks/>
          </p:cNvCxnSpPr>
          <p:nvPr/>
        </p:nvCxnSpPr>
        <p:spPr>
          <a:xfrm>
            <a:off x="9937750" y="6166589"/>
            <a:ext cx="335150" cy="0"/>
          </a:xfrm>
          <a:prstGeom prst="straightConnector1">
            <a:avLst/>
          </a:prstGeom>
          <a:ln w="57150">
            <a:solidFill>
              <a:srgbClr val="26213F"/>
            </a:solidFill>
            <a:tailEnd type="none"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A29025C-B5A8-0928-E9F6-D18F46684B90}"/>
              </a:ext>
            </a:extLst>
          </p:cNvPr>
          <p:cNvCxnSpPr>
            <a:cxnSpLocks/>
          </p:cNvCxnSpPr>
          <p:nvPr/>
        </p:nvCxnSpPr>
        <p:spPr>
          <a:xfrm>
            <a:off x="9937750" y="5432464"/>
            <a:ext cx="0" cy="1447800"/>
          </a:xfrm>
          <a:prstGeom prst="straightConnector1">
            <a:avLst/>
          </a:prstGeom>
          <a:ln w="57150">
            <a:solidFill>
              <a:srgbClr val="26213F"/>
            </a:solidFill>
            <a:tailEnd type="non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1A891EA-0643-8939-CD3A-C72D6BD0E694}"/>
              </a:ext>
            </a:extLst>
          </p:cNvPr>
          <p:cNvCxnSpPr>
            <a:cxnSpLocks/>
          </p:cNvCxnSpPr>
          <p:nvPr/>
        </p:nvCxnSpPr>
        <p:spPr>
          <a:xfrm>
            <a:off x="9709150" y="5444910"/>
            <a:ext cx="256216" cy="0"/>
          </a:xfrm>
          <a:prstGeom prst="straightConnector1">
            <a:avLst/>
          </a:prstGeom>
          <a:ln w="57150">
            <a:solidFill>
              <a:srgbClr val="26213F"/>
            </a:solidFill>
            <a:tailEnd type="none" w="sm" len="sm"/>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5432818F-44AB-4CBC-DA1A-631F9BD3E519}"/>
              </a:ext>
            </a:extLst>
          </p:cNvPr>
          <p:cNvCxnSpPr>
            <a:cxnSpLocks/>
          </p:cNvCxnSpPr>
          <p:nvPr/>
        </p:nvCxnSpPr>
        <p:spPr>
          <a:xfrm>
            <a:off x="9709150" y="6863665"/>
            <a:ext cx="256216" cy="0"/>
          </a:xfrm>
          <a:prstGeom prst="straightConnector1">
            <a:avLst/>
          </a:prstGeom>
          <a:ln w="57150">
            <a:solidFill>
              <a:srgbClr val="26213F"/>
            </a:solidFill>
            <a:tail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759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BD0856-9F8E-4B48-9D05-44588D79E5ED}"/>
              </a:ext>
            </a:extLst>
          </p:cNvPr>
          <p:cNvSpPr>
            <a:spLocks noGrp="1"/>
          </p:cNvSpPr>
          <p:nvPr>
            <p:ph type="body" sz="quarter" idx="11"/>
          </p:nvPr>
        </p:nvSpPr>
        <p:spPr>
          <a:xfrm>
            <a:off x="715963" y="2567254"/>
            <a:ext cx="12817337" cy="5754421"/>
          </a:xfrm>
        </p:spPr>
        <p:txBody>
          <a:bodyPr/>
          <a:lstStyle/>
          <a:p>
            <a:pPr algn="l">
              <a:lnSpc>
                <a:spcPts val="12000"/>
              </a:lnSpc>
            </a:pPr>
            <a:r>
              <a:rPr lang="en-GB" sz="12000" b="1" u="none" strike="noStrike" kern="1200" dirty="0">
                <a:solidFill>
                  <a:schemeClr val="bg1"/>
                </a:solidFill>
                <a:effectLst/>
                <a:ea typeface="Roboto" panose="02000000000000000000" pitchFamily="2" charset="0"/>
              </a:rPr>
              <a:t>Extension: </a:t>
            </a:r>
          </a:p>
          <a:p>
            <a:pPr algn="l">
              <a:lnSpc>
                <a:spcPts val="12000"/>
              </a:lnSpc>
            </a:pPr>
            <a:r>
              <a:rPr lang="en-GB" sz="12000" b="1" u="none" strike="noStrike" kern="1200" dirty="0">
                <a:solidFill>
                  <a:schemeClr val="bg1"/>
                </a:solidFill>
                <a:effectLst/>
                <a:ea typeface="Roboto" panose="02000000000000000000" pitchFamily="2" charset="0"/>
              </a:rPr>
              <a:t>Robotics</a:t>
            </a:r>
            <a:br>
              <a:rPr lang="en-GB" sz="12000" b="1" u="none" strike="noStrike" kern="1200" dirty="0">
                <a:solidFill>
                  <a:schemeClr val="bg1"/>
                </a:solidFill>
                <a:effectLst/>
                <a:ea typeface="Roboto" panose="02000000000000000000" pitchFamily="2" charset="0"/>
              </a:rPr>
            </a:br>
            <a:r>
              <a:rPr lang="en-GB" sz="12000" b="1" u="none" strike="noStrike" kern="1200" dirty="0">
                <a:solidFill>
                  <a:schemeClr val="bg1"/>
                </a:solidFill>
                <a:effectLst/>
                <a:ea typeface="Roboto" panose="02000000000000000000" pitchFamily="2" charset="0"/>
              </a:rPr>
              <a:t>for good </a:t>
            </a:r>
          </a:p>
          <a:p>
            <a:pPr algn="l">
              <a:lnSpc>
                <a:spcPts val="12000"/>
              </a:lnSpc>
            </a:pPr>
            <a:endParaRPr lang="en-GB" sz="12000" b="1" u="none" strike="noStrike" kern="1200" dirty="0">
              <a:solidFill>
                <a:schemeClr val="bg1"/>
              </a:solidFill>
              <a:effectLst/>
              <a:ea typeface="Roboto" panose="02000000000000000000" pitchFamily="2" charset="0"/>
            </a:endParaRPr>
          </a:p>
        </p:txBody>
      </p:sp>
      <p:sp>
        <p:nvSpPr>
          <p:cNvPr id="15" name="Text Placeholder 14">
            <a:extLst>
              <a:ext uri="{FF2B5EF4-FFF2-40B4-BE49-F238E27FC236}">
                <a16:creationId xmlns:a16="http://schemas.microsoft.com/office/drawing/2014/main" id="{AB5E7E13-E891-364C-9421-960BE99EC990}"/>
              </a:ext>
            </a:extLst>
          </p:cNvPr>
          <p:cNvSpPr>
            <a:spLocks noGrp="1"/>
          </p:cNvSpPr>
          <p:nvPr>
            <p:ph type="body" sz="quarter" idx="15"/>
          </p:nvPr>
        </p:nvSpPr>
        <p:spPr>
          <a:xfrm>
            <a:off x="715882" y="1089917"/>
            <a:ext cx="16879968" cy="2659758"/>
          </a:xfrm>
        </p:spPr>
        <p:txBody>
          <a:bodyPr/>
          <a:lstStyle/>
          <a:p>
            <a:pPr algn="l">
              <a:spcAft>
                <a:spcPts val="500"/>
              </a:spcAft>
            </a:pPr>
            <a:r>
              <a:rPr lang="en-GB" sz="4200" u="none" strike="noStrike" kern="1200" dirty="0">
                <a:effectLst/>
                <a:ea typeface="Roboto" panose="02000000000000000000" pitchFamily="2" charset="0"/>
              </a:rPr>
              <a:t>Extension activity  2  </a:t>
            </a:r>
            <a:r>
              <a:rPr lang="en-GB" sz="4200" b="0" u="none" strike="noStrike" kern="1200" dirty="0">
                <a:effectLst/>
                <a:ea typeface="Roboto" panose="02000000000000000000" pitchFamily="2" charset="0"/>
              </a:rPr>
              <a:t>30 minutes</a:t>
            </a:r>
          </a:p>
          <a:p>
            <a:pPr algn="l">
              <a:spcAft>
                <a:spcPts val="500"/>
              </a:spcAft>
            </a:pPr>
            <a:endParaRPr lang="en-GB" sz="4200" u="none" strike="noStrike" kern="1200" dirty="0">
              <a:effectLst/>
              <a:ea typeface="Roboto" panose="02000000000000000000" pitchFamily="2" charset="0"/>
            </a:endParaRPr>
          </a:p>
        </p:txBody>
      </p:sp>
      <p:grpSp>
        <p:nvGrpSpPr>
          <p:cNvPr id="5" name="Group 4">
            <a:extLst>
              <a:ext uri="{FF2B5EF4-FFF2-40B4-BE49-F238E27FC236}">
                <a16:creationId xmlns:a16="http://schemas.microsoft.com/office/drawing/2014/main" id="{B4ED0E33-CFE4-0242-9EEC-40143A59DFD5}"/>
              </a:ext>
            </a:extLst>
          </p:cNvPr>
          <p:cNvGrpSpPr/>
          <p:nvPr/>
        </p:nvGrpSpPr>
        <p:grpSpPr>
          <a:xfrm>
            <a:off x="12338050" y="0"/>
            <a:ext cx="7108886" cy="549273"/>
            <a:chOff x="691727" y="2"/>
            <a:chExt cx="4881727" cy="377190"/>
          </a:xfrm>
        </p:grpSpPr>
        <p:sp>
          <p:nvSpPr>
            <p:cNvPr id="6" name="object 22">
              <a:extLst>
                <a:ext uri="{FF2B5EF4-FFF2-40B4-BE49-F238E27FC236}">
                  <a16:creationId xmlns:a16="http://schemas.microsoft.com/office/drawing/2014/main" id="{31700D6D-A28C-414E-B24E-14975BD0EB8D}"/>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7" name="object 23">
              <a:extLst>
                <a:ext uri="{FF2B5EF4-FFF2-40B4-BE49-F238E27FC236}">
                  <a16:creationId xmlns:a16="http://schemas.microsoft.com/office/drawing/2014/main" id="{4963EA16-3969-C442-A4D7-57F8248DC7F3}"/>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8" name="object 24">
              <a:extLst>
                <a:ext uri="{FF2B5EF4-FFF2-40B4-BE49-F238E27FC236}">
                  <a16:creationId xmlns:a16="http://schemas.microsoft.com/office/drawing/2014/main" id="{66023F5D-93B4-EC47-B7F1-F0A0F7507009}"/>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9" name="object 25">
              <a:extLst>
                <a:ext uri="{FF2B5EF4-FFF2-40B4-BE49-F238E27FC236}">
                  <a16:creationId xmlns:a16="http://schemas.microsoft.com/office/drawing/2014/main" id="{10ABC8EB-90BF-EF4F-A0EF-27D10C37D6BA}"/>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0" name="object 26">
              <a:extLst>
                <a:ext uri="{FF2B5EF4-FFF2-40B4-BE49-F238E27FC236}">
                  <a16:creationId xmlns:a16="http://schemas.microsoft.com/office/drawing/2014/main" id="{1BD8B091-7D8B-2543-A445-08C4DA43A3E8}"/>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11" name="object 27">
              <a:extLst>
                <a:ext uri="{FF2B5EF4-FFF2-40B4-BE49-F238E27FC236}">
                  <a16:creationId xmlns:a16="http://schemas.microsoft.com/office/drawing/2014/main" id="{435A83CA-4A04-D240-AB84-3511D8BBC119}"/>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12" name="object 28">
              <a:extLst>
                <a:ext uri="{FF2B5EF4-FFF2-40B4-BE49-F238E27FC236}">
                  <a16:creationId xmlns:a16="http://schemas.microsoft.com/office/drawing/2014/main" id="{401AC583-4A8D-8E48-9CD7-9D2DD1F9759D}"/>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3" name="object 29">
              <a:extLst>
                <a:ext uri="{FF2B5EF4-FFF2-40B4-BE49-F238E27FC236}">
                  <a16:creationId xmlns:a16="http://schemas.microsoft.com/office/drawing/2014/main" id="{70EFA4CC-3D39-CF41-A0B9-01972CBF5A94}"/>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14" name="object 30">
              <a:extLst>
                <a:ext uri="{FF2B5EF4-FFF2-40B4-BE49-F238E27FC236}">
                  <a16:creationId xmlns:a16="http://schemas.microsoft.com/office/drawing/2014/main" id="{7122C2B8-B250-AE45-B142-300CF0C82D28}"/>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grpSp>
      <p:pic>
        <p:nvPicPr>
          <p:cNvPr id="21" name="Graphic 20">
            <a:extLst>
              <a:ext uri="{FF2B5EF4-FFF2-40B4-BE49-F238E27FC236}">
                <a16:creationId xmlns:a16="http://schemas.microsoft.com/office/drawing/2014/main" id="{E0D02BE6-F9D8-CC30-CF40-AE84B70CD9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18450" y="8765247"/>
            <a:ext cx="2860508" cy="928028"/>
          </a:xfrm>
          <a:prstGeom prst="rect">
            <a:avLst/>
          </a:prstGeom>
        </p:spPr>
      </p:pic>
      <p:pic>
        <p:nvPicPr>
          <p:cNvPr id="19" name="Graphic 18">
            <a:extLst>
              <a:ext uri="{FF2B5EF4-FFF2-40B4-BE49-F238E27FC236}">
                <a16:creationId xmlns:a16="http://schemas.microsoft.com/office/drawing/2014/main" id="{26942B48-2089-4F9D-986C-C4E60BEBE1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547699" y="3288241"/>
            <a:ext cx="1676400" cy="2747433"/>
          </a:xfrm>
          <a:prstGeom prst="rect">
            <a:avLst/>
          </a:prstGeom>
        </p:spPr>
      </p:pic>
      <p:pic>
        <p:nvPicPr>
          <p:cNvPr id="4" name="Picture 3" descr="A robot holding a tablet&#10;&#10;Description automatically generated">
            <a:extLst>
              <a:ext uri="{FF2B5EF4-FFF2-40B4-BE49-F238E27FC236}">
                <a16:creationId xmlns:a16="http://schemas.microsoft.com/office/drawing/2014/main" id="{0520008C-9D29-DD47-BE05-0FE9717707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5650" y="3063875"/>
            <a:ext cx="10566749" cy="7417046"/>
          </a:xfrm>
          <a:prstGeom prst="rect">
            <a:avLst/>
          </a:prstGeom>
        </p:spPr>
      </p:pic>
    </p:spTree>
    <p:extLst>
      <p:ext uri="{BB962C8B-B14F-4D97-AF65-F5344CB8AC3E}">
        <p14:creationId xmlns:p14="http://schemas.microsoft.com/office/powerpoint/2010/main" val="36584249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Extension activity 2</a:t>
            </a:r>
          </a:p>
        </p:txBody>
      </p:sp>
      <p:sp>
        <p:nvSpPr>
          <p:cNvPr id="12" name="Rectangle 11">
            <a:extLst>
              <a:ext uri="{FF2B5EF4-FFF2-40B4-BE49-F238E27FC236}">
                <a16:creationId xmlns:a16="http://schemas.microsoft.com/office/drawing/2014/main" id="{76ECFEC0-AEB0-86D2-2956-3FA8FCB59B17}"/>
              </a:ext>
            </a:extLst>
          </p:cNvPr>
          <p:cNvSpPr/>
          <p:nvPr/>
        </p:nvSpPr>
        <p:spPr>
          <a:xfrm>
            <a:off x="0" y="13816"/>
            <a:ext cx="10052050" cy="10455275"/>
          </a:xfrm>
          <a:prstGeom prst="rect">
            <a:avLst/>
          </a:prstGeom>
          <a:solidFill>
            <a:srgbClr val="14ED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7">
            <a:extLst>
              <a:ext uri="{FF2B5EF4-FFF2-40B4-BE49-F238E27FC236}">
                <a16:creationId xmlns:a16="http://schemas.microsoft.com/office/drawing/2014/main" id="{26DD7E5C-32BD-11AB-A07D-789CA0A0BD74}"/>
              </a:ext>
            </a:extLst>
          </p:cNvPr>
          <p:cNvSpPr txBox="1">
            <a:spLocks/>
          </p:cNvSpPr>
          <p:nvPr/>
        </p:nvSpPr>
        <p:spPr>
          <a:xfrm>
            <a:off x="715963" y="1090614"/>
            <a:ext cx="7354887" cy="4023802"/>
          </a:xfrm>
          <a:prstGeom prst="rect">
            <a:avLst/>
          </a:prstGeom>
        </p:spPr>
        <p:txBody>
          <a:bodyPr/>
          <a:lstStyle>
            <a:lvl1pPr marL="0">
              <a:defRPr sz="4801"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r>
              <a:rPr lang="en-US" sz="4800" dirty="0"/>
              <a:t>How could you use computational thinking to program</a:t>
            </a:r>
            <a:br>
              <a:rPr lang="en-US" sz="4800" dirty="0"/>
            </a:br>
            <a:r>
              <a:rPr lang="en-US" sz="4800" dirty="0"/>
              <a:t>a robot to…</a:t>
            </a:r>
          </a:p>
        </p:txBody>
      </p:sp>
      <p:sp>
        <p:nvSpPr>
          <p:cNvPr id="27" name="Rectangle 26">
            <a:extLst>
              <a:ext uri="{FF2B5EF4-FFF2-40B4-BE49-F238E27FC236}">
                <a16:creationId xmlns:a16="http://schemas.microsoft.com/office/drawing/2014/main" id="{D1695ECE-C30B-5941-0BC4-C5B2F79A638D}"/>
              </a:ext>
            </a:extLst>
          </p:cNvPr>
          <p:cNvSpPr/>
          <p:nvPr/>
        </p:nvSpPr>
        <p:spPr>
          <a:xfrm>
            <a:off x="10042861" y="13816"/>
            <a:ext cx="10052050" cy="10455275"/>
          </a:xfrm>
          <a:prstGeom prst="rect">
            <a:avLst/>
          </a:prstGeom>
          <a:solidFill>
            <a:srgbClr val="2720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182BEA4A-2ED8-B73C-9C08-FAB0E0C857B1}"/>
              </a:ext>
            </a:extLst>
          </p:cNvPr>
          <p:cNvGrpSpPr/>
          <p:nvPr/>
        </p:nvGrpSpPr>
        <p:grpSpPr>
          <a:xfrm>
            <a:off x="12338050" y="0"/>
            <a:ext cx="7108886" cy="549273"/>
            <a:chOff x="691727" y="2"/>
            <a:chExt cx="4881727" cy="377190"/>
          </a:xfrm>
          <a:solidFill>
            <a:schemeClr val="bg1"/>
          </a:solidFill>
        </p:grpSpPr>
        <p:sp>
          <p:nvSpPr>
            <p:cNvPr id="30" name="object 22">
              <a:extLst>
                <a:ext uri="{FF2B5EF4-FFF2-40B4-BE49-F238E27FC236}">
                  <a16:creationId xmlns:a16="http://schemas.microsoft.com/office/drawing/2014/main" id="{DF05A4DD-4E6E-D017-D283-3C0074AB9245}"/>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grpFill/>
          </p:spPr>
          <p:txBody>
            <a:bodyPr wrap="square" lIns="0" tIns="0" rIns="0" bIns="0" rtlCol="0"/>
            <a:lstStyle/>
            <a:p>
              <a:endParaRPr/>
            </a:p>
          </p:txBody>
        </p:sp>
        <p:sp>
          <p:nvSpPr>
            <p:cNvPr id="31" name="object 23">
              <a:extLst>
                <a:ext uri="{FF2B5EF4-FFF2-40B4-BE49-F238E27FC236}">
                  <a16:creationId xmlns:a16="http://schemas.microsoft.com/office/drawing/2014/main" id="{8804F93D-6D54-2101-A413-E3336DCE4DF3}"/>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grpFill/>
          </p:spPr>
          <p:txBody>
            <a:bodyPr wrap="square" lIns="0" tIns="0" rIns="0" bIns="0" rtlCol="0"/>
            <a:lstStyle/>
            <a:p>
              <a:endParaRPr/>
            </a:p>
          </p:txBody>
        </p:sp>
        <p:sp>
          <p:nvSpPr>
            <p:cNvPr id="32" name="object 24">
              <a:extLst>
                <a:ext uri="{FF2B5EF4-FFF2-40B4-BE49-F238E27FC236}">
                  <a16:creationId xmlns:a16="http://schemas.microsoft.com/office/drawing/2014/main" id="{7C4C4326-3068-4F69-DC61-3C8C5905A65E}"/>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14ED99"/>
            </a:solidFill>
          </p:spPr>
          <p:txBody>
            <a:bodyPr wrap="square" lIns="0" tIns="0" rIns="0" bIns="0" rtlCol="0"/>
            <a:lstStyle/>
            <a:p>
              <a:endParaRPr/>
            </a:p>
          </p:txBody>
        </p:sp>
        <p:sp>
          <p:nvSpPr>
            <p:cNvPr id="33" name="object 25">
              <a:extLst>
                <a:ext uri="{FF2B5EF4-FFF2-40B4-BE49-F238E27FC236}">
                  <a16:creationId xmlns:a16="http://schemas.microsoft.com/office/drawing/2014/main" id="{6D699225-994F-56C2-3C70-60A2374464F4}"/>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grpFill/>
          </p:spPr>
          <p:txBody>
            <a:bodyPr wrap="square" lIns="0" tIns="0" rIns="0" bIns="0" rtlCol="0"/>
            <a:lstStyle/>
            <a:p>
              <a:endParaRPr/>
            </a:p>
          </p:txBody>
        </p:sp>
        <p:sp>
          <p:nvSpPr>
            <p:cNvPr id="34" name="object 26">
              <a:extLst>
                <a:ext uri="{FF2B5EF4-FFF2-40B4-BE49-F238E27FC236}">
                  <a16:creationId xmlns:a16="http://schemas.microsoft.com/office/drawing/2014/main" id="{7D7325F4-31F1-5CE4-0F7D-36F37A6358D0}"/>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grpFill/>
          </p:spPr>
          <p:txBody>
            <a:bodyPr wrap="square" lIns="0" tIns="0" rIns="0" bIns="0" rtlCol="0"/>
            <a:lstStyle/>
            <a:p>
              <a:endParaRPr/>
            </a:p>
          </p:txBody>
        </p:sp>
        <p:sp>
          <p:nvSpPr>
            <p:cNvPr id="35" name="object 27">
              <a:extLst>
                <a:ext uri="{FF2B5EF4-FFF2-40B4-BE49-F238E27FC236}">
                  <a16:creationId xmlns:a16="http://schemas.microsoft.com/office/drawing/2014/main" id="{F00C95DA-F00A-F8E9-BB35-B2B77B5B505A}"/>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grpFill/>
          </p:spPr>
          <p:txBody>
            <a:bodyPr wrap="square" lIns="0" tIns="0" rIns="0" bIns="0" rtlCol="0"/>
            <a:lstStyle/>
            <a:p>
              <a:endParaRPr/>
            </a:p>
          </p:txBody>
        </p:sp>
        <p:sp>
          <p:nvSpPr>
            <p:cNvPr id="36" name="object 28">
              <a:extLst>
                <a:ext uri="{FF2B5EF4-FFF2-40B4-BE49-F238E27FC236}">
                  <a16:creationId xmlns:a16="http://schemas.microsoft.com/office/drawing/2014/main" id="{D0F0BDE5-0AFC-4D08-86E3-E226F0FB8349}"/>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grpFill/>
          </p:spPr>
          <p:txBody>
            <a:bodyPr wrap="square" lIns="0" tIns="0" rIns="0" bIns="0" rtlCol="0"/>
            <a:lstStyle/>
            <a:p>
              <a:endParaRPr/>
            </a:p>
          </p:txBody>
        </p:sp>
        <p:sp>
          <p:nvSpPr>
            <p:cNvPr id="37" name="object 29">
              <a:extLst>
                <a:ext uri="{FF2B5EF4-FFF2-40B4-BE49-F238E27FC236}">
                  <a16:creationId xmlns:a16="http://schemas.microsoft.com/office/drawing/2014/main" id="{972C8B0F-D7E3-3153-4A4A-7D3BA0FE7C11}"/>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grpFill/>
          </p:spPr>
          <p:txBody>
            <a:bodyPr wrap="square" lIns="0" tIns="0" rIns="0" bIns="0" rtlCol="0"/>
            <a:lstStyle/>
            <a:p>
              <a:endParaRPr>
                <a:solidFill>
                  <a:srgbClr val="14ED99"/>
                </a:solidFill>
              </a:endParaRPr>
            </a:p>
          </p:txBody>
        </p:sp>
        <p:sp>
          <p:nvSpPr>
            <p:cNvPr id="38" name="object 30">
              <a:extLst>
                <a:ext uri="{FF2B5EF4-FFF2-40B4-BE49-F238E27FC236}">
                  <a16:creationId xmlns:a16="http://schemas.microsoft.com/office/drawing/2014/main" id="{6E7E3DE0-CCCA-E6DB-2B41-80BA1C7E72E4}"/>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grpFill/>
          </p:spPr>
          <p:txBody>
            <a:bodyPr wrap="square" lIns="0" tIns="0" rIns="0" bIns="0" rtlCol="0"/>
            <a:lstStyle/>
            <a:p>
              <a:endParaRPr/>
            </a:p>
          </p:txBody>
        </p:sp>
      </p:grpSp>
      <p:sp>
        <p:nvSpPr>
          <p:cNvPr id="39" name="TextBox 38">
            <a:extLst>
              <a:ext uri="{FF2B5EF4-FFF2-40B4-BE49-F238E27FC236}">
                <a16:creationId xmlns:a16="http://schemas.microsoft.com/office/drawing/2014/main" id="{5FDD1C27-0662-D840-B6C3-702A8BB16E87}"/>
              </a:ext>
            </a:extLst>
          </p:cNvPr>
          <p:cNvSpPr txBox="1"/>
          <p:nvPr/>
        </p:nvSpPr>
        <p:spPr>
          <a:xfrm>
            <a:off x="729600" y="4469958"/>
            <a:ext cx="8828162" cy="2723823"/>
          </a:xfrm>
          <a:prstGeom prst="rect">
            <a:avLst/>
          </a:prstGeom>
          <a:noFill/>
        </p:spPr>
        <p:txBody>
          <a:bodyPr wrap="square">
            <a:spAutoFit/>
          </a:bodyPr>
          <a:lstStyle/>
          <a:p>
            <a:pPr>
              <a:spcBef>
                <a:spcPts val="1200"/>
              </a:spcBef>
              <a:spcAft>
                <a:spcPts val="1800"/>
              </a:spcAft>
            </a:pPr>
            <a:r>
              <a:rPr lang="en-GB" sz="2400" i="1" dirty="0">
                <a:solidFill>
                  <a:srgbClr val="281F4A"/>
                </a:solidFill>
                <a:latin typeface="Poppins" pitchFamily="2" charset="77"/>
                <a:ea typeface="Roboto" panose="02000000000000000000" pitchFamily="2" charset="0"/>
                <a:cs typeface="Poppins" pitchFamily="2" charset="77"/>
              </a:rPr>
              <a:t>…spot fallen branches on a railway line?</a:t>
            </a:r>
          </a:p>
          <a:p>
            <a:pPr>
              <a:spcBef>
                <a:spcPts val="1200"/>
              </a:spcBef>
              <a:spcAft>
                <a:spcPts val="1800"/>
              </a:spcAft>
            </a:pPr>
            <a:r>
              <a:rPr lang="en-GB" sz="2400" i="1" dirty="0">
                <a:solidFill>
                  <a:srgbClr val="281F4A"/>
                </a:solidFill>
                <a:latin typeface="Poppins" pitchFamily="2" charset="77"/>
                <a:ea typeface="Roboto" panose="02000000000000000000" pitchFamily="2" charset="0"/>
                <a:cs typeface="Poppins" pitchFamily="2" charset="77"/>
              </a:rPr>
              <a:t>…refuel a car or plane?</a:t>
            </a:r>
          </a:p>
          <a:p>
            <a:pPr>
              <a:spcBef>
                <a:spcPts val="1200"/>
              </a:spcBef>
              <a:spcAft>
                <a:spcPts val="1800"/>
              </a:spcAft>
            </a:pPr>
            <a:r>
              <a:rPr lang="en-GB" sz="2400" i="1" dirty="0">
                <a:solidFill>
                  <a:srgbClr val="281F4A"/>
                </a:solidFill>
                <a:latin typeface="Poppins" pitchFamily="2" charset="77"/>
                <a:ea typeface="Roboto" panose="02000000000000000000" pitchFamily="2" charset="0"/>
                <a:cs typeface="Poppins" pitchFamily="2" charset="77"/>
              </a:rPr>
              <a:t>…fill a pan with water for an elderly person at home?</a:t>
            </a:r>
          </a:p>
          <a:p>
            <a:pPr>
              <a:spcBef>
                <a:spcPts val="1200"/>
              </a:spcBef>
              <a:spcAft>
                <a:spcPts val="1800"/>
              </a:spcAft>
            </a:pPr>
            <a:r>
              <a:rPr lang="en-GB" sz="2400" i="1" dirty="0">
                <a:solidFill>
                  <a:srgbClr val="281F4A"/>
                </a:solidFill>
                <a:latin typeface="Poppins" pitchFamily="2" charset="77"/>
                <a:ea typeface="Roboto" panose="02000000000000000000" pitchFamily="2" charset="0"/>
                <a:cs typeface="Poppins" pitchFamily="2" charset="77"/>
              </a:rPr>
              <a:t>…hit a table tennis ball back to you?</a:t>
            </a:r>
          </a:p>
        </p:txBody>
      </p:sp>
      <p:grpSp>
        <p:nvGrpSpPr>
          <p:cNvPr id="40" name="Group 39">
            <a:extLst>
              <a:ext uri="{FF2B5EF4-FFF2-40B4-BE49-F238E27FC236}">
                <a16:creationId xmlns:a16="http://schemas.microsoft.com/office/drawing/2014/main" id="{5698A9B0-03F5-C91A-1602-157304721ADD}"/>
              </a:ext>
            </a:extLst>
          </p:cNvPr>
          <p:cNvGrpSpPr/>
          <p:nvPr/>
        </p:nvGrpSpPr>
        <p:grpSpPr>
          <a:xfrm>
            <a:off x="11747151" y="2073275"/>
            <a:ext cx="6661847" cy="1847803"/>
            <a:chOff x="11891992" y="2073275"/>
            <a:chExt cx="6661847" cy="1847803"/>
          </a:xfrm>
        </p:grpSpPr>
        <p:sp>
          <p:nvSpPr>
            <p:cNvPr id="8" name="Rounded Rectangle 7">
              <a:extLst>
                <a:ext uri="{FF2B5EF4-FFF2-40B4-BE49-F238E27FC236}">
                  <a16:creationId xmlns:a16="http://schemas.microsoft.com/office/drawing/2014/main" id="{95A6C51A-7376-C4EA-1377-5B4B4E15E8C8}"/>
                </a:ext>
              </a:extLst>
            </p:cNvPr>
            <p:cNvSpPr/>
            <p:nvPr/>
          </p:nvSpPr>
          <p:spPr>
            <a:xfrm>
              <a:off x="11891993" y="2073275"/>
              <a:ext cx="6661846" cy="1847803"/>
            </a:xfrm>
            <a:prstGeom prst="roundRect">
              <a:avLst>
                <a:gd name="adj" fmla="val 0"/>
              </a:avLst>
            </a:prstGeom>
            <a:solidFill>
              <a:srgbClr val="FEC7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E535DD0F-FE1A-F8AF-38F1-6C6391136CBD}"/>
                </a:ext>
              </a:extLst>
            </p:cNvPr>
            <p:cNvSpPr/>
            <p:nvPr/>
          </p:nvSpPr>
          <p:spPr>
            <a:xfrm>
              <a:off x="11891992" y="2091137"/>
              <a:ext cx="6661847" cy="1829941"/>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200" b="1" i="1" dirty="0">
                  <a:solidFill>
                    <a:srgbClr val="26213F"/>
                  </a:solidFill>
                  <a:latin typeface="Poppins" pitchFamily="2" charset="77"/>
                  <a:ea typeface="Roboto" panose="02000000000000000000" pitchFamily="2" charset="0"/>
                  <a:cs typeface="Poppins" pitchFamily="2" charset="77"/>
                </a:rPr>
                <a:t>Decompose the problem</a:t>
              </a:r>
            </a:p>
          </p:txBody>
        </p:sp>
      </p:grpSp>
      <p:grpSp>
        <p:nvGrpSpPr>
          <p:cNvPr id="47" name="Group 46">
            <a:extLst>
              <a:ext uri="{FF2B5EF4-FFF2-40B4-BE49-F238E27FC236}">
                <a16:creationId xmlns:a16="http://schemas.microsoft.com/office/drawing/2014/main" id="{9847A35B-E2E4-1F60-AF15-A9BAB0757F66}"/>
              </a:ext>
            </a:extLst>
          </p:cNvPr>
          <p:cNvGrpSpPr/>
          <p:nvPr/>
        </p:nvGrpSpPr>
        <p:grpSpPr>
          <a:xfrm>
            <a:off x="11747151" y="4728476"/>
            <a:ext cx="6661847" cy="1847803"/>
            <a:chOff x="11891992" y="2073275"/>
            <a:chExt cx="6661847" cy="1847803"/>
          </a:xfrm>
        </p:grpSpPr>
        <p:sp>
          <p:nvSpPr>
            <p:cNvPr id="48" name="Rounded Rectangle 47">
              <a:extLst>
                <a:ext uri="{FF2B5EF4-FFF2-40B4-BE49-F238E27FC236}">
                  <a16:creationId xmlns:a16="http://schemas.microsoft.com/office/drawing/2014/main" id="{6FCDEEB9-47CE-EC0B-830E-CFB6AB50C8D1}"/>
                </a:ext>
              </a:extLst>
            </p:cNvPr>
            <p:cNvSpPr/>
            <p:nvPr/>
          </p:nvSpPr>
          <p:spPr>
            <a:xfrm>
              <a:off x="11891993" y="2073275"/>
              <a:ext cx="6661846" cy="1847803"/>
            </a:xfrm>
            <a:prstGeom prst="roundRect">
              <a:avLst>
                <a:gd name="adj" fmla="val 0"/>
              </a:avLst>
            </a:prstGeom>
            <a:solidFill>
              <a:srgbClr val="14ED99"/>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9" name="Rounded Rectangle 48">
              <a:extLst>
                <a:ext uri="{FF2B5EF4-FFF2-40B4-BE49-F238E27FC236}">
                  <a16:creationId xmlns:a16="http://schemas.microsoft.com/office/drawing/2014/main" id="{751D2284-E77C-85A1-5077-A705B37E220F}"/>
                </a:ext>
              </a:extLst>
            </p:cNvPr>
            <p:cNvSpPr/>
            <p:nvPr/>
          </p:nvSpPr>
          <p:spPr>
            <a:xfrm>
              <a:off x="11891992" y="2091137"/>
              <a:ext cx="6661847" cy="1829941"/>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200" b="1" i="1" dirty="0">
                  <a:solidFill>
                    <a:schemeClr val="bg1"/>
                  </a:solidFill>
                  <a:latin typeface="Poppins" pitchFamily="2" charset="77"/>
                  <a:ea typeface="Roboto" panose="02000000000000000000" pitchFamily="2" charset="0"/>
                  <a:cs typeface="Poppins" pitchFamily="2" charset="77"/>
                </a:rPr>
                <a:t>Identify what matters</a:t>
              </a:r>
            </a:p>
          </p:txBody>
        </p:sp>
      </p:grpSp>
      <p:grpSp>
        <p:nvGrpSpPr>
          <p:cNvPr id="50" name="Group 49">
            <a:extLst>
              <a:ext uri="{FF2B5EF4-FFF2-40B4-BE49-F238E27FC236}">
                <a16:creationId xmlns:a16="http://schemas.microsoft.com/office/drawing/2014/main" id="{1FF9668F-E5DF-C35C-614A-5BD7484F793C}"/>
              </a:ext>
            </a:extLst>
          </p:cNvPr>
          <p:cNvGrpSpPr/>
          <p:nvPr/>
        </p:nvGrpSpPr>
        <p:grpSpPr>
          <a:xfrm>
            <a:off x="11747151" y="7383677"/>
            <a:ext cx="6661847" cy="1847803"/>
            <a:chOff x="11891992" y="2073275"/>
            <a:chExt cx="6661847" cy="1847803"/>
          </a:xfrm>
        </p:grpSpPr>
        <p:sp>
          <p:nvSpPr>
            <p:cNvPr id="51" name="Rounded Rectangle 50">
              <a:extLst>
                <a:ext uri="{FF2B5EF4-FFF2-40B4-BE49-F238E27FC236}">
                  <a16:creationId xmlns:a16="http://schemas.microsoft.com/office/drawing/2014/main" id="{FD9DF4FC-74B9-C98E-532B-C782B054E4D1}"/>
                </a:ext>
              </a:extLst>
            </p:cNvPr>
            <p:cNvSpPr/>
            <p:nvPr/>
          </p:nvSpPr>
          <p:spPr>
            <a:xfrm>
              <a:off x="11891993" y="2073275"/>
              <a:ext cx="6661846" cy="1847803"/>
            </a:xfrm>
            <a:prstGeom prst="roundRect">
              <a:avLst>
                <a:gd name="adj" fmla="val 0"/>
              </a:avLst>
            </a:prstGeom>
            <a:solidFill>
              <a:srgbClr val="3DF9F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52" name="Rounded Rectangle 51">
              <a:extLst>
                <a:ext uri="{FF2B5EF4-FFF2-40B4-BE49-F238E27FC236}">
                  <a16:creationId xmlns:a16="http://schemas.microsoft.com/office/drawing/2014/main" id="{D3663E82-020C-04B7-5E44-4E84DFE6DF36}"/>
                </a:ext>
              </a:extLst>
            </p:cNvPr>
            <p:cNvSpPr/>
            <p:nvPr/>
          </p:nvSpPr>
          <p:spPr>
            <a:xfrm>
              <a:off x="11891992" y="2091137"/>
              <a:ext cx="6661847" cy="1829941"/>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400"/>
                </a:lnSpc>
                <a:spcAft>
                  <a:spcPts val="1000"/>
                </a:spcAft>
              </a:pPr>
              <a:r>
                <a:rPr lang="en-GB" sz="2200" b="1" i="1" dirty="0">
                  <a:solidFill>
                    <a:srgbClr val="26213F"/>
                  </a:solidFill>
                  <a:latin typeface="Poppins" pitchFamily="2" charset="77"/>
                  <a:ea typeface="Roboto" panose="02000000000000000000" pitchFamily="2" charset="0"/>
                  <a:cs typeface="Poppins" pitchFamily="2" charset="77"/>
                </a:rPr>
                <a:t>Write a step-by-step algorithm</a:t>
              </a:r>
            </a:p>
          </p:txBody>
        </p:sp>
      </p:grpSp>
      <p:pic>
        <p:nvPicPr>
          <p:cNvPr id="56" name="Graphic 55">
            <a:extLst>
              <a:ext uri="{FF2B5EF4-FFF2-40B4-BE49-F238E27FC236}">
                <a16:creationId xmlns:a16="http://schemas.microsoft.com/office/drawing/2014/main" id="{33FAC40F-8BD5-84F4-B879-2B9AFDFDA1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4623625" y="3930360"/>
            <a:ext cx="908897" cy="454449"/>
          </a:xfrm>
          <a:prstGeom prst="rect">
            <a:avLst/>
          </a:prstGeom>
        </p:spPr>
      </p:pic>
      <p:pic>
        <p:nvPicPr>
          <p:cNvPr id="57" name="Graphic 56">
            <a:extLst>
              <a:ext uri="{FF2B5EF4-FFF2-40B4-BE49-F238E27FC236}">
                <a16:creationId xmlns:a16="http://schemas.microsoft.com/office/drawing/2014/main" id="{CDF69D03-E0C0-50C2-DAC7-8CD0966ED9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4623624" y="6624000"/>
            <a:ext cx="908897" cy="454449"/>
          </a:xfrm>
          <a:prstGeom prst="rect">
            <a:avLst/>
          </a:prstGeom>
        </p:spPr>
      </p:pic>
    </p:spTree>
    <p:extLst>
      <p:ext uri="{BB962C8B-B14F-4D97-AF65-F5344CB8AC3E}">
        <p14:creationId xmlns:p14="http://schemas.microsoft.com/office/powerpoint/2010/main" val="93464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FF9709-A393-DC2C-BC96-B23B15361E00}"/>
              </a:ext>
            </a:extLst>
          </p:cNvPr>
          <p:cNvSpPr txBox="1"/>
          <p:nvPr/>
        </p:nvSpPr>
        <p:spPr>
          <a:xfrm>
            <a:off x="7227073" y="7331075"/>
            <a:ext cx="5649953" cy="369460"/>
          </a:xfrm>
          <a:prstGeom prst="rect">
            <a:avLst/>
          </a:prstGeom>
          <a:noFill/>
        </p:spPr>
        <p:txBody>
          <a:bodyPr wrap="square">
            <a:spAutoFit/>
          </a:bodyPr>
          <a:lstStyle/>
          <a:p>
            <a:pPr algn="ctr"/>
            <a:r>
              <a:rPr lang="en-US" i="1" dirty="0">
                <a:solidFill>
                  <a:srgbClr val="14ED99"/>
                </a:solidFill>
                <a:latin typeface="Poppins" pitchFamily="2" charset="77"/>
                <a:cs typeface="Poppins" pitchFamily="2" charset="77"/>
                <a:hlinkClick r:id="rId2">
                  <a:extLst>
                    <a:ext uri="{A12FA001-AC4F-418D-AE19-62706E023703}">
                      <ahyp:hlinkClr xmlns:ahyp="http://schemas.microsoft.com/office/drawing/2018/hyperlinkcolor" val="tx"/>
                    </a:ext>
                  </a:extLst>
                </a:hlinkClick>
              </a:rPr>
              <a:t>www.thebigbang.org.uk/big-bang-at-school</a:t>
            </a:r>
            <a:r>
              <a:rPr lang="en-US" i="1" dirty="0">
                <a:solidFill>
                  <a:srgbClr val="14ED99"/>
                </a:solidFill>
                <a:latin typeface="Poppins" pitchFamily="2" charset="77"/>
                <a:cs typeface="Poppins" pitchFamily="2" charset="77"/>
              </a:rPr>
              <a:t>/</a:t>
            </a:r>
            <a:endParaRPr lang="en-US" i="1" dirty="0">
              <a:solidFill>
                <a:schemeClr val="bg1"/>
              </a:solidFill>
              <a:latin typeface="Poppins" pitchFamily="2" charset="77"/>
              <a:cs typeface="Poppins" pitchFamily="2" charset="77"/>
            </a:endParaRPr>
          </a:p>
        </p:txBody>
      </p:sp>
      <p:sp>
        <p:nvSpPr>
          <p:cNvPr id="3" name="TextBox 2">
            <a:extLst>
              <a:ext uri="{FF2B5EF4-FFF2-40B4-BE49-F238E27FC236}">
                <a16:creationId xmlns:a16="http://schemas.microsoft.com/office/drawing/2014/main" id="{FBFBCF86-661A-EAD6-D897-7D3079AB234F}"/>
              </a:ext>
            </a:extLst>
          </p:cNvPr>
          <p:cNvSpPr txBox="1"/>
          <p:nvPr/>
        </p:nvSpPr>
        <p:spPr>
          <a:xfrm>
            <a:off x="7227072" y="7864475"/>
            <a:ext cx="5649953" cy="369460"/>
          </a:xfrm>
          <a:prstGeom prst="rect">
            <a:avLst/>
          </a:prstGeom>
          <a:noFill/>
        </p:spPr>
        <p:txBody>
          <a:bodyPr wrap="square">
            <a:spAutoFit/>
          </a:bodyPr>
          <a:lstStyle/>
          <a:p>
            <a:pPr algn="ctr"/>
            <a:r>
              <a:rPr lang="en-GB" i="1" dirty="0">
                <a:solidFill>
                  <a:srgbClr val="14ED99"/>
                </a:solidFill>
                <a:effectLst/>
                <a:latin typeface="Helvetica" pitchFamily="2" charset="0"/>
              </a:rPr>
              <a:t>@</a:t>
            </a:r>
            <a:r>
              <a:rPr lang="en-GB" i="1" dirty="0" err="1">
                <a:solidFill>
                  <a:srgbClr val="14ED99"/>
                </a:solidFill>
                <a:effectLst/>
                <a:latin typeface="Helvetica" pitchFamily="2" charset="0"/>
              </a:rPr>
              <a:t>BigBangUKSTEM</a:t>
            </a:r>
            <a:endParaRPr lang="en-GB" i="1" dirty="0">
              <a:solidFill>
                <a:srgbClr val="14ED99"/>
              </a:solidFill>
              <a:effectLst/>
              <a:latin typeface="Helvetica" pitchFamily="2" charset="0"/>
            </a:endParaRPr>
          </a:p>
        </p:txBody>
      </p:sp>
    </p:spTree>
    <p:extLst>
      <p:ext uri="{BB962C8B-B14F-4D97-AF65-F5344CB8AC3E}">
        <p14:creationId xmlns:p14="http://schemas.microsoft.com/office/powerpoint/2010/main" val="3671440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F15949B-69AD-06A5-3D49-0CF2BFC76E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98650" y="0"/>
            <a:ext cx="9640967" cy="10451900"/>
          </a:xfrm>
          <a:prstGeom prst="rect">
            <a:avLst/>
          </a:prstGeom>
        </p:spPr>
      </p:pic>
      <p:sp>
        <p:nvSpPr>
          <p:cNvPr id="3" name="Rectangle 2">
            <a:extLst>
              <a:ext uri="{FF2B5EF4-FFF2-40B4-BE49-F238E27FC236}">
                <a16:creationId xmlns:a16="http://schemas.microsoft.com/office/drawing/2014/main" id="{786A2163-E256-973C-327E-093480EBB2B1}"/>
              </a:ext>
            </a:extLst>
          </p:cNvPr>
          <p:cNvSpPr/>
          <p:nvPr/>
        </p:nvSpPr>
        <p:spPr>
          <a:xfrm>
            <a:off x="0" y="0"/>
            <a:ext cx="6089650" cy="10451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Teachers’ notes</a:t>
            </a:r>
          </a:p>
        </p:txBody>
      </p:sp>
      <p:sp>
        <p:nvSpPr>
          <p:cNvPr id="8" name="Text Placeholder 7">
            <a:extLst>
              <a:ext uri="{FF2B5EF4-FFF2-40B4-BE49-F238E27FC236}">
                <a16:creationId xmlns:a16="http://schemas.microsoft.com/office/drawing/2014/main" id="{0821724C-8273-A683-062B-FD0CE7D68EC2}"/>
              </a:ext>
            </a:extLst>
          </p:cNvPr>
          <p:cNvSpPr>
            <a:spLocks noGrp="1"/>
          </p:cNvSpPr>
          <p:nvPr>
            <p:ph type="body" sz="quarter" idx="15"/>
          </p:nvPr>
        </p:nvSpPr>
        <p:spPr>
          <a:xfrm>
            <a:off x="715882" y="930278"/>
            <a:ext cx="8802768" cy="761998"/>
          </a:xfrm>
        </p:spPr>
        <p:txBody>
          <a:bodyPr/>
          <a:lstStyle/>
          <a:p>
            <a:r>
              <a:rPr lang="en-US" dirty="0"/>
              <a:t>Curriculum links – Computing</a:t>
            </a:r>
          </a:p>
        </p:txBody>
      </p:sp>
      <p:sp>
        <p:nvSpPr>
          <p:cNvPr id="9" name="Text Placeholder 8">
            <a:extLst>
              <a:ext uri="{FF2B5EF4-FFF2-40B4-BE49-F238E27FC236}">
                <a16:creationId xmlns:a16="http://schemas.microsoft.com/office/drawing/2014/main" id="{B23C5D45-EFEA-3BAB-0814-66D8CC22E0B8}"/>
              </a:ext>
            </a:extLst>
          </p:cNvPr>
          <p:cNvSpPr>
            <a:spLocks noGrp="1"/>
          </p:cNvSpPr>
          <p:nvPr>
            <p:ph type="body" sz="quarter" idx="16"/>
          </p:nvPr>
        </p:nvSpPr>
        <p:spPr>
          <a:xfrm>
            <a:off x="744972" y="4308055"/>
            <a:ext cx="8773678" cy="4343400"/>
          </a:xfrm>
        </p:spPr>
        <p:txBody>
          <a:bodyPr/>
          <a:lstStyle/>
          <a:p>
            <a:pPr marL="342900" indent="-342900">
              <a:buFont typeface="Arial" panose="020B0604020202020204" pitchFamily="34" charset="0"/>
              <a:buChar char="•"/>
            </a:pPr>
            <a:r>
              <a:rPr lang="en-US" dirty="0"/>
              <a:t>Design, use and evaluate computational abstractions</a:t>
            </a:r>
            <a:br>
              <a:rPr lang="en-US" dirty="0"/>
            </a:br>
            <a:r>
              <a:rPr lang="en-US" dirty="0"/>
              <a:t>that model the state and </a:t>
            </a:r>
            <a:r>
              <a:rPr lang="en-US" dirty="0" err="1"/>
              <a:t>behaviour</a:t>
            </a:r>
            <a:r>
              <a:rPr lang="en-US" dirty="0"/>
              <a:t> of real-world problems </a:t>
            </a:r>
            <a:br>
              <a:rPr lang="en-US" dirty="0"/>
            </a:br>
            <a:r>
              <a:rPr lang="en-US" dirty="0"/>
              <a:t>and physical systems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Understand several key algorithms that reflect computational thinking, such as ones for sorting and searching; use logical reasoning to compare the utility of alternative algorithms</a:t>
            </a:r>
            <a:br>
              <a:rPr lang="en-US" dirty="0"/>
            </a:br>
            <a:r>
              <a:rPr lang="en-US" dirty="0"/>
              <a:t>for the same problem</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Use two or more programming languages, at least one of which is textual, to solve a variety of computational problems</a:t>
            </a:r>
          </a:p>
          <a:p>
            <a:pPr marL="342900" indent="-342900">
              <a:buFont typeface="Arial" panose="020B0604020202020204" pitchFamily="34" charset="0"/>
              <a:buChar char="•"/>
            </a:pPr>
            <a:endParaRPr lang="en-US" dirty="0"/>
          </a:p>
        </p:txBody>
      </p:sp>
      <p:sp>
        <p:nvSpPr>
          <p:cNvPr id="10" name="Text Placeholder 9">
            <a:extLst>
              <a:ext uri="{FF2B5EF4-FFF2-40B4-BE49-F238E27FC236}">
                <a16:creationId xmlns:a16="http://schemas.microsoft.com/office/drawing/2014/main" id="{2AB5E41E-9F4F-9C64-F78B-D5EEB78A6025}"/>
              </a:ext>
            </a:extLst>
          </p:cNvPr>
          <p:cNvSpPr>
            <a:spLocks noGrp="1"/>
          </p:cNvSpPr>
          <p:nvPr>
            <p:ph type="body" sz="quarter" idx="17"/>
          </p:nvPr>
        </p:nvSpPr>
        <p:spPr>
          <a:xfrm>
            <a:off x="744972" y="3457365"/>
            <a:ext cx="8773678" cy="533400"/>
          </a:xfrm>
        </p:spPr>
        <p:txBody>
          <a:bodyPr/>
          <a:lstStyle/>
          <a:p>
            <a:r>
              <a:rPr lang="en-US" dirty="0"/>
              <a:t>Computing KS3</a:t>
            </a:r>
          </a:p>
        </p:txBody>
      </p:sp>
      <p:sp>
        <p:nvSpPr>
          <p:cNvPr id="20" name="Text Placeholder 19">
            <a:extLst>
              <a:ext uri="{FF2B5EF4-FFF2-40B4-BE49-F238E27FC236}">
                <a16:creationId xmlns:a16="http://schemas.microsoft.com/office/drawing/2014/main" id="{9D887C96-D588-7772-E7F5-D833F74A7674}"/>
              </a:ext>
            </a:extLst>
          </p:cNvPr>
          <p:cNvSpPr>
            <a:spLocks noGrp="1"/>
          </p:cNvSpPr>
          <p:nvPr>
            <p:ph type="body" sz="quarter" idx="18"/>
          </p:nvPr>
        </p:nvSpPr>
        <p:spPr/>
        <p:txBody>
          <a:bodyPr/>
          <a:lstStyle/>
          <a:p>
            <a:r>
              <a:rPr lang="en-US" dirty="0">
                <a:solidFill>
                  <a:srgbClr val="14ED99"/>
                </a:solidFill>
              </a:rPr>
              <a:t>ENGLAND</a:t>
            </a:r>
          </a:p>
        </p:txBody>
      </p:sp>
      <p:pic>
        <p:nvPicPr>
          <p:cNvPr id="12" name="Graphic 11">
            <a:extLst>
              <a:ext uri="{FF2B5EF4-FFF2-40B4-BE49-F238E27FC236}">
                <a16:creationId xmlns:a16="http://schemas.microsoft.com/office/drawing/2014/main" id="{604AE5EB-2B1D-7DB3-7404-C67650B4FC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7150" y="8644752"/>
            <a:ext cx="3505200" cy="571500"/>
          </a:xfrm>
          <a:prstGeom prst="rect">
            <a:avLst/>
          </a:prstGeom>
        </p:spPr>
      </p:pic>
      <p:pic>
        <p:nvPicPr>
          <p:cNvPr id="14" name="Graphic 13">
            <a:extLst>
              <a:ext uri="{FF2B5EF4-FFF2-40B4-BE49-F238E27FC236}">
                <a16:creationId xmlns:a16="http://schemas.microsoft.com/office/drawing/2014/main" id="{0ED0747C-71A4-B1AE-286A-1FBE8E2D0C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529050" y="625475"/>
            <a:ext cx="949199" cy="939801"/>
          </a:xfrm>
          <a:prstGeom prst="rect">
            <a:avLst/>
          </a:prstGeom>
        </p:spPr>
      </p:pic>
      <p:cxnSp>
        <p:nvCxnSpPr>
          <p:cNvPr id="13" name="Straight Connector 12">
            <a:extLst>
              <a:ext uri="{FF2B5EF4-FFF2-40B4-BE49-F238E27FC236}">
                <a16:creationId xmlns:a16="http://schemas.microsoft.com/office/drawing/2014/main" id="{17C9A453-1B29-A61D-53CF-FC2A1D995A04}"/>
              </a:ext>
            </a:extLst>
          </p:cNvPr>
          <p:cNvCxnSpPr>
            <a:cxnSpLocks/>
          </p:cNvCxnSpPr>
          <p:nvPr/>
        </p:nvCxnSpPr>
        <p:spPr>
          <a:xfrm>
            <a:off x="10661650" y="2911475"/>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pic>
        <p:nvPicPr>
          <p:cNvPr id="15" name="Graphic 14">
            <a:extLst>
              <a:ext uri="{FF2B5EF4-FFF2-40B4-BE49-F238E27FC236}">
                <a16:creationId xmlns:a16="http://schemas.microsoft.com/office/drawing/2014/main" id="{F4DF7629-B0CC-86CD-06D5-562018235EAD}"/>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14345" b="26795"/>
          <a:stretch/>
        </p:blipFill>
        <p:spPr>
          <a:xfrm>
            <a:off x="17226784" y="8016875"/>
            <a:ext cx="2877316" cy="2459125"/>
          </a:xfrm>
          <a:prstGeom prst="rect">
            <a:avLst/>
          </a:prstGeom>
        </p:spPr>
      </p:pic>
      <p:sp>
        <p:nvSpPr>
          <p:cNvPr id="25" name="Text Placeholder 9">
            <a:extLst>
              <a:ext uri="{FF2B5EF4-FFF2-40B4-BE49-F238E27FC236}">
                <a16:creationId xmlns:a16="http://schemas.microsoft.com/office/drawing/2014/main" id="{EC850B63-98DA-7A88-3EF1-D02F5E367BD5}"/>
              </a:ext>
            </a:extLst>
          </p:cNvPr>
          <p:cNvSpPr txBox="1">
            <a:spLocks/>
          </p:cNvSpPr>
          <p:nvPr/>
        </p:nvSpPr>
        <p:spPr>
          <a:xfrm>
            <a:off x="10585450" y="3457365"/>
            <a:ext cx="8773678" cy="533400"/>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600"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r>
              <a:rPr lang="en-US" kern="0"/>
              <a:t>Computation progression step 4</a:t>
            </a:r>
            <a:endParaRPr lang="en-US" kern="0" dirty="0"/>
          </a:p>
        </p:txBody>
      </p:sp>
      <p:sp>
        <p:nvSpPr>
          <p:cNvPr id="26" name="Text Placeholder 5">
            <a:extLst>
              <a:ext uri="{FF2B5EF4-FFF2-40B4-BE49-F238E27FC236}">
                <a16:creationId xmlns:a16="http://schemas.microsoft.com/office/drawing/2014/main" id="{E4A9B075-30A5-BD66-EF53-C73008031A64}"/>
              </a:ext>
            </a:extLst>
          </p:cNvPr>
          <p:cNvSpPr txBox="1">
            <a:spLocks/>
          </p:cNvSpPr>
          <p:nvPr/>
        </p:nvSpPr>
        <p:spPr>
          <a:xfrm>
            <a:off x="10556360" y="1693160"/>
            <a:ext cx="8802768" cy="761998"/>
          </a:xfrm>
          <a:prstGeom prst="rect">
            <a:avLst/>
          </a:prstGeom>
        </p:spPr>
        <p:txBody>
          <a:bodyPr/>
          <a:lstStyle>
            <a:lvl1pPr marL="0">
              <a:defRPr sz="5000"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defTabSz="914400"/>
            <a:r>
              <a:rPr lang="en-US" kern="0">
                <a:solidFill>
                  <a:srgbClr val="14ED99"/>
                </a:solidFill>
              </a:rPr>
              <a:t>WALES</a:t>
            </a:r>
            <a:endParaRPr lang="en-US" kern="0" dirty="0">
              <a:solidFill>
                <a:srgbClr val="14ED99"/>
              </a:solidFill>
            </a:endParaRPr>
          </a:p>
        </p:txBody>
      </p:sp>
      <p:pic>
        <p:nvPicPr>
          <p:cNvPr id="27" name="Graphic 26">
            <a:extLst>
              <a:ext uri="{FF2B5EF4-FFF2-40B4-BE49-F238E27FC236}">
                <a16:creationId xmlns:a16="http://schemas.microsoft.com/office/drawing/2014/main" id="{3F59FE58-ACE1-5A33-E3C8-9F623CFB03F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14500" y="8293300"/>
            <a:ext cx="1339850" cy="1322890"/>
          </a:xfrm>
          <a:prstGeom prst="rect">
            <a:avLst/>
          </a:prstGeom>
        </p:spPr>
      </p:pic>
      <p:cxnSp>
        <p:nvCxnSpPr>
          <p:cNvPr id="28" name="Straight Connector 27">
            <a:extLst>
              <a:ext uri="{FF2B5EF4-FFF2-40B4-BE49-F238E27FC236}">
                <a16:creationId xmlns:a16="http://schemas.microsoft.com/office/drawing/2014/main" id="{643B96F5-9FD8-66FC-697B-A8B56BADEF48}"/>
              </a:ext>
            </a:extLst>
          </p:cNvPr>
          <p:cNvCxnSpPr>
            <a:cxnSpLocks/>
          </p:cNvCxnSpPr>
          <p:nvPr/>
        </p:nvCxnSpPr>
        <p:spPr>
          <a:xfrm>
            <a:off x="856416" y="2911475"/>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29" name="Text Placeholder 8">
            <a:extLst>
              <a:ext uri="{FF2B5EF4-FFF2-40B4-BE49-F238E27FC236}">
                <a16:creationId xmlns:a16="http://schemas.microsoft.com/office/drawing/2014/main" id="{CBCA9CAD-CD70-6F77-3528-BC8630E25FF7}"/>
              </a:ext>
            </a:extLst>
          </p:cNvPr>
          <p:cNvSpPr txBox="1">
            <a:spLocks/>
          </p:cNvSpPr>
          <p:nvPr/>
        </p:nvSpPr>
        <p:spPr>
          <a:xfrm>
            <a:off x="10585450" y="4308055"/>
            <a:ext cx="8773678" cy="4343400"/>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marL="342900" indent="-342900">
              <a:buFont typeface="Arial" panose="020B0604020202020204" pitchFamily="34" charset="0"/>
              <a:buChar char="•"/>
            </a:pPr>
            <a:r>
              <a:rPr lang="en-US" kern="0" dirty="0"/>
              <a:t>I can decompose given problems and select appropriate constructs to express solutions in a variety of environments</a:t>
            </a:r>
          </a:p>
          <a:p>
            <a:pPr marL="342900" indent="-342900">
              <a:buFont typeface="Arial" panose="020B0604020202020204" pitchFamily="34" charset="0"/>
              <a:buChar char="•"/>
            </a:pPr>
            <a:endParaRPr lang="en-US" kern="0" dirty="0"/>
          </a:p>
          <a:p>
            <a:pPr marL="342900" indent="-342900">
              <a:buFont typeface="Arial" panose="020B0604020202020204" pitchFamily="34" charset="0"/>
              <a:buChar char="•"/>
            </a:pPr>
            <a:r>
              <a:rPr lang="en-US" kern="0" dirty="0"/>
              <a:t>I can select and use data structures that efficiently</a:t>
            </a:r>
            <a:br>
              <a:rPr lang="en-US" kern="0" dirty="0"/>
            </a:br>
            <a:r>
              <a:rPr lang="en-US" kern="0" dirty="0"/>
              <a:t>manage data in algorithms</a:t>
            </a:r>
          </a:p>
          <a:p>
            <a:pPr marL="342900" indent="-342900">
              <a:buFont typeface="Arial" panose="020B0604020202020204" pitchFamily="34" charset="0"/>
              <a:buChar char="•"/>
            </a:pPr>
            <a:endParaRPr lang="en-US" kern="0" dirty="0"/>
          </a:p>
          <a:p>
            <a:pPr marL="342900" indent="-342900">
              <a:buFont typeface="Arial" panose="020B0604020202020204" pitchFamily="34" charset="0"/>
              <a:buChar char="•"/>
            </a:pPr>
            <a:r>
              <a:rPr lang="en-US" kern="0" dirty="0"/>
              <a:t>I can plan and implement test strategies to identify</a:t>
            </a:r>
            <a:br>
              <a:rPr lang="en-US" kern="0" dirty="0"/>
            </a:br>
            <a:r>
              <a:rPr lang="en-US" kern="0" dirty="0"/>
              <a:t>errors in programs</a:t>
            </a:r>
          </a:p>
          <a:p>
            <a:pPr marL="342900" indent="-342900">
              <a:buFont typeface="Arial" panose="020B0604020202020204" pitchFamily="34" charset="0"/>
              <a:buChar char="•"/>
            </a:pPr>
            <a:endParaRPr lang="en-US" kern="0" dirty="0"/>
          </a:p>
          <a:p>
            <a:pPr marL="342900" indent="-342900">
              <a:buFont typeface="Arial" panose="020B0604020202020204" pitchFamily="34" charset="0"/>
              <a:buChar char="•"/>
            </a:pPr>
            <a:r>
              <a:rPr lang="en-US" kern="0" dirty="0"/>
              <a:t>I can select and use multiple sensors and actuators that allow computer systems to interact with the world around them</a:t>
            </a:r>
          </a:p>
          <a:p>
            <a:pPr marL="342900" indent="-342900">
              <a:buFont typeface="Arial" panose="020B0604020202020204" pitchFamily="34" charset="0"/>
              <a:buChar char="•"/>
            </a:pPr>
            <a:endParaRPr lang="en-US" kern="0" dirty="0"/>
          </a:p>
        </p:txBody>
      </p:sp>
    </p:spTree>
    <p:extLst>
      <p:ext uri="{BB962C8B-B14F-4D97-AF65-F5344CB8AC3E}">
        <p14:creationId xmlns:p14="http://schemas.microsoft.com/office/powerpoint/2010/main" val="1241267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A275D9F3-71C0-67C5-9146-F50AE2B4B696}"/>
              </a:ext>
            </a:extLst>
          </p:cNvPr>
          <p:cNvSpPr/>
          <p:nvPr/>
        </p:nvSpPr>
        <p:spPr>
          <a:xfrm>
            <a:off x="527050" y="2682875"/>
            <a:ext cx="403860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Teachers’ notes</a:t>
            </a:r>
          </a:p>
        </p:txBody>
      </p:sp>
      <p:pic>
        <p:nvPicPr>
          <p:cNvPr id="3" name="Graphic 2">
            <a:extLst>
              <a:ext uri="{FF2B5EF4-FFF2-40B4-BE49-F238E27FC236}">
                <a16:creationId xmlns:a16="http://schemas.microsoft.com/office/drawing/2014/main" id="{3BA4994E-29EA-480D-C017-8C9D3390AD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17035" y="0"/>
            <a:ext cx="9640967" cy="10476000"/>
          </a:xfrm>
          <a:prstGeom prst="rect">
            <a:avLst/>
          </a:prstGeom>
        </p:spPr>
      </p:pic>
      <p:sp>
        <p:nvSpPr>
          <p:cNvPr id="4" name="Rectangle 3">
            <a:extLst>
              <a:ext uri="{FF2B5EF4-FFF2-40B4-BE49-F238E27FC236}">
                <a16:creationId xmlns:a16="http://schemas.microsoft.com/office/drawing/2014/main" id="{06913CA0-3DC6-1E3F-A776-8ABCF820457E}"/>
              </a:ext>
            </a:extLst>
          </p:cNvPr>
          <p:cNvSpPr/>
          <p:nvPr/>
        </p:nvSpPr>
        <p:spPr>
          <a:xfrm>
            <a:off x="12183533" y="0"/>
            <a:ext cx="7920567" cy="1047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9">
            <a:extLst>
              <a:ext uri="{FF2B5EF4-FFF2-40B4-BE49-F238E27FC236}">
                <a16:creationId xmlns:a16="http://schemas.microsoft.com/office/drawing/2014/main" id="{C7E76BD3-6FD9-02A2-EA28-4A6689D364DD}"/>
              </a:ext>
            </a:extLst>
          </p:cNvPr>
          <p:cNvSpPr txBox="1">
            <a:spLocks/>
          </p:cNvSpPr>
          <p:nvPr/>
        </p:nvSpPr>
        <p:spPr>
          <a:xfrm>
            <a:off x="10690306" y="3457575"/>
            <a:ext cx="8774112" cy="5194300"/>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600"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r>
              <a:rPr lang="en-US" kern="0"/>
              <a:t>Thinking skills and personal capabilities</a:t>
            </a:r>
          </a:p>
          <a:p>
            <a:endParaRPr lang="en-US" kern="0"/>
          </a:p>
          <a:p>
            <a:r>
              <a:rPr lang="en-GB" kern="0"/>
              <a:t>Using ICT</a:t>
            </a:r>
            <a:endParaRPr lang="en-US" kern="0"/>
          </a:p>
          <a:p>
            <a:endParaRPr lang="en-US" kern="0" dirty="0"/>
          </a:p>
        </p:txBody>
      </p:sp>
      <p:sp>
        <p:nvSpPr>
          <p:cNvPr id="21" name="Text Placeholder 10">
            <a:extLst>
              <a:ext uri="{FF2B5EF4-FFF2-40B4-BE49-F238E27FC236}">
                <a16:creationId xmlns:a16="http://schemas.microsoft.com/office/drawing/2014/main" id="{EFE43DDA-6246-30D0-642E-B2A0BEF6330E}"/>
              </a:ext>
            </a:extLst>
          </p:cNvPr>
          <p:cNvSpPr txBox="1">
            <a:spLocks/>
          </p:cNvSpPr>
          <p:nvPr/>
        </p:nvSpPr>
        <p:spPr>
          <a:xfrm>
            <a:off x="10661650" y="1693160"/>
            <a:ext cx="8802768" cy="761998"/>
          </a:xfrm>
          <a:prstGeom prst="rect">
            <a:avLst/>
          </a:prstGeom>
        </p:spPr>
        <p:txBody>
          <a:bodyPr/>
          <a:lstStyle>
            <a:lvl1pPr marL="0">
              <a:defRPr sz="5000"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defTabSz="914400"/>
            <a:r>
              <a:rPr lang="en-US" kern="0" dirty="0">
                <a:solidFill>
                  <a:srgbClr val="14ED99"/>
                </a:solidFill>
              </a:rPr>
              <a:t>NORTHERN IRELAND</a:t>
            </a:r>
          </a:p>
        </p:txBody>
      </p:sp>
      <p:sp>
        <p:nvSpPr>
          <p:cNvPr id="24" name="Text Placeholder 8">
            <a:extLst>
              <a:ext uri="{FF2B5EF4-FFF2-40B4-BE49-F238E27FC236}">
                <a16:creationId xmlns:a16="http://schemas.microsoft.com/office/drawing/2014/main" id="{D989645F-BDFF-DD11-3A57-553AAD4E9281}"/>
              </a:ext>
            </a:extLst>
          </p:cNvPr>
          <p:cNvSpPr txBox="1">
            <a:spLocks/>
          </p:cNvSpPr>
          <p:nvPr/>
        </p:nvSpPr>
        <p:spPr>
          <a:xfrm>
            <a:off x="10661650" y="5045075"/>
            <a:ext cx="8774112" cy="4343400"/>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marL="342900" indent="-342900">
              <a:buFont typeface="Arial" panose="020B0604020202020204" pitchFamily="34" charset="0"/>
              <a:buChar char="•"/>
            </a:pPr>
            <a:r>
              <a:rPr lang="en-US" kern="0" spc="-10" dirty="0"/>
              <a:t>Investigate and solve problems in a range of digital environments</a:t>
            </a:r>
          </a:p>
          <a:p>
            <a:pPr marL="342900" indent="-342900">
              <a:buFont typeface="Arial" panose="020B0604020202020204" pitchFamily="34" charset="0"/>
              <a:buChar char="•"/>
            </a:pPr>
            <a:endParaRPr lang="en-US" kern="0" spc="-10" dirty="0"/>
          </a:p>
          <a:p>
            <a:pPr marL="342900" indent="-342900">
              <a:buFont typeface="Arial" panose="020B0604020202020204" pitchFamily="34" charset="0"/>
              <a:buChar char="•"/>
            </a:pPr>
            <a:r>
              <a:rPr lang="en-US" kern="0" spc="-10" dirty="0"/>
              <a:t>Use appropriate ICT tools and features to carry out ongoing improvements and evaluate process and outcomes</a:t>
            </a:r>
          </a:p>
          <a:p>
            <a:pPr marL="342900" indent="-342900">
              <a:buFont typeface="Arial" panose="020B0604020202020204" pitchFamily="34" charset="0"/>
              <a:buChar char="•"/>
            </a:pPr>
            <a:endParaRPr lang="en-US" kern="0" dirty="0"/>
          </a:p>
        </p:txBody>
      </p:sp>
      <p:pic>
        <p:nvPicPr>
          <p:cNvPr id="28" name="Graphic 27">
            <a:extLst>
              <a:ext uri="{FF2B5EF4-FFF2-40B4-BE49-F238E27FC236}">
                <a16:creationId xmlns:a16="http://schemas.microsoft.com/office/drawing/2014/main" id="{E586304B-BF8A-F62E-3B00-1546D14E17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9419" y="2783020"/>
            <a:ext cx="2578100" cy="215900"/>
          </a:xfrm>
          <a:prstGeom prst="rect">
            <a:avLst/>
          </a:prstGeom>
        </p:spPr>
      </p:pic>
      <p:pic>
        <p:nvPicPr>
          <p:cNvPr id="30" name="Graphic 29">
            <a:extLst>
              <a:ext uri="{FF2B5EF4-FFF2-40B4-BE49-F238E27FC236}">
                <a16:creationId xmlns:a16="http://schemas.microsoft.com/office/drawing/2014/main" id="{1CEA052B-B6D2-4FC9-E923-E9501A5D4D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538450" y="7716039"/>
            <a:ext cx="1625600" cy="1790700"/>
          </a:xfrm>
          <a:prstGeom prst="rect">
            <a:avLst/>
          </a:prstGeom>
        </p:spPr>
      </p:pic>
      <p:sp>
        <p:nvSpPr>
          <p:cNvPr id="23" name="Text Placeholder 9">
            <a:extLst>
              <a:ext uri="{FF2B5EF4-FFF2-40B4-BE49-F238E27FC236}">
                <a16:creationId xmlns:a16="http://schemas.microsoft.com/office/drawing/2014/main" id="{B6005642-D767-B38B-505D-C3719CD7350C}"/>
              </a:ext>
            </a:extLst>
          </p:cNvPr>
          <p:cNvSpPr txBox="1">
            <a:spLocks/>
          </p:cNvSpPr>
          <p:nvPr/>
        </p:nvSpPr>
        <p:spPr>
          <a:xfrm>
            <a:off x="752658" y="3457366"/>
            <a:ext cx="8773678" cy="533400"/>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600"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r>
              <a:rPr lang="en-US" kern="0"/>
              <a:t>Technologies</a:t>
            </a:r>
            <a:endParaRPr lang="en-US" kern="0" dirty="0"/>
          </a:p>
        </p:txBody>
      </p:sp>
      <p:sp>
        <p:nvSpPr>
          <p:cNvPr id="25" name="Text Placeholder 5">
            <a:extLst>
              <a:ext uri="{FF2B5EF4-FFF2-40B4-BE49-F238E27FC236}">
                <a16:creationId xmlns:a16="http://schemas.microsoft.com/office/drawing/2014/main" id="{99CEDDED-67DF-E1E3-E87B-0C2907275B73}"/>
              </a:ext>
            </a:extLst>
          </p:cNvPr>
          <p:cNvSpPr txBox="1">
            <a:spLocks/>
          </p:cNvSpPr>
          <p:nvPr/>
        </p:nvSpPr>
        <p:spPr>
          <a:xfrm>
            <a:off x="723568" y="1693160"/>
            <a:ext cx="8802768" cy="761998"/>
          </a:xfrm>
          <a:prstGeom prst="rect">
            <a:avLst/>
          </a:prstGeom>
        </p:spPr>
        <p:txBody>
          <a:bodyPr/>
          <a:lstStyle>
            <a:lvl1pPr marL="0">
              <a:defRPr sz="5000" b="1" i="1">
                <a:solidFill>
                  <a:srgbClr val="26213F"/>
                </a:solidFill>
                <a:latin typeface="Poppins" pitchFamily="2" charset="77"/>
                <a:ea typeface="+mn-ea"/>
                <a:cs typeface="Poppins"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defTabSz="914400"/>
            <a:r>
              <a:rPr lang="en-US" kern="0" dirty="0">
                <a:solidFill>
                  <a:srgbClr val="14ED99"/>
                </a:solidFill>
              </a:rPr>
              <a:t>SCOTLAND</a:t>
            </a:r>
          </a:p>
        </p:txBody>
      </p:sp>
      <p:sp>
        <p:nvSpPr>
          <p:cNvPr id="41" name="Text Placeholder 37">
            <a:extLst>
              <a:ext uri="{FF2B5EF4-FFF2-40B4-BE49-F238E27FC236}">
                <a16:creationId xmlns:a16="http://schemas.microsoft.com/office/drawing/2014/main" id="{F7E882D6-65B9-9A4D-AAF3-9717D6DC6719}"/>
              </a:ext>
            </a:extLst>
          </p:cNvPr>
          <p:cNvSpPr>
            <a:spLocks noGrp="1"/>
          </p:cNvSpPr>
          <p:nvPr>
            <p:ph type="body" sz="quarter" idx="16"/>
          </p:nvPr>
        </p:nvSpPr>
        <p:spPr>
          <a:xfrm>
            <a:off x="744972" y="4308055"/>
            <a:ext cx="8773678" cy="4343400"/>
          </a:xfrm>
        </p:spPr>
        <p:txBody>
          <a:bodyPr/>
          <a:lstStyle/>
          <a:p>
            <a:r>
              <a:rPr lang="en-US" dirty="0"/>
              <a:t>I understand language constructs for representing structured information TCH 3-14a. I can select appropriate development tools to design, build, evaluate and refine computing solutions based</a:t>
            </a:r>
            <a:br>
              <a:rPr lang="en-US" dirty="0"/>
            </a:br>
            <a:r>
              <a:rPr lang="en-US" dirty="0"/>
              <a:t>on requirements. TCH 3-15a.</a:t>
            </a:r>
          </a:p>
        </p:txBody>
      </p:sp>
      <p:sp>
        <p:nvSpPr>
          <p:cNvPr id="42" name="Text Placeholder 7">
            <a:extLst>
              <a:ext uri="{FF2B5EF4-FFF2-40B4-BE49-F238E27FC236}">
                <a16:creationId xmlns:a16="http://schemas.microsoft.com/office/drawing/2014/main" id="{37D7510B-DFD2-160C-5A14-95DEC20A6B15}"/>
              </a:ext>
            </a:extLst>
          </p:cNvPr>
          <p:cNvSpPr>
            <a:spLocks noGrp="1"/>
          </p:cNvSpPr>
          <p:nvPr>
            <p:ph type="body" sz="quarter" idx="15"/>
          </p:nvPr>
        </p:nvSpPr>
        <p:spPr>
          <a:xfrm>
            <a:off x="715882" y="930278"/>
            <a:ext cx="8802768" cy="761998"/>
          </a:xfrm>
        </p:spPr>
        <p:txBody>
          <a:bodyPr/>
          <a:lstStyle/>
          <a:p>
            <a:r>
              <a:rPr lang="en-US" dirty="0"/>
              <a:t>Curriculum links – Computing</a:t>
            </a:r>
          </a:p>
        </p:txBody>
      </p:sp>
      <p:pic>
        <p:nvPicPr>
          <p:cNvPr id="43" name="Graphic 42">
            <a:extLst>
              <a:ext uri="{FF2B5EF4-FFF2-40B4-BE49-F238E27FC236}">
                <a16:creationId xmlns:a16="http://schemas.microsoft.com/office/drawing/2014/main" id="{6096813C-C098-4EC0-4241-6DADE4F152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97150" y="8644752"/>
            <a:ext cx="3505200" cy="571500"/>
          </a:xfrm>
          <a:prstGeom prst="rect">
            <a:avLst/>
          </a:prstGeom>
        </p:spPr>
      </p:pic>
      <p:pic>
        <p:nvPicPr>
          <p:cNvPr id="47" name="Graphic 46">
            <a:extLst>
              <a:ext uri="{FF2B5EF4-FFF2-40B4-BE49-F238E27FC236}">
                <a16:creationId xmlns:a16="http://schemas.microsoft.com/office/drawing/2014/main" id="{A5F84CC1-FAEE-3124-23AD-1F9451BF4C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416" y="2783020"/>
            <a:ext cx="2578100" cy="215900"/>
          </a:xfrm>
          <a:prstGeom prst="rect">
            <a:avLst/>
          </a:prstGeom>
        </p:spPr>
      </p:pic>
    </p:spTree>
    <p:extLst>
      <p:ext uri="{BB962C8B-B14F-4D97-AF65-F5344CB8AC3E}">
        <p14:creationId xmlns:p14="http://schemas.microsoft.com/office/powerpoint/2010/main" val="1750998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15" name="Text Placeholder 2">
            <a:extLst>
              <a:ext uri="{FF2B5EF4-FFF2-40B4-BE49-F238E27FC236}">
                <a16:creationId xmlns:a16="http://schemas.microsoft.com/office/drawing/2014/main" id="{E45FC20C-65CC-19E8-55E5-E93EDC78F7D8}"/>
              </a:ext>
            </a:extLst>
          </p:cNvPr>
          <p:cNvSpPr txBox="1">
            <a:spLocks/>
          </p:cNvSpPr>
          <p:nvPr/>
        </p:nvSpPr>
        <p:spPr>
          <a:xfrm>
            <a:off x="744972" y="2759074"/>
            <a:ext cx="8621278" cy="6324601"/>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nSpc>
                <a:spcPts val="2200"/>
              </a:lnSpc>
            </a:pPr>
            <a:r>
              <a:rPr lang="en-GB" sz="2400" b="1" dirty="0">
                <a:solidFill>
                  <a:srgbClr val="14ED99"/>
                </a:solidFill>
                <a:latin typeface="Poppins" pitchFamily="2" charset="77"/>
                <a:ea typeface="Roboto" panose="02000000000000000000" pitchFamily="2" charset="0"/>
                <a:cs typeface="Poppins" pitchFamily="2" charset="77"/>
              </a:rPr>
              <a:t>ENGLAND</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b="1" dirty="0">
                <a:solidFill>
                  <a:srgbClr val="281F4A"/>
                </a:solidFill>
                <a:latin typeface="Poppins" pitchFamily="2" charset="77"/>
                <a:ea typeface="Roboto" panose="02000000000000000000" pitchFamily="2" charset="0"/>
                <a:cs typeface="Poppins" pitchFamily="2" charset="77"/>
              </a:rPr>
              <a:t>PSHE Association Programme of Study KS3</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b="1" dirty="0">
                <a:solidFill>
                  <a:srgbClr val="281F4A"/>
                </a:solidFill>
                <a:latin typeface="Poppins" pitchFamily="2" charset="77"/>
                <a:ea typeface="Roboto" panose="02000000000000000000" pitchFamily="2" charset="0"/>
                <a:cs typeface="Poppins" pitchFamily="2" charset="77"/>
              </a:rPr>
              <a:t>L3. </a:t>
            </a:r>
            <a:r>
              <a:rPr lang="en-GB" sz="2100" dirty="0">
                <a:solidFill>
                  <a:srgbClr val="281F4A"/>
                </a:solidFill>
                <a:latin typeface="Poppins" pitchFamily="2" charset="77"/>
                <a:ea typeface="Roboto" panose="02000000000000000000" pitchFamily="2" charset="0"/>
                <a:cs typeface="Poppins" pitchFamily="2" charset="77"/>
              </a:rPr>
              <a:t>to set realistic yet ambitious targets and goals</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b="1" dirty="0">
                <a:solidFill>
                  <a:srgbClr val="281F4A"/>
                </a:solidFill>
                <a:latin typeface="Poppins" pitchFamily="2" charset="77"/>
                <a:ea typeface="Roboto" panose="02000000000000000000" pitchFamily="2" charset="0"/>
                <a:cs typeface="Poppins" pitchFamily="2" charset="77"/>
              </a:rPr>
              <a:t>L4. </a:t>
            </a:r>
            <a:r>
              <a:rPr lang="en-GB" sz="2100" dirty="0">
                <a:solidFill>
                  <a:srgbClr val="281F4A"/>
                </a:solidFill>
                <a:latin typeface="Poppins" pitchFamily="2" charset="77"/>
                <a:ea typeface="Roboto" panose="02000000000000000000" pitchFamily="2" charset="0"/>
                <a:cs typeface="Poppins" pitchFamily="2" charset="77"/>
              </a:rPr>
              <a:t>the skills and attributes that employers value</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b="1" dirty="0">
                <a:solidFill>
                  <a:srgbClr val="281F4A"/>
                </a:solidFill>
                <a:latin typeface="Poppins" pitchFamily="2" charset="77"/>
                <a:ea typeface="Roboto" panose="02000000000000000000" pitchFamily="2" charset="0"/>
                <a:cs typeface="Poppins" pitchFamily="2" charset="77"/>
              </a:rPr>
              <a:t>L7. </a:t>
            </a:r>
            <a:r>
              <a:rPr lang="en-GB" sz="2100" dirty="0">
                <a:solidFill>
                  <a:srgbClr val="281F4A"/>
                </a:solidFill>
                <a:latin typeface="Poppins" pitchFamily="2" charset="77"/>
                <a:ea typeface="Roboto" panose="02000000000000000000" pitchFamily="2" charset="0"/>
                <a:cs typeface="Poppins" pitchFamily="2" charset="77"/>
              </a:rPr>
              <a:t>about the options available to them at the end</a:t>
            </a:r>
            <a:br>
              <a:rPr lang="en-GB" sz="2100" dirty="0">
                <a:solidFill>
                  <a:srgbClr val="281F4A"/>
                </a:solidFill>
                <a:latin typeface="Poppins" pitchFamily="2" charset="77"/>
                <a:ea typeface="Roboto" panose="02000000000000000000" pitchFamily="2" charset="0"/>
                <a:cs typeface="Poppins" pitchFamily="2" charset="77"/>
              </a:rPr>
            </a:br>
            <a:r>
              <a:rPr lang="en-GB" sz="2100" dirty="0">
                <a:solidFill>
                  <a:srgbClr val="281F4A"/>
                </a:solidFill>
                <a:latin typeface="Poppins" pitchFamily="2" charset="77"/>
                <a:ea typeface="Roboto" panose="02000000000000000000" pitchFamily="2" charset="0"/>
                <a:cs typeface="Poppins" pitchFamily="2" charset="77"/>
              </a:rPr>
              <a:t>of key stage 3, sources of information, advice and support,</a:t>
            </a:r>
            <a:br>
              <a:rPr lang="en-GB" sz="2100" dirty="0">
                <a:solidFill>
                  <a:srgbClr val="281F4A"/>
                </a:solidFill>
                <a:latin typeface="Poppins" pitchFamily="2" charset="77"/>
                <a:ea typeface="Roboto" panose="02000000000000000000" pitchFamily="2" charset="0"/>
                <a:cs typeface="Poppins" pitchFamily="2" charset="77"/>
              </a:rPr>
            </a:br>
            <a:r>
              <a:rPr lang="en-GB" sz="2100" dirty="0">
                <a:solidFill>
                  <a:srgbClr val="281F4A"/>
                </a:solidFill>
                <a:latin typeface="Poppins" pitchFamily="2" charset="77"/>
                <a:ea typeface="Roboto" panose="02000000000000000000" pitchFamily="2" charset="0"/>
                <a:cs typeface="Poppins" pitchFamily="2" charset="77"/>
              </a:rPr>
              <a:t>and the skills to manage this decision–making process</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b="1" dirty="0">
                <a:solidFill>
                  <a:srgbClr val="281F4A"/>
                </a:solidFill>
                <a:latin typeface="Poppins" pitchFamily="2" charset="77"/>
                <a:ea typeface="Roboto" panose="02000000000000000000" pitchFamily="2" charset="0"/>
                <a:cs typeface="Poppins" pitchFamily="2" charset="77"/>
              </a:rPr>
              <a:t>L8. </a:t>
            </a:r>
            <a:r>
              <a:rPr lang="en-GB" sz="2100" dirty="0">
                <a:solidFill>
                  <a:srgbClr val="281F4A"/>
                </a:solidFill>
                <a:latin typeface="Poppins" pitchFamily="2" charset="77"/>
                <a:ea typeface="Roboto" panose="02000000000000000000" pitchFamily="2" charset="0"/>
                <a:cs typeface="Poppins" pitchFamily="2" charset="77"/>
              </a:rPr>
              <a:t>about routes into work, training and other vocational</a:t>
            </a:r>
            <a:br>
              <a:rPr lang="en-GB" sz="2100" dirty="0">
                <a:solidFill>
                  <a:srgbClr val="281F4A"/>
                </a:solidFill>
                <a:latin typeface="Poppins" pitchFamily="2" charset="77"/>
                <a:ea typeface="Roboto" panose="02000000000000000000" pitchFamily="2" charset="0"/>
                <a:cs typeface="Poppins" pitchFamily="2" charset="77"/>
              </a:rPr>
            </a:br>
            <a:r>
              <a:rPr lang="en-GB" sz="2100" dirty="0">
                <a:solidFill>
                  <a:srgbClr val="281F4A"/>
                </a:solidFill>
                <a:latin typeface="Poppins" pitchFamily="2" charset="77"/>
                <a:ea typeface="Roboto" panose="02000000000000000000" pitchFamily="2" charset="0"/>
                <a:cs typeface="Poppins" pitchFamily="2" charset="77"/>
              </a:rPr>
              <a:t>and academic opportunities, and progression routes</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b="1" dirty="0">
                <a:solidFill>
                  <a:srgbClr val="281F4A"/>
                </a:solidFill>
                <a:latin typeface="Poppins" pitchFamily="2" charset="77"/>
                <a:ea typeface="Roboto" panose="02000000000000000000" pitchFamily="2" charset="0"/>
                <a:cs typeface="Poppins" pitchFamily="2" charset="77"/>
              </a:rPr>
              <a:t>L9. </a:t>
            </a:r>
            <a:r>
              <a:rPr lang="en-GB" sz="2100" dirty="0">
                <a:solidFill>
                  <a:srgbClr val="281F4A"/>
                </a:solidFill>
                <a:latin typeface="Poppins" pitchFamily="2" charset="77"/>
                <a:ea typeface="Roboto" panose="02000000000000000000" pitchFamily="2" charset="0"/>
                <a:cs typeface="Poppins" pitchFamily="2" charset="77"/>
              </a:rPr>
              <a:t>the benefits of setting ambitious goals and being</a:t>
            </a:r>
            <a:br>
              <a:rPr lang="en-GB" sz="2100" dirty="0">
                <a:solidFill>
                  <a:srgbClr val="281F4A"/>
                </a:solidFill>
                <a:latin typeface="Poppins" pitchFamily="2" charset="77"/>
                <a:ea typeface="Roboto" panose="02000000000000000000" pitchFamily="2" charset="0"/>
                <a:cs typeface="Poppins" pitchFamily="2" charset="77"/>
              </a:rPr>
            </a:br>
            <a:r>
              <a:rPr lang="en-GB" sz="2100" dirty="0">
                <a:solidFill>
                  <a:srgbClr val="281F4A"/>
                </a:solidFill>
                <a:latin typeface="Poppins" pitchFamily="2" charset="77"/>
                <a:ea typeface="Roboto" panose="02000000000000000000" pitchFamily="2" charset="0"/>
                <a:cs typeface="Poppins" pitchFamily="2" charset="77"/>
              </a:rPr>
              <a:t>open to opportunities in all aspects of life</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b="1" dirty="0">
                <a:solidFill>
                  <a:srgbClr val="281F4A"/>
                </a:solidFill>
                <a:latin typeface="Poppins" pitchFamily="2" charset="77"/>
                <a:ea typeface="Roboto" panose="02000000000000000000" pitchFamily="2" charset="0"/>
                <a:cs typeface="Poppins" pitchFamily="2" charset="77"/>
              </a:rPr>
              <a:t>L12. </a:t>
            </a:r>
            <a:r>
              <a:rPr lang="en-GB" sz="2100" dirty="0">
                <a:solidFill>
                  <a:srgbClr val="281F4A"/>
                </a:solidFill>
                <a:latin typeface="Poppins" pitchFamily="2" charset="77"/>
                <a:ea typeface="Roboto" panose="02000000000000000000" pitchFamily="2" charset="0"/>
                <a:cs typeface="Poppins" pitchFamily="2" charset="77"/>
              </a:rPr>
              <a:t>about different work roles and career pathways,</a:t>
            </a:r>
            <a:br>
              <a:rPr lang="en-GB" sz="2100" dirty="0">
                <a:solidFill>
                  <a:srgbClr val="281F4A"/>
                </a:solidFill>
                <a:latin typeface="Poppins" pitchFamily="2" charset="77"/>
                <a:ea typeface="Roboto" panose="02000000000000000000" pitchFamily="2" charset="0"/>
                <a:cs typeface="Poppins" pitchFamily="2" charset="77"/>
              </a:rPr>
            </a:br>
            <a:r>
              <a:rPr lang="en-GB" sz="2100" dirty="0">
                <a:solidFill>
                  <a:srgbClr val="281F4A"/>
                </a:solidFill>
                <a:latin typeface="Poppins" pitchFamily="2" charset="77"/>
                <a:ea typeface="Roboto" panose="02000000000000000000" pitchFamily="2" charset="0"/>
                <a:cs typeface="Poppins" pitchFamily="2" charset="77"/>
              </a:rPr>
              <a:t>including clarifying their own early aspirations</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b="1" dirty="0">
                <a:solidFill>
                  <a:srgbClr val="281F4A"/>
                </a:solidFill>
                <a:latin typeface="Poppins" pitchFamily="2" charset="77"/>
                <a:ea typeface="Roboto" panose="02000000000000000000" pitchFamily="2" charset="0"/>
                <a:cs typeface="Poppins" pitchFamily="2" charset="77"/>
              </a:rPr>
              <a:t>Gatsby Career Benchmarks </a:t>
            </a:r>
            <a:r>
              <a:rPr lang="en-GB" sz="2100" dirty="0">
                <a:solidFill>
                  <a:srgbClr val="281F4A"/>
                </a:solidFill>
                <a:latin typeface="Poppins" pitchFamily="2" charset="77"/>
                <a:ea typeface="Roboto" panose="02000000000000000000" pitchFamily="2" charset="0"/>
                <a:cs typeface="Poppins" pitchFamily="2" charset="77"/>
              </a:rPr>
              <a:t>3, 4, 5</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p:txBody>
      </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Curriculum links – careers &amp; personal development </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Teachers’ notes</a:t>
            </a:r>
          </a:p>
        </p:txBody>
      </p:sp>
      <p:sp>
        <p:nvSpPr>
          <p:cNvPr id="3" name="Text Placeholder 2">
            <a:extLst>
              <a:ext uri="{FF2B5EF4-FFF2-40B4-BE49-F238E27FC236}">
                <a16:creationId xmlns:a16="http://schemas.microsoft.com/office/drawing/2014/main" id="{468DA972-AC91-0EF4-F13B-54292B0845BE}"/>
              </a:ext>
            </a:extLst>
          </p:cNvPr>
          <p:cNvSpPr txBox="1">
            <a:spLocks/>
          </p:cNvSpPr>
          <p:nvPr/>
        </p:nvSpPr>
        <p:spPr>
          <a:xfrm>
            <a:off x="10086195" y="2759074"/>
            <a:ext cx="8621278" cy="8550275"/>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nSpc>
                <a:spcPts val="2200"/>
              </a:lnSpc>
            </a:pPr>
            <a:r>
              <a:rPr lang="en-GB" sz="2400" b="1" dirty="0">
                <a:solidFill>
                  <a:srgbClr val="14ED99"/>
                </a:solidFill>
                <a:latin typeface="Poppins" pitchFamily="2" charset="77"/>
                <a:ea typeface="Roboto" panose="02000000000000000000" pitchFamily="2" charset="0"/>
                <a:cs typeface="Poppins" pitchFamily="2" charset="77"/>
              </a:rPr>
              <a:t>WALES</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b="1" dirty="0">
                <a:solidFill>
                  <a:srgbClr val="281F4A"/>
                </a:solidFill>
                <a:latin typeface="Poppins" pitchFamily="2" charset="77"/>
                <a:ea typeface="Roboto" panose="02000000000000000000" pitchFamily="2" charset="0"/>
                <a:cs typeface="Poppins" pitchFamily="2" charset="77"/>
              </a:rPr>
              <a:t>Health and wellbeing progression step 4</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marL="342900" indent="-342900">
              <a:lnSpc>
                <a:spcPts val="2200"/>
              </a:lnSpc>
              <a:buClr>
                <a:srgbClr val="27203E"/>
              </a:buClr>
              <a:buFont typeface="Arial" panose="020B0604020202020204" pitchFamily="34" charset="0"/>
              <a:buChar char="•"/>
            </a:pPr>
            <a:r>
              <a:rPr lang="en-GB" sz="2100" dirty="0">
                <a:solidFill>
                  <a:srgbClr val="281F4A"/>
                </a:solidFill>
                <a:latin typeface="Poppins" pitchFamily="2" charset="77"/>
                <a:ea typeface="Roboto" panose="02000000000000000000" pitchFamily="2" charset="0"/>
                <a:cs typeface="Poppins" pitchFamily="2" charset="77"/>
              </a:rPr>
              <a:t>I can set appropriate goals, plan a course of action</a:t>
            </a:r>
            <a:br>
              <a:rPr lang="en-GB" sz="2100" dirty="0">
                <a:solidFill>
                  <a:srgbClr val="281F4A"/>
                </a:solidFill>
                <a:latin typeface="Poppins" pitchFamily="2" charset="77"/>
                <a:ea typeface="Roboto" panose="02000000000000000000" pitchFamily="2" charset="0"/>
                <a:cs typeface="Poppins" pitchFamily="2" charset="77"/>
              </a:rPr>
            </a:br>
            <a:r>
              <a:rPr lang="en-GB" sz="2100" dirty="0">
                <a:solidFill>
                  <a:srgbClr val="281F4A"/>
                </a:solidFill>
                <a:latin typeface="Poppins" pitchFamily="2" charset="77"/>
                <a:ea typeface="Roboto" panose="02000000000000000000" pitchFamily="2" charset="0"/>
                <a:cs typeface="Poppins" pitchFamily="2" charset="77"/>
              </a:rPr>
              <a:t>and overcome challenges to achieve them</a:t>
            </a:r>
          </a:p>
          <a:p>
            <a:pPr marL="342900" indent="-342900">
              <a:lnSpc>
                <a:spcPts val="2200"/>
              </a:lnSpc>
              <a:buClr>
                <a:srgbClr val="27203E"/>
              </a:buClr>
              <a:buFont typeface="Arial" panose="020B0604020202020204" pitchFamily="34" charset="0"/>
              <a:buChar char="•"/>
            </a:pPr>
            <a:endParaRPr lang="en-GB" sz="2100" dirty="0">
              <a:solidFill>
                <a:srgbClr val="281F4A"/>
              </a:solidFill>
              <a:latin typeface="Poppins" pitchFamily="2" charset="77"/>
              <a:ea typeface="Roboto" panose="02000000000000000000" pitchFamily="2" charset="0"/>
              <a:cs typeface="Poppins" pitchFamily="2" charset="77"/>
            </a:endParaRPr>
          </a:p>
          <a:p>
            <a:pPr marL="342900" indent="-342900">
              <a:lnSpc>
                <a:spcPts val="2200"/>
              </a:lnSpc>
              <a:buClr>
                <a:srgbClr val="27203E"/>
              </a:buClr>
              <a:buFont typeface="Arial" panose="020B0604020202020204" pitchFamily="34" charset="0"/>
              <a:buChar char="•"/>
            </a:pPr>
            <a:r>
              <a:rPr lang="en-GB" sz="2100" dirty="0">
                <a:solidFill>
                  <a:srgbClr val="281F4A"/>
                </a:solidFill>
                <a:latin typeface="Poppins" pitchFamily="2" charset="77"/>
                <a:ea typeface="Roboto" panose="02000000000000000000" pitchFamily="2" charset="0"/>
                <a:cs typeface="Poppins" pitchFamily="2" charset="77"/>
              </a:rPr>
              <a:t>I can critically evaluate factors and implications, including risks, when making decisions individually and collectively</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b="1" dirty="0">
                <a:solidFill>
                  <a:srgbClr val="281F4A"/>
                </a:solidFill>
                <a:latin typeface="Poppins" pitchFamily="2" charset="77"/>
                <a:ea typeface="Roboto" panose="02000000000000000000" pitchFamily="2" charset="0"/>
                <a:cs typeface="Poppins" pitchFamily="2" charset="77"/>
              </a:rPr>
              <a:t>Careers and work-related experiences</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marL="342900" indent="-342900">
              <a:lnSpc>
                <a:spcPts val="2200"/>
              </a:lnSpc>
              <a:buClr>
                <a:srgbClr val="27203E"/>
              </a:buClr>
              <a:buFont typeface="Arial" panose="020B0604020202020204" pitchFamily="34" charset="0"/>
              <a:buChar char="•"/>
            </a:pPr>
            <a:r>
              <a:rPr lang="en-GB" sz="2100" dirty="0">
                <a:solidFill>
                  <a:srgbClr val="281F4A"/>
                </a:solidFill>
                <a:latin typeface="Poppins" pitchFamily="2" charset="77"/>
                <a:ea typeface="Roboto" panose="02000000000000000000" pitchFamily="2" charset="0"/>
                <a:cs typeface="Poppins" pitchFamily="2" charset="77"/>
              </a:rPr>
              <a:t>Become increasingly aware of the range of opportunities available to them, broadening their horizons</a:t>
            </a:r>
          </a:p>
          <a:p>
            <a:pPr marL="342900" indent="-342900">
              <a:lnSpc>
                <a:spcPts val="2200"/>
              </a:lnSpc>
              <a:buClr>
                <a:srgbClr val="27203E"/>
              </a:buClr>
              <a:buFont typeface="Arial" panose="020B0604020202020204" pitchFamily="34" charset="0"/>
              <a:buChar char="•"/>
            </a:pPr>
            <a:endParaRPr lang="en-GB" sz="2100" dirty="0">
              <a:solidFill>
                <a:srgbClr val="281F4A"/>
              </a:solidFill>
              <a:latin typeface="Poppins" pitchFamily="2" charset="77"/>
              <a:ea typeface="Roboto" panose="02000000000000000000" pitchFamily="2" charset="0"/>
              <a:cs typeface="Poppins" pitchFamily="2" charset="77"/>
            </a:endParaRPr>
          </a:p>
          <a:p>
            <a:pPr marL="342900" indent="-342900">
              <a:lnSpc>
                <a:spcPts val="2200"/>
              </a:lnSpc>
              <a:buClr>
                <a:srgbClr val="27203E"/>
              </a:buClr>
              <a:buFont typeface="Arial" panose="020B0604020202020204" pitchFamily="34" charset="0"/>
              <a:buChar char="•"/>
            </a:pPr>
            <a:r>
              <a:rPr lang="en-GB" sz="2100" dirty="0">
                <a:solidFill>
                  <a:srgbClr val="281F4A"/>
                </a:solidFill>
                <a:latin typeface="Poppins" pitchFamily="2" charset="77"/>
                <a:ea typeface="Roboto" panose="02000000000000000000" pitchFamily="2" charset="0"/>
                <a:cs typeface="Poppins" pitchFamily="2" charset="77"/>
              </a:rPr>
              <a:t>Develop the attitudes and behaviours required to</a:t>
            </a:r>
            <a:br>
              <a:rPr lang="en-GB" sz="2100" dirty="0">
                <a:solidFill>
                  <a:srgbClr val="281F4A"/>
                </a:solidFill>
                <a:latin typeface="Poppins" pitchFamily="2" charset="77"/>
                <a:ea typeface="Roboto" panose="02000000000000000000" pitchFamily="2" charset="0"/>
                <a:cs typeface="Poppins" pitchFamily="2" charset="77"/>
              </a:rPr>
            </a:br>
            <a:r>
              <a:rPr lang="en-GB" sz="2100" dirty="0">
                <a:solidFill>
                  <a:srgbClr val="281F4A"/>
                </a:solidFill>
                <a:latin typeface="Poppins" pitchFamily="2" charset="77"/>
                <a:ea typeface="Roboto" panose="02000000000000000000" pitchFamily="2" charset="0"/>
                <a:cs typeface="Poppins" pitchFamily="2" charset="77"/>
              </a:rPr>
              <a:t>overcome barriers to employability, career management and lifelong learning</a:t>
            </a:r>
          </a:p>
          <a:p>
            <a:pPr marL="342900" indent="-342900">
              <a:lnSpc>
                <a:spcPts val="2200"/>
              </a:lnSpc>
              <a:buClr>
                <a:srgbClr val="27203E"/>
              </a:buClr>
              <a:buFont typeface="Arial" panose="020B0604020202020204" pitchFamily="34" charset="0"/>
              <a:buChar char="•"/>
            </a:pPr>
            <a:endParaRPr lang="en-GB" sz="2100" dirty="0">
              <a:solidFill>
                <a:srgbClr val="281F4A"/>
              </a:solidFill>
              <a:latin typeface="Poppins" pitchFamily="2" charset="77"/>
              <a:ea typeface="Roboto" panose="02000000000000000000" pitchFamily="2" charset="0"/>
              <a:cs typeface="Poppins" pitchFamily="2" charset="77"/>
            </a:endParaRPr>
          </a:p>
          <a:p>
            <a:pPr marL="342900" indent="-342900">
              <a:lnSpc>
                <a:spcPts val="2200"/>
              </a:lnSpc>
              <a:buClr>
                <a:srgbClr val="27203E"/>
              </a:buClr>
              <a:buFont typeface="Arial" panose="020B0604020202020204" pitchFamily="34" charset="0"/>
              <a:buChar char="•"/>
            </a:pPr>
            <a:r>
              <a:rPr lang="en-GB" sz="2100" dirty="0">
                <a:solidFill>
                  <a:srgbClr val="281F4A"/>
                </a:solidFill>
                <a:latin typeface="Poppins" pitchFamily="2" charset="77"/>
                <a:ea typeface="Roboto" panose="02000000000000000000" pitchFamily="2" charset="0"/>
                <a:cs typeface="Poppins" pitchFamily="2" charset="77"/>
              </a:rPr>
              <a:t>Explore opportunities through a variety of meaningful experiences in learning, work and entrepreneurship</a:t>
            </a:r>
          </a:p>
          <a:p>
            <a:pPr marL="342900" indent="-342900">
              <a:lnSpc>
                <a:spcPts val="2200"/>
              </a:lnSpc>
              <a:buClr>
                <a:srgbClr val="27203E"/>
              </a:buClr>
              <a:buFont typeface="Arial" panose="020B0604020202020204" pitchFamily="34" charset="0"/>
              <a:buChar char="•"/>
            </a:pPr>
            <a:endParaRPr lang="en-GB" sz="2100" dirty="0">
              <a:solidFill>
                <a:srgbClr val="281F4A"/>
              </a:solidFill>
              <a:latin typeface="Poppins" pitchFamily="2" charset="77"/>
              <a:ea typeface="Roboto" panose="02000000000000000000" pitchFamily="2" charset="0"/>
              <a:cs typeface="Poppins" pitchFamily="2" charset="77"/>
            </a:endParaRPr>
          </a:p>
          <a:p>
            <a:pPr marL="342900" indent="-342900">
              <a:lnSpc>
                <a:spcPts val="2200"/>
              </a:lnSpc>
              <a:buClr>
                <a:srgbClr val="27203E"/>
              </a:buClr>
              <a:buFont typeface="Arial" panose="020B0604020202020204" pitchFamily="34" charset="0"/>
              <a:buChar char="•"/>
            </a:pPr>
            <a:r>
              <a:rPr lang="en-GB" sz="2100" dirty="0">
                <a:solidFill>
                  <a:srgbClr val="281F4A"/>
                </a:solidFill>
                <a:latin typeface="Poppins" pitchFamily="2" charset="77"/>
                <a:ea typeface="Roboto" panose="02000000000000000000" pitchFamily="2" charset="0"/>
                <a:cs typeface="Poppins" pitchFamily="2" charset="77"/>
              </a:rPr>
              <a:t>Develop resilience and the ability to be adaptable in response to the challenges, choices and responsibilities</a:t>
            </a:r>
            <a:br>
              <a:rPr lang="en-GB" sz="2100" dirty="0">
                <a:solidFill>
                  <a:srgbClr val="281F4A"/>
                </a:solidFill>
                <a:latin typeface="Poppins" pitchFamily="2" charset="77"/>
                <a:ea typeface="Roboto" panose="02000000000000000000" pitchFamily="2" charset="0"/>
                <a:cs typeface="Poppins" pitchFamily="2" charset="77"/>
              </a:rPr>
            </a:br>
            <a:r>
              <a:rPr lang="en-GB" sz="2100" dirty="0">
                <a:solidFill>
                  <a:srgbClr val="281F4A"/>
                </a:solidFill>
                <a:latin typeface="Poppins" pitchFamily="2" charset="77"/>
                <a:ea typeface="Roboto" panose="02000000000000000000" pitchFamily="2" charset="0"/>
                <a:cs typeface="Poppins" pitchFamily="2" charset="77"/>
              </a:rPr>
              <a:t>of work and life</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p:txBody>
      </p:sp>
    </p:spTree>
    <p:extLst>
      <p:ext uri="{BB962C8B-B14F-4D97-AF65-F5344CB8AC3E}">
        <p14:creationId xmlns:p14="http://schemas.microsoft.com/office/powerpoint/2010/main" val="3021765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A2B640-04D2-E947-99D2-615E93F8838D}"/>
              </a:ext>
            </a:extLst>
          </p:cNvPr>
          <p:cNvGrpSpPr/>
          <p:nvPr/>
        </p:nvGrpSpPr>
        <p:grpSpPr>
          <a:xfrm>
            <a:off x="12338050" y="0"/>
            <a:ext cx="7108886" cy="549273"/>
            <a:chOff x="691727" y="2"/>
            <a:chExt cx="4881727" cy="377190"/>
          </a:xfrm>
        </p:grpSpPr>
        <p:sp>
          <p:nvSpPr>
            <p:cNvPr id="18" name="object 22">
              <a:extLst>
                <a:ext uri="{FF2B5EF4-FFF2-40B4-BE49-F238E27FC236}">
                  <a16:creationId xmlns:a16="http://schemas.microsoft.com/office/drawing/2014/main" id="{725193AD-2FBC-F64D-A3E7-D0AFA130A128}"/>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3">
              <a:extLst>
                <a:ext uri="{FF2B5EF4-FFF2-40B4-BE49-F238E27FC236}">
                  <a16:creationId xmlns:a16="http://schemas.microsoft.com/office/drawing/2014/main" id="{1EC1D1DB-035F-5B4A-A093-7CB2F7762AF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0" name="object 24">
              <a:extLst>
                <a:ext uri="{FF2B5EF4-FFF2-40B4-BE49-F238E27FC236}">
                  <a16:creationId xmlns:a16="http://schemas.microsoft.com/office/drawing/2014/main" id="{3C832A62-C30F-B441-A406-D3DF52B01301}"/>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1" name="object 25">
              <a:extLst>
                <a:ext uri="{FF2B5EF4-FFF2-40B4-BE49-F238E27FC236}">
                  <a16:creationId xmlns:a16="http://schemas.microsoft.com/office/drawing/2014/main" id="{0ACBEF82-EEB8-814A-B3B2-6259AF52D11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2" name="object 26">
              <a:extLst>
                <a:ext uri="{FF2B5EF4-FFF2-40B4-BE49-F238E27FC236}">
                  <a16:creationId xmlns:a16="http://schemas.microsoft.com/office/drawing/2014/main" id="{7C3CE599-E391-0A4A-8959-A7E89899BCD4}"/>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3" name="object 27">
              <a:extLst>
                <a:ext uri="{FF2B5EF4-FFF2-40B4-BE49-F238E27FC236}">
                  <a16:creationId xmlns:a16="http://schemas.microsoft.com/office/drawing/2014/main" id="{112AA0CC-9CF4-C440-A1ED-6895079C9827}"/>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24" name="object 28">
              <a:extLst>
                <a:ext uri="{FF2B5EF4-FFF2-40B4-BE49-F238E27FC236}">
                  <a16:creationId xmlns:a16="http://schemas.microsoft.com/office/drawing/2014/main" id="{6D652898-4CF4-F145-BE48-5392618C88B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25" name="object 29">
              <a:extLst>
                <a:ext uri="{FF2B5EF4-FFF2-40B4-BE49-F238E27FC236}">
                  <a16:creationId xmlns:a16="http://schemas.microsoft.com/office/drawing/2014/main" id="{7AC0CB54-A7B4-A14C-9159-0EA465EB7196}"/>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14ED99"/>
            </a:solidFill>
          </p:spPr>
          <p:txBody>
            <a:bodyPr wrap="square" lIns="0" tIns="0" rIns="0" bIns="0" rtlCol="0"/>
            <a:lstStyle/>
            <a:p>
              <a:endParaRPr>
                <a:solidFill>
                  <a:srgbClr val="14ED99"/>
                </a:solidFill>
              </a:endParaRPr>
            </a:p>
          </p:txBody>
        </p:sp>
        <p:sp>
          <p:nvSpPr>
            <p:cNvPr id="26" name="object 30">
              <a:extLst>
                <a:ext uri="{FF2B5EF4-FFF2-40B4-BE49-F238E27FC236}">
                  <a16:creationId xmlns:a16="http://schemas.microsoft.com/office/drawing/2014/main" id="{B15985A7-17FF-1F45-AD93-7F77A41FC8A1}"/>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15" name="Text Placeholder 2">
            <a:extLst>
              <a:ext uri="{FF2B5EF4-FFF2-40B4-BE49-F238E27FC236}">
                <a16:creationId xmlns:a16="http://schemas.microsoft.com/office/drawing/2014/main" id="{E45FC20C-65CC-19E8-55E5-E93EDC78F7D8}"/>
              </a:ext>
            </a:extLst>
          </p:cNvPr>
          <p:cNvSpPr txBox="1">
            <a:spLocks/>
          </p:cNvSpPr>
          <p:nvPr/>
        </p:nvSpPr>
        <p:spPr>
          <a:xfrm>
            <a:off x="744972" y="2759074"/>
            <a:ext cx="8621278" cy="6324601"/>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nSpc>
                <a:spcPts val="2200"/>
              </a:lnSpc>
            </a:pPr>
            <a:r>
              <a:rPr lang="en-GB" sz="2400" b="1" dirty="0">
                <a:solidFill>
                  <a:srgbClr val="14ED99"/>
                </a:solidFill>
                <a:latin typeface="Poppins" pitchFamily="2" charset="77"/>
                <a:ea typeface="Roboto" panose="02000000000000000000" pitchFamily="2" charset="0"/>
                <a:cs typeface="Poppins" pitchFamily="2" charset="77"/>
              </a:rPr>
              <a:t>SCOTLAND</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b="1" dirty="0">
                <a:solidFill>
                  <a:srgbClr val="281F4A"/>
                </a:solidFill>
                <a:latin typeface="Poppins" pitchFamily="2" charset="77"/>
                <a:ea typeface="Roboto" panose="02000000000000000000" pitchFamily="2" charset="0"/>
                <a:cs typeface="Poppins" pitchFamily="2" charset="77"/>
              </a:rPr>
              <a:t>Health and Wellbeing</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dirty="0">
                <a:solidFill>
                  <a:srgbClr val="281F4A"/>
                </a:solidFill>
                <a:latin typeface="Poppins" pitchFamily="2" charset="77"/>
                <a:ea typeface="Roboto" panose="02000000000000000000" pitchFamily="2" charset="0"/>
                <a:cs typeface="Poppins" pitchFamily="2" charset="77"/>
              </a:rPr>
              <a:t>I am developing the skills and attributes which I will need</a:t>
            </a:r>
            <a:br>
              <a:rPr lang="en-GB" sz="2100" dirty="0">
                <a:solidFill>
                  <a:srgbClr val="281F4A"/>
                </a:solidFill>
                <a:latin typeface="Poppins" pitchFamily="2" charset="77"/>
                <a:ea typeface="Roboto" panose="02000000000000000000" pitchFamily="2" charset="0"/>
                <a:cs typeface="Poppins" pitchFamily="2" charset="77"/>
              </a:rPr>
            </a:br>
            <a:r>
              <a:rPr lang="en-GB" sz="2100" dirty="0">
                <a:solidFill>
                  <a:srgbClr val="281F4A"/>
                </a:solidFill>
                <a:latin typeface="Poppins" pitchFamily="2" charset="77"/>
                <a:ea typeface="Roboto" panose="02000000000000000000" pitchFamily="2" charset="0"/>
                <a:cs typeface="Poppins" pitchFamily="2" charset="77"/>
              </a:rPr>
              <a:t>for learning, life and work. I am gaining understanding of</a:t>
            </a:r>
            <a:br>
              <a:rPr lang="en-GB" sz="2100" dirty="0">
                <a:solidFill>
                  <a:srgbClr val="281F4A"/>
                </a:solidFill>
                <a:latin typeface="Poppins" pitchFamily="2" charset="77"/>
                <a:ea typeface="Roboto" panose="02000000000000000000" pitchFamily="2" charset="0"/>
                <a:cs typeface="Poppins" pitchFamily="2" charset="77"/>
              </a:rPr>
            </a:br>
            <a:r>
              <a:rPr lang="en-GB" sz="2100" dirty="0">
                <a:solidFill>
                  <a:srgbClr val="281F4A"/>
                </a:solidFill>
                <a:latin typeface="Poppins" pitchFamily="2" charset="77"/>
                <a:ea typeface="Roboto" panose="02000000000000000000" pitchFamily="2" charset="0"/>
                <a:cs typeface="Poppins" pitchFamily="2" charset="77"/>
              </a:rPr>
              <a:t>the relevance of my current learning to future opportunities. </a:t>
            </a:r>
            <a:br>
              <a:rPr lang="en-GB" sz="2100" dirty="0">
                <a:solidFill>
                  <a:srgbClr val="281F4A"/>
                </a:solidFill>
                <a:latin typeface="Poppins" pitchFamily="2" charset="77"/>
                <a:ea typeface="Roboto" panose="02000000000000000000" pitchFamily="2" charset="0"/>
                <a:cs typeface="Poppins" pitchFamily="2" charset="77"/>
              </a:rPr>
            </a:br>
            <a:r>
              <a:rPr lang="en-GB" sz="2100" dirty="0">
                <a:solidFill>
                  <a:srgbClr val="281F4A"/>
                </a:solidFill>
                <a:latin typeface="Poppins" pitchFamily="2" charset="77"/>
                <a:ea typeface="Roboto" panose="02000000000000000000" pitchFamily="2" charset="0"/>
                <a:cs typeface="Poppins" pitchFamily="2" charset="77"/>
              </a:rPr>
              <a:t>This is helping me to make informed choices about</a:t>
            </a:r>
            <a:br>
              <a:rPr lang="en-GB" sz="2100" dirty="0">
                <a:solidFill>
                  <a:srgbClr val="281F4A"/>
                </a:solidFill>
                <a:latin typeface="Poppins" pitchFamily="2" charset="77"/>
                <a:ea typeface="Roboto" panose="02000000000000000000" pitchFamily="2" charset="0"/>
                <a:cs typeface="Poppins" pitchFamily="2" charset="77"/>
              </a:rPr>
            </a:br>
            <a:r>
              <a:rPr lang="en-GB" sz="2100" dirty="0">
                <a:solidFill>
                  <a:srgbClr val="281F4A"/>
                </a:solidFill>
                <a:latin typeface="Poppins" pitchFamily="2" charset="77"/>
                <a:ea typeface="Roboto" panose="02000000000000000000" pitchFamily="2" charset="0"/>
                <a:cs typeface="Poppins" pitchFamily="2" charset="77"/>
              </a:rPr>
              <a:t>my life and learning.</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b="1" dirty="0">
                <a:solidFill>
                  <a:srgbClr val="281F4A"/>
                </a:solidFill>
                <a:latin typeface="Poppins" pitchFamily="2" charset="77"/>
                <a:ea typeface="Roboto" panose="02000000000000000000" pitchFamily="2" charset="0"/>
                <a:cs typeface="Poppins" pitchFamily="2" charset="77"/>
              </a:rPr>
              <a:t>Careers Education Standard Entitlements</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dirty="0">
                <a:solidFill>
                  <a:srgbClr val="281F4A"/>
                </a:solidFill>
                <a:latin typeface="Poppins" pitchFamily="2" charset="77"/>
                <a:ea typeface="Roboto" panose="02000000000000000000" pitchFamily="2" charset="0"/>
                <a:cs typeface="Poppins" pitchFamily="2" charset="77"/>
              </a:rPr>
              <a:t>Develop skills for learning, life and work as an integral part of their education and be clear about how all their achievements relate to these;</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p:txBody>
      </p:sp>
      <p:sp>
        <p:nvSpPr>
          <p:cNvPr id="28" name="Text Placeholder 27">
            <a:extLst>
              <a:ext uri="{FF2B5EF4-FFF2-40B4-BE49-F238E27FC236}">
                <a16:creationId xmlns:a16="http://schemas.microsoft.com/office/drawing/2014/main" id="{63B57606-13B6-D350-9CB1-8883E71F1651}"/>
              </a:ext>
            </a:extLst>
          </p:cNvPr>
          <p:cNvSpPr>
            <a:spLocks noGrp="1"/>
          </p:cNvSpPr>
          <p:nvPr>
            <p:ph type="body" sz="quarter" idx="16"/>
          </p:nvPr>
        </p:nvSpPr>
        <p:spPr>
          <a:xfrm>
            <a:off x="715963" y="1090613"/>
            <a:ext cx="18480087" cy="738187"/>
          </a:xfrm>
        </p:spPr>
        <p:txBody>
          <a:bodyPr/>
          <a:lstStyle/>
          <a:p>
            <a:r>
              <a:rPr lang="en-US" dirty="0"/>
              <a:t>Curriculum links – Careers &amp; personal development </a:t>
            </a:r>
          </a:p>
        </p:txBody>
      </p:sp>
      <p:sp>
        <p:nvSpPr>
          <p:cNvPr id="2" name="TextBox 1">
            <a:extLst>
              <a:ext uri="{FF2B5EF4-FFF2-40B4-BE49-F238E27FC236}">
                <a16:creationId xmlns:a16="http://schemas.microsoft.com/office/drawing/2014/main" id="{B5981C11-8AB3-CB72-D429-0A362684A0AB}"/>
              </a:ext>
            </a:extLst>
          </p:cNvPr>
          <p:cNvSpPr txBox="1"/>
          <p:nvPr/>
        </p:nvSpPr>
        <p:spPr>
          <a:xfrm>
            <a:off x="2476500"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dirty="0">
                <a:solidFill>
                  <a:schemeClr val="bg1"/>
                </a:solidFill>
                <a:latin typeface="Poppins" pitchFamily="2" charset="77"/>
              </a:rPr>
              <a:t>Teachers’ notes</a:t>
            </a:r>
          </a:p>
        </p:txBody>
      </p:sp>
      <p:sp>
        <p:nvSpPr>
          <p:cNvPr id="3" name="Text Placeholder 2">
            <a:extLst>
              <a:ext uri="{FF2B5EF4-FFF2-40B4-BE49-F238E27FC236}">
                <a16:creationId xmlns:a16="http://schemas.microsoft.com/office/drawing/2014/main" id="{468DA972-AC91-0EF4-F13B-54292B0845BE}"/>
              </a:ext>
            </a:extLst>
          </p:cNvPr>
          <p:cNvSpPr txBox="1">
            <a:spLocks/>
          </p:cNvSpPr>
          <p:nvPr/>
        </p:nvSpPr>
        <p:spPr>
          <a:xfrm>
            <a:off x="10086195" y="2759074"/>
            <a:ext cx="8621278" cy="8550275"/>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a:lnSpc>
                <a:spcPts val="2200"/>
              </a:lnSpc>
            </a:pPr>
            <a:r>
              <a:rPr lang="en-GB" sz="2400" b="1" dirty="0">
                <a:solidFill>
                  <a:srgbClr val="14ED99"/>
                </a:solidFill>
                <a:latin typeface="Poppins" pitchFamily="2" charset="77"/>
                <a:ea typeface="Roboto" panose="02000000000000000000" pitchFamily="2" charset="0"/>
                <a:cs typeface="Poppins" pitchFamily="2" charset="77"/>
              </a:rPr>
              <a:t>NORTHERN ILELAND</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b="1" dirty="0">
                <a:solidFill>
                  <a:srgbClr val="281F4A"/>
                </a:solidFill>
                <a:latin typeface="Poppins" pitchFamily="2" charset="77"/>
                <a:ea typeface="Roboto" panose="02000000000000000000" pitchFamily="2" charset="0"/>
                <a:cs typeface="Poppins" pitchFamily="2" charset="77"/>
              </a:rPr>
              <a:t>Thinking skills and personal capabilities </a:t>
            </a:r>
          </a:p>
          <a:p>
            <a:pPr>
              <a:lnSpc>
                <a:spcPts val="2200"/>
              </a:lnSpc>
            </a:pPr>
            <a:endParaRPr lang="en-GB" sz="2100" b="1"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b="1" dirty="0">
                <a:solidFill>
                  <a:srgbClr val="281F4A"/>
                </a:solidFill>
                <a:latin typeface="Poppins" pitchFamily="2" charset="77"/>
                <a:ea typeface="Roboto" panose="02000000000000000000" pitchFamily="2" charset="0"/>
                <a:cs typeface="Poppins" pitchFamily="2" charset="77"/>
              </a:rPr>
              <a:t>Employability/Learning for Life and Work</a:t>
            </a:r>
          </a:p>
          <a:p>
            <a:pPr>
              <a:lnSpc>
                <a:spcPts val="2200"/>
              </a:lnSpc>
            </a:pPr>
            <a:endParaRPr lang="en-GB" sz="2100" b="1"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dirty="0">
                <a:solidFill>
                  <a:srgbClr val="281F4A"/>
                </a:solidFill>
                <a:latin typeface="Poppins" pitchFamily="2" charset="77"/>
                <a:ea typeface="Roboto" panose="02000000000000000000" pitchFamily="2" charset="0"/>
                <a:cs typeface="Poppins" pitchFamily="2" charset="77"/>
              </a:rPr>
              <a:t>The skills and qualities required for a successful career.</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dirty="0">
                <a:solidFill>
                  <a:srgbClr val="281F4A"/>
                </a:solidFill>
                <a:latin typeface="Poppins" pitchFamily="2" charset="77"/>
                <a:ea typeface="Roboto" panose="02000000000000000000" pitchFamily="2" charset="0"/>
                <a:cs typeface="Poppins" pitchFamily="2" charset="77"/>
              </a:rPr>
              <a:t>The importance of lifelong learning in achieving your personal and professional potential.</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r>
              <a:rPr lang="en-GB" sz="2100" b="1" dirty="0">
                <a:solidFill>
                  <a:srgbClr val="281F4A"/>
                </a:solidFill>
                <a:latin typeface="Poppins" pitchFamily="2" charset="77"/>
                <a:ea typeface="Roboto" panose="02000000000000000000" pitchFamily="2" charset="0"/>
                <a:cs typeface="Poppins" pitchFamily="2" charset="77"/>
              </a:rPr>
              <a:t>Career planning as a lifelong learning process involving:</a:t>
            </a:r>
          </a:p>
          <a:p>
            <a:pPr>
              <a:lnSpc>
                <a:spcPts val="2200"/>
              </a:lnSpc>
            </a:pPr>
            <a:endParaRPr lang="en-GB" sz="2100" b="1" dirty="0">
              <a:solidFill>
                <a:srgbClr val="281F4A"/>
              </a:solidFill>
              <a:latin typeface="Poppins" pitchFamily="2" charset="77"/>
              <a:ea typeface="Roboto" panose="02000000000000000000" pitchFamily="2" charset="0"/>
              <a:cs typeface="Poppins" pitchFamily="2" charset="77"/>
            </a:endParaRPr>
          </a:p>
          <a:p>
            <a:pPr marL="342900" indent="-342900">
              <a:lnSpc>
                <a:spcPts val="2200"/>
              </a:lnSpc>
              <a:buClr>
                <a:srgbClr val="27203E"/>
              </a:buClr>
              <a:buFont typeface="Arial" panose="020B0604020202020204" pitchFamily="34" charset="0"/>
              <a:buChar char="•"/>
            </a:pPr>
            <a:r>
              <a:rPr lang="en-GB" sz="2100" dirty="0">
                <a:solidFill>
                  <a:srgbClr val="281F4A"/>
                </a:solidFill>
                <a:latin typeface="Poppins" pitchFamily="2" charset="77"/>
                <a:ea typeface="Roboto" panose="02000000000000000000" pitchFamily="2" charset="0"/>
                <a:cs typeface="Poppins" pitchFamily="2" charset="77"/>
              </a:rPr>
              <a:t>Reviewing and evaluating learning,</a:t>
            </a:r>
            <a:br>
              <a:rPr lang="en-GB" sz="2100" dirty="0">
                <a:solidFill>
                  <a:srgbClr val="281F4A"/>
                </a:solidFill>
                <a:latin typeface="Poppins" pitchFamily="2" charset="77"/>
                <a:ea typeface="Roboto" panose="02000000000000000000" pitchFamily="2" charset="0"/>
                <a:cs typeface="Poppins" pitchFamily="2" charset="77"/>
              </a:rPr>
            </a:br>
            <a:r>
              <a:rPr lang="en-GB" sz="2100" dirty="0">
                <a:solidFill>
                  <a:srgbClr val="281F4A"/>
                </a:solidFill>
                <a:latin typeface="Poppins" pitchFamily="2" charset="77"/>
                <a:ea typeface="Roboto" panose="02000000000000000000" pitchFamily="2" charset="0"/>
                <a:cs typeface="Poppins" pitchFamily="2" charset="77"/>
              </a:rPr>
              <a:t>progress and achievements</a:t>
            </a:r>
          </a:p>
          <a:p>
            <a:pPr marL="342900" indent="-342900">
              <a:lnSpc>
                <a:spcPts val="2200"/>
              </a:lnSpc>
              <a:buClr>
                <a:srgbClr val="27203E"/>
              </a:buClr>
              <a:buFont typeface="Arial" panose="020B0604020202020204" pitchFamily="34" charset="0"/>
              <a:buChar char="•"/>
            </a:pPr>
            <a:endParaRPr lang="en-GB" sz="2100" dirty="0">
              <a:solidFill>
                <a:srgbClr val="281F4A"/>
              </a:solidFill>
              <a:latin typeface="Poppins" pitchFamily="2" charset="77"/>
              <a:ea typeface="Roboto" panose="02000000000000000000" pitchFamily="2" charset="0"/>
              <a:cs typeface="Poppins" pitchFamily="2" charset="77"/>
            </a:endParaRPr>
          </a:p>
          <a:p>
            <a:pPr marL="342900" indent="-342900">
              <a:lnSpc>
                <a:spcPts val="2200"/>
              </a:lnSpc>
              <a:buClr>
                <a:srgbClr val="27203E"/>
              </a:buClr>
              <a:buFont typeface="Arial" panose="020B0604020202020204" pitchFamily="34" charset="0"/>
              <a:buChar char="•"/>
            </a:pPr>
            <a:r>
              <a:rPr lang="en-GB" sz="2100" dirty="0">
                <a:solidFill>
                  <a:srgbClr val="281F4A"/>
                </a:solidFill>
                <a:latin typeface="Poppins" pitchFamily="2" charset="77"/>
                <a:ea typeface="Roboto" panose="02000000000000000000" pitchFamily="2" charset="0"/>
                <a:cs typeface="Poppins" pitchFamily="2" charset="77"/>
              </a:rPr>
              <a:t>Goal setting</a:t>
            </a:r>
          </a:p>
          <a:p>
            <a:pPr marL="342900" indent="-342900">
              <a:lnSpc>
                <a:spcPts val="2200"/>
              </a:lnSpc>
              <a:buClr>
                <a:srgbClr val="27203E"/>
              </a:buClr>
              <a:buFont typeface="Arial" panose="020B0604020202020204" pitchFamily="34" charset="0"/>
              <a:buChar char="•"/>
            </a:pPr>
            <a:endParaRPr lang="en-GB" sz="2100" dirty="0">
              <a:solidFill>
                <a:srgbClr val="281F4A"/>
              </a:solidFill>
              <a:latin typeface="Poppins" pitchFamily="2" charset="77"/>
              <a:ea typeface="Roboto" panose="02000000000000000000" pitchFamily="2" charset="0"/>
              <a:cs typeface="Poppins" pitchFamily="2" charset="77"/>
            </a:endParaRPr>
          </a:p>
          <a:p>
            <a:pPr marL="342900" indent="-342900">
              <a:lnSpc>
                <a:spcPts val="2200"/>
              </a:lnSpc>
              <a:buClr>
                <a:srgbClr val="27203E"/>
              </a:buClr>
              <a:buFont typeface="Arial" panose="020B0604020202020204" pitchFamily="34" charset="0"/>
              <a:buChar char="•"/>
            </a:pPr>
            <a:r>
              <a:rPr lang="en-GB" sz="2100" dirty="0">
                <a:solidFill>
                  <a:srgbClr val="281F4A"/>
                </a:solidFill>
                <a:latin typeface="Poppins" pitchFamily="2" charset="77"/>
                <a:ea typeface="Roboto" panose="02000000000000000000" pitchFamily="2" charset="0"/>
                <a:cs typeface="Poppins" pitchFamily="2" charset="77"/>
              </a:rPr>
              <a:t>SMART target setting</a:t>
            </a:r>
          </a:p>
          <a:p>
            <a:pPr marL="342900" indent="-342900">
              <a:lnSpc>
                <a:spcPts val="2200"/>
              </a:lnSpc>
              <a:buClr>
                <a:srgbClr val="27203E"/>
              </a:buClr>
              <a:buFont typeface="Arial" panose="020B0604020202020204" pitchFamily="34" charset="0"/>
              <a:buChar char="•"/>
            </a:pPr>
            <a:endParaRPr lang="en-GB" sz="2100" dirty="0">
              <a:solidFill>
                <a:srgbClr val="281F4A"/>
              </a:solidFill>
              <a:latin typeface="Poppins" pitchFamily="2" charset="77"/>
              <a:ea typeface="Roboto" panose="02000000000000000000" pitchFamily="2" charset="0"/>
              <a:cs typeface="Poppins" pitchFamily="2" charset="77"/>
            </a:endParaRPr>
          </a:p>
          <a:p>
            <a:pPr marL="342900" indent="-342900">
              <a:lnSpc>
                <a:spcPts val="2200"/>
              </a:lnSpc>
              <a:buClr>
                <a:srgbClr val="27203E"/>
              </a:buClr>
              <a:buFont typeface="Arial" panose="020B0604020202020204" pitchFamily="34" charset="0"/>
              <a:buChar char="•"/>
            </a:pPr>
            <a:r>
              <a:rPr lang="en-GB" sz="2100" dirty="0">
                <a:solidFill>
                  <a:srgbClr val="281F4A"/>
                </a:solidFill>
                <a:latin typeface="Poppins" pitchFamily="2" charset="77"/>
                <a:ea typeface="Roboto" panose="02000000000000000000" pitchFamily="2" charset="0"/>
                <a:cs typeface="Poppins" pitchFamily="2" charset="77"/>
              </a:rPr>
              <a:t>Taking action</a:t>
            </a: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a:p>
            <a:pPr>
              <a:lnSpc>
                <a:spcPts val="2200"/>
              </a:lnSpc>
            </a:pPr>
            <a:endParaRPr lang="en-GB" sz="2100" dirty="0">
              <a:solidFill>
                <a:srgbClr val="281F4A"/>
              </a:solidFill>
              <a:latin typeface="Poppins" pitchFamily="2" charset="77"/>
              <a:ea typeface="Roboto" panose="02000000000000000000" pitchFamily="2" charset="0"/>
              <a:cs typeface="Poppins" pitchFamily="2" charset="77"/>
            </a:endParaRPr>
          </a:p>
        </p:txBody>
      </p:sp>
    </p:spTree>
    <p:extLst>
      <p:ext uri="{BB962C8B-B14F-4D97-AF65-F5344CB8AC3E}">
        <p14:creationId xmlns:p14="http://schemas.microsoft.com/office/powerpoint/2010/main" val="1651372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BD0856-9F8E-4B48-9D05-44588D79E5ED}"/>
              </a:ext>
            </a:extLst>
          </p:cNvPr>
          <p:cNvSpPr>
            <a:spLocks noGrp="1"/>
          </p:cNvSpPr>
          <p:nvPr>
            <p:ph type="body" sz="quarter" idx="11"/>
          </p:nvPr>
        </p:nvSpPr>
        <p:spPr>
          <a:xfrm>
            <a:off x="715964" y="2567254"/>
            <a:ext cx="11926886" cy="3087421"/>
          </a:xfrm>
        </p:spPr>
        <p:txBody>
          <a:bodyPr/>
          <a:lstStyle/>
          <a:p>
            <a:pPr algn="l">
              <a:lnSpc>
                <a:spcPts val="12000"/>
              </a:lnSpc>
            </a:pPr>
            <a:r>
              <a:rPr lang="en-GB" sz="12000" b="1" u="none" strike="noStrike" kern="1200" dirty="0">
                <a:solidFill>
                  <a:schemeClr val="bg1"/>
                </a:solidFill>
                <a:effectLst/>
                <a:ea typeface="Roboto" panose="02000000000000000000" pitchFamily="2" charset="0"/>
              </a:rPr>
              <a:t>What are we learning?</a:t>
            </a:r>
            <a:endParaRPr lang="en-US" sz="12000" b="1" dirty="0">
              <a:solidFill>
                <a:schemeClr val="bg1"/>
              </a:solidFill>
              <a:ea typeface="Roboto" panose="02000000000000000000" pitchFamily="2" charset="0"/>
            </a:endParaRPr>
          </a:p>
        </p:txBody>
      </p:sp>
      <p:sp>
        <p:nvSpPr>
          <p:cNvPr id="15" name="Text Placeholder 14">
            <a:extLst>
              <a:ext uri="{FF2B5EF4-FFF2-40B4-BE49-F238E27FC236}">
                <a16:creationId xmlns:a16="http://schemas.microsoft.com/office/drawing/2014/main" id="{AB5E7E13-E891-364C-9421-960BE99EC990}"/>
              </a:ext>
            </a:extLst>
          </p:cNvPr>
          <p:cNvSpPr>
            <a:spLocks noGrp="1"/>
          </p:cNvSpPr>
          <p:nvPr>
            <p:ph type="body" sz="quarter" idx="15"/>
          </p:nvPr>
        </p:nvSpPr>
        <p:spPr>
          <a:xfrm>
            <a:off x="715882" y="1089917"/>
            <a:ext cx="16879968" cy="738665"/>
          </a:xfrm>
        </p:spPr>
        <p:txBody>
          <a:bodyPr/>
          <a:lstStyle/>
          <a:p>
            <a:pPr algn="l">
              <a:spcAft>
                <a:spcPts val="500"/>
              </a:spcAft>
            </a:pPr>
            <a:r>
              <a:rPr lang="en-GB" sz="4200" u="none" strike="noStrike" kern="1200" dirty="0">
                <a:effectLst/>
                <a:ea typeface="Roboto" panose="02000000000000000000" pitchFamily="2" charset="0"/>
              </a:rPr>
              <a:t>Learning objectives and outcomes </a:t>
            </a:r>
            <a:r>
              <a:rPr lang="en-GB" sz="4200" b="0" u="none" strike="noStrike" kern="1200" dirty="0">
                <a:effectLst/>
                <a:ea typeface="Roboto" panose="02000000000000000000" pitchFamily="2" charset="0"/>
              </a:rPr>
              <a:t>5 minutes</a:t>
            </a:r>
          </a:p>
          <a:p>
            <a:pPr algn="l">
              <a:spcAft>
                <a:spcPts val="500"/>
              </a:spcAft>
            </a:pPr>
            <a:endParaRPr lang="en-GB" sz="4200" u="none" strike="noStrike" kern="1200" dirty="0">
              <a:effectLst/>
              <a:ea typeface="Roboto" panose="02000000000000000000" pitchFamily="2" charset="0"/>
            </a:endParaRPr>
          </a:p>
        </p:txBody>
      </p:sp>
      <p:pic>
        <p:nvPicPr>
          <p:cNvPr id="22" name="Picture 21" descr="A child in a green shirt holding his head&#10;&#10;Description automatically generated">
            <a:extLst>
              <a:ext uri="{FF2B5EF4-FFF2-40B4-BE49-F238E27FC236}">
                <a16:creationId xmlns:a16="http://schemas.microsoft.com/office/drawing/2014/main" id="{789BC3EA-9120-AB2A-EE47-1C9DF49AEB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1170" y="1792800"/>
            <a:ext cx="11543137" cy="8684286"/>
          </a:xfrm>
          <a:prstGeom prst="rect">
            <a:avLst/>
          </a:prstGeom>
        </p:spPr>
      </p:pic>
      <p:pic>
        <p:nvPicPr>
          <p:cNvPr id="25" name="Graphic 24">
            <a:extLst>
              <a:ext uri="{FF2B5EF4-FFF2-40B4-BE49-F238E27FC236}">
                <a16:creationId xmlns:a16="http://schemas.microsoft.com/office/drawing/2014/main" id="{D7A3884A-E7EA-24F2-16F0-1B0FF6600A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47250" y="9083675"/>
            <a:ext cx="2498778" cy="209257"/>
          </a:xfrm>
          <a:prstGeom prst="rect">
            <a:avLst/>
          </a:prstGeom>
        </p:spPr>
      </p:pic>
      <p:pic>
        <p:nvPicPr>
          <p:cNvPr id="31" name="Graphic 30">
            <a:extLst>
              <a:ext uri="{FF2B5EF4-FFF2-40B4-BE49-F238E27FC236}">
                <a16:creationId xmlns:a16="http://schemas.microsoft.com/office/drawing/2014/main" id="{3C187267-3F31-EB8F-D7DA-33D083B388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762513" y="1828582"/>
            <a:ext cx="1666673" cy="1835944"/>
          </a:xfrm>
          <a:prstGeom prst="rect">
            <a:avLst/>
          </a:prstGeom>
        </p:spPr>
      </p:pic>
      <p:pic>
        <p:nvPicPr>
          <p:cNvPr id="34" name="Graphic 33">
            <a:extLst>
              <a:ext uri="{FF2B5EF4-FFF2-40B4-BE49-F238E27FC236}">
                <a16:creationId xmlns:a16="http://schemas.microsoft.com/office/drawing/2014/main" id="{AB04B254-3EC1-1896-CAAA-DEA1B12DD7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1785" y="5784575"/>
            <a:ext cx="3733800" cy="608772"/>
          </a:xfrm>
          <a:prstGeom prst="rect">
            <a:avLst/>
          </a:prstGeom>
        </p:spPr>
      </p:pic>
      <p:grpSp>
        <p:nvGrpSpPr>
          <p:cNvPr id="35" name="Group 34">
            <a:extLst>
              <a:ext uri="{FF2B5EF4-FFF2-40B4-BE49-F238E27FC236}">
                <a16:creationId xmlns:a16="http://schemas.microsoft.com/office/drawing/2014/main" id="{DA9FA961-5BA1-F9F1-4994-0600FD7F81A2}"/>
              </a:ext>
            </a:extLst>
          </p:cNvPr>
          <p:cNvGrpSpPr/>
          <p:nvPr/>
        </p:nvGrpSpPr>
        <p:grpSpPr>
          <a:xfrm>
            <a:off x="12338050" y="0"/>
            <a:ext cx="7108886" cy="549273"/>
            <a:chOff x="691727" y="2"/>
            <a:chExt cx="4881727" cy="377190"/>
          </a:xfrm>
        </p:grpSpPr>
        <p:sp>
          <p:nvSpPr>
            <p:cNvPr id="36" name="object 22">
              <a:extLst>
                <a:ext uri="{FF2B5EF4-FFF2-40B4-BE49-F238E27FC236}">
                  <a16:creationId xmlns:a16="http://schemas.microsoft.com/office/drawing/2014/main" id="{FE56E5CB-B8EE-AB74-5543-6B28369C7A7A}"/>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37" name="object 23">
              <a:extLst>
                <a:ext uri="{FF2B5EF4-FFF2-40B4-BE49-F238E27FC236}">
                  <a16:creationId xmlns:a16="http://schemas.microsoft.com/office/drawing/2014/main" id="{321C80A7-39C0-B5AA-84DC-1629366EDBE9}"/>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38" name="object 24">
              <a:extLst>
                <a:ext uri="{FF2B5EF4-FFF2-40B4-BE49-F238E27FC236}">
                  <a16:creationId xmlns:a16="http://schemas.microsoft.com/office/drawing/2014/main" id="{402B7C09-86FA-FE77-20CC-D09C2420F753}"/>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39" name="object 25">
              <a:extLst>
                <a:ext uri="{FF2B5EF4-FFF2-40B4-BE49-F238E27FC236}">
                  <a16:creationId xmlns:a16="http://schemas.microsoft.com/office/drawing/2014/main" id="{275F3F31-D256-C205-08EE-309F96C2AE2D}"/>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40" name="object 26">
              <a:extLst>
                <a:ext uri="{FF2B5EF4-FFF2-40B4-BE49-F238E27FC236}">
                  <a16:creationId xmlns:a16="http://schemas.microsoft.com/office/drawing/2014/main" id="{3A99F564-46ED-0800-95E7-07363E3CB5C8}"/>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41" name="object 27">
              <a:extLst>
                <a:ext uri="{FF2B5EF4-FFF2-40B4-BE49-F238E27FC236}">
                  <a16:creationId xmlns:a16="http://schemas.microsoft.com/office/drawing/2014/main" id="{55B39E9D-86D6-4EFA-709B-0E9D4143FF6B}"/>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42" name="object 28">
              <a:extLst>
                <a:ext uri="{FF2B5EF4-FFF2-40B4-BE49-F238E27FC236}">
                  <a16:creationId xmlns:a16="http://schemas.microsoft.com/office/drawing/2014/main" id="{FCA3067B-05A0-8798-C68F-601A26FFC32C}"/>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43" name="object 29">
              <a:extLst>
                <a:ext uri="{FF2B5EF4-FFF2-40B4-BE49-F238E27FC236}">
                  <a16:creationId xmlns:a16="http://schemas.microsoft.com/office/drawing/2014/main" id="{59DB538A-A1A3-2054-081A-574DEDD05323}"/>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44" name="object 30">
              <a:extLst>
                <a:ext uri="{FF2B5EF4-FFF2-40B4-BE49-F238E27FC236}">
                  <a16:creationId xmlns:a16="http://schemas.microsoft.com/office/drawing/2014/main" id="{CF1A60BD-AD95-7984-E9F4-DC5676BC6A5A}"/>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grpSp>
    </p:spTree>
    <p:extLst>
      <p:ext uri="{BB962C8B-B14F-4D97-AF65-F5344CB8AC3E}">
        <p14:creationId xmlns:p14="http://schemas.microsoft.com/office/powerpoint/2010/main" val="4156605987"/>
      </p:ext>
    </p:extLst>
  </p:cSld>
  <p:clrMapOvr>
    <a:masterClrMapping/>
  </p:clrMapOvr>
</p:sld>
</file>

<file path=ppt/theme/theme1.xml><?xml version="1.0" encoding="utf-8"?>
<a:theme xmlns:a="http://schemas.openxmlformats.org/drawingml/2006/main" name="Office Theme">
  <a:themeElements>
    <a:clrScheme name="Custom 1">
      <a:dk1>
        <a:srgbClr val="000A2B"/>
      </a:dk1>
      <a:lt1>
        <a:srgbClr val="FFFFFF"/>
      </a:lt1>
      <a:dk2>
        <a:srgbClr val="494949"/>
      </a:dk2>
      <a:lt2>
        <a:srgbClr val="E7E6E6"/>
      </a:lt2>
      <a:accent1>
        <a:srgbClr val="8DBF2A"/>
      </a:accent1>
      <a:accent2>
        <a:srgbClr val="4C576E"/>
      </a:accent2>
      <a:accent3>
        <a:srgbClr val="33B793"/>
      </a:accent3>
      <a:accent4>
        <a:srgbClr val="005EB8"/>
      </a:accent4>
      <a:accent5>
        <a:srgbClr val="767776"/>
      </a:accent5>
      <a:accent6>
        <a:srgbClr val="33B734"/>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CE260A9580C04C820AB9C6FF7ADEB1" ma:contentTypeVersion="19" ma:contentTypeDescription="Create a new document." ma:contentTypeScope="" ma:versionID="d0e5f942c98f27783f1cc37898e6a0a8">
  <xsd:schema xmlns:xsd="http://www.w3.org/2001/XMLSchema" xmlns:xs="http://www.w3.org/2001/XMLSchema" xmlns:p="http://schemas.microsoft.com/office/2006/metadata/properties" xmlns:ns2="da2cf92e-98e6-4bbd-9451-8fcb2a6dfc27" xmlns:ns3="c08e038c-15c2-49b7-ba99-346963ca0a28" targetNamespace="http://schemas.microsoft.com/office/2006/metadata/properties" ma:root="true" ma:fieldsID="fa31161864d6ba24b15996ac700b79d8" ns2:_="" ns3:_="">
    <xsd:import namespace="da2cf92e-98e6-4bbd-9451-8fcb2a6dfc27"/>
    <xsd:import namespace="c08e038c-15c2-49b7-ba99-346963ca0a2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2cf92e-98e6-4bbd-9451-8fcb2a6dfc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a2df24d-0a97-4f8c-b077-498e174852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8e038c-15c2-49b7-ba99-346963ca0a2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94ed40c-00e7-4689-9c9c-f148444867c2}" ma:internalName="TaxCatchAll" ma:showField="CatchAllData" ma:web="c08e038c-15c2-49b7-ba99-346963ca0a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63BF01-4B8A-4F90-802E-15D7C2688C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2cf92e-98e6-4bbd-9451-8fcb2a6dfc27"/>
    <ds:schemaRef ds:uri="c08e038c-15c2-49b7-ba99-346963ca0a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DD34B9-490E-4E5F-AA2E-B3CDB405D5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3013</TotalTime>
  <Words>6253</Words>
  <Application>Microsoft Office PowerPoint</Application>
  <PresentationFormat>Custom</PresentationFormat>
  <Paragraphs>596</Paragraphs>
  <Slides>43</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Calibri</vt:lpstr>
      <vt:lpstr>Proxima Nova Semibold</vt:lpstr>
      <vt:lpstr>Poppins</vt:lpstr>
      <vt:lpstr>Helvetica</vt:lpstr>
      <vt:lpstr>Poppins SemiBold</vt:lpstr>
      <vt:lpstr>Arial</vt:lpstr>
      <vt:lpstr>Gotham-Light</vt:lpstr>
      <vt:lpstr>Roboto</vt:lpstr>
      <vt:lpstr>Poppins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Charlie Cantwell</cp:lastModifiedBy>
  <cp:revision>787</cp:revision>
  <dcterms:created xsi:type="dcterms:W3CDTF">2020-11-12T11:18:59Z</dcterms:created>
  <dcterms:modified xsi:type="dcterms:W3CDTF">2024-02-19T14:27:14Z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2020-11-12T10:00:00Z</vt:filetime>
  </property>
  <property fmtid="{D5CDD505-2E9C-101B-9397-08002B2CF9AE}" pid="3" name="Creator">
    <vt:lpwstr>Adobe InDesign 16.0 (Macintosh)</vt:lpwstr>
  </property>
  <property fmtid="{D5CDD505-2E9C-101B-9397-08002B2CF9AE}" pid="4" name="LastSaved">
    <vt:filetime>2020-11-12T10:00:00Z</vt:filetime>
  </property>
</Properties>
</file>